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0"/>
  </p:notesMasterIdLst>
  <p:sldIdLst>
    <p:sldId id="290" r:id="rId2"/>
    <p:sldId id="317" r:id="rId3"/>
    <p:sldId id="318" r:id="rId4"/>
    <p:sldId id="319" r:id="rId5"/>
    <p:sldId id="320" r:id="rId6"/>
    <p:sldId id="321" r:id="rId7"/>
    <p:sldId id="322" r:id="rId8"/>
    <p:sldId id="32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9471"/>
    <a:srgbClr val="AF7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26" autoAdjust="0"/>
  </p:normalViewPr>
  <p:slideViewPr>
    <p:cSldViewPr snapToGrid="0">
      <p:cViewPr varScale="1">
        <p:scale>
          <a:sx n="78" d="100"/>
          <a:sy n="78" d="100"/>
        </p:scale>
        <p:origin x="17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A665F-5E33-43E4-A750-D68BC466F79E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A0DA-6648-4339-9795-21042369C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2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1D596-F1DD-BB25-C065-AC7D0177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C48B1-90B0-2D3E-EB10-8EEC4BD50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65CEE-64FF-D7AA-817A-42FAAB1D3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AFA2-3A22-55F4-9DE3-22CF709D6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7A0DA-6648-4339-9795-21042369CF1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7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CA53-0B58-B0AC-E497-49061B9C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72CC7-9A0A-1D29-EF5C-308EC5AA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D9D8-FCF4-94B0-20D1-81A94557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7379-79CD-FB42-9932-91784350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A0E2-2167-89FE-A2CA-F7D2FCC8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11BC-3807-0EDF-34A1-50A7B6F0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7E2D5-3D60-8341-FE04-E6344CCF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2998-CA48-56C4-4C2D-FEB71106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DC41-8A44-34C0-DEA7-94431114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5940-002F-2530-3F59-7E192A7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6C232-87C8-E27D-0A78-AF178CD3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BDF2E-11B8-3377-792B-992DF105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3114-FEDD-BD07-C435-D3A547B4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1017-F891-1E67-27AB-6D49885B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BEEC-6CB3-22AA-6539-C149C73D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681-F304-2AF9-2588-DFAFC59E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9E6F-050F-43A1-CDD2-3E6003B9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4191-C89F-56E2-D51A-348D530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BF6A-5535-58A3-8878-B08AF5FF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B922-CBAD-47E1-8D17-893EFCF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89EA-74CE-21A1-3EAE-EADA0D94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B86A-7F82-802C-DAA2-9AB83E69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2685-A051-9551-245D-E7945FFD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851-9F4D-15B2-A290-71F4CBF0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8FE3-CE1F-0C24-D9E1-9E8967CB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4AC-EFE7-A72B-27D7-76E6462A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25A3-C258-8AFD-6ED4-EF4F2DE74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2DA9-ECCD-CA0A-3CEC-DA5E815D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C17F-DECB-D504-371F-4708E95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CFFB6-154E-CA57-43C0-9B8A4A2A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F597-09A8-54F8-C3DF-94B37663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D885-E09F-7161-1444-67E8FB60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079D7-EC48-28B9-2091-22F4D1B9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CCAF-EB96-00C9-23B3-1E1325F6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A2E33-3E69-6515-9AF6-F271C20BE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9452A-9723-8964-53AF-C4F9255F3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63846-6B5A-ADB1-F21B-2F1DCFE9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81896-57A2-D907-1B12-1E181223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B99A7-6C2E-9993-C88A-EBA0568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00E2-DD4E-EE8D-7324-FBA1C0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96898-37CF-984D-7ADA-A64D575F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C2704-6300-3993-EB08-8CA1A1F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6C88B-523D-7F67-B98C-4D28A3CB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EB32-B48F-2431-47BB-0DFDEC3D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63229-5D2B-A18B-EA11-EA7AD7E3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7C45A-176F-9C56-DEA2-F8CAD9EB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A262-EE01-2649-5898-C680C345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5DC6-3F9A-B062-CEAC-0C9D8F55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3D6C-069D-ECA3-30A8-BA3D8058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DF5D1-CC07-CC48-1D62-70CB518F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2DB48-82C7-F722-C1DE-09370C52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15C60-D0D5-F9AE-C46F-FEFF0094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4863-A0C9-AA3A-0852-35FE65F2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17B1A-8F20-17D7-5D9E-0C20F3D2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AF35-CABF-420E-1062-75FEB8303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2100-5A9C-8803-1D4C-BFC22F6A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3F0C-A569-AAAB-6BEA-DFC6C17E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1138-E336-8848-5AB3-DA4170A4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A717E-B566-3A11-B968-C1F557D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5CD9-AF3E-D2CE-1DA1-333F368C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052C-3C9A-5005-C058-71F835B8A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ABAD-89A3-0DDA-8B66-D4024ECBA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CCD7-E21A-53DC-384E-A92B043CC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59D5B-4A7D-389E-740C-745E6F34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9" name="Rectangle 117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B9EC8-8685-1CD7-6796-281486ED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</a:rPr>
              <a:t>Day – </a:t>
            </a:r>
            <a:r>
              <a:rPr lang="en-US" sz="7200" dirty="0"/>
              <a:t>28</a:t>
            </a:r>
            <a:r>
              <a:rPr lang="en-US" sz="7200" kern="1200" dirty="0">
                <a:solidFill>
                  <a:schemeClr val="tx1"/>
                </a:solidFill>
              </a:rPr>
              <a:t> :</a:t>
            </a:r>
            <a:br>
              <a:rPr lang="en-US" sz="3600" dirty="0"/>
            </a:br>
            <a:r>
              <a:rPr lang="en-US" sz="7200" dirty="0"/>
              <a:t> Joins in SQL</a:t>
            </a:r>
            <a:br>
              <a:rPr lang="en-IN" sz="3600" b="1" dirty="0"/>
            </a:br>
            <a:endParaRPr lang="en-US" sz="3600" kern="12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BD36D1-F907-5889-9431-B47240F2396A}"/>
              </a:ext>
            </a:extLst>
          </p:cNvPr>
          <p:cNvSpPr txBox="1">
            <a:spLocks/>
          </p:cNvSpPr>
          <p:nvPr/>
        </p:nvSpPr>
        <p:spPr>
          <a:xfrm>
            <a:off x="1423415" y="6452777"/>
            <a:ext cx="9144000" cy="30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 created by Satish Dhawale  | www.skillcourse.in</a:t>
            </a:r>
          </a:p>
        </p:txBody>
      </p: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Benefits of Learning PostgreSQL: Empowering Your Data Journey">
            <a:extLst>
              <a:ext uri="{FF2B5EF4-FFF2-40B4-BE49-F238E27FC236}">
                <a16:creationId xmlns:a16="http://schemas.microsoft.com/office/drawing/2014/main" id="{361E3F70-CCD4-DC44-46A0-05616533B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t="16239" r="16271" b="21398"/>
          <a:stretch/>
        </p:blipFill>
        <p:spPr bwMode="auto">
          <a:xfrm>
            <a:off x="895175" y="649291"/>
            <a:ext cx="1257647" cy="64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and yellow logo in a white circle&#10;&#10;Description automatically generated">
            <a:extLst>
              <a:ext uri="{FF2B5EF4-FFF2-40B4-BE49-F238E27FC236}">
                <a16:creationId xmlns:a16="http://schemas.microsoft.com/office/drawing/2014/main" id="{87B38254-4293-EC48-7E31-38910CA06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17" y="649291"/>
            <a:ext cx="679101" cy="6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DFAF0-0D18-0176-670B-EA7CCB63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 dirty="0"/>
              <a:t>Types of SQL Joins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A31265-C6CF-FA9C-56F1-A2C5322C1D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4545" y="2180492"/>
            <a:ext cx="10339151" cy="4421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INNER JOIN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Retrieves records with matching values in both tables.</a:t>
            </a: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LEFT JOIN (LEFT OUTER JOIN)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Retrieves all records from the left table and matching records from the right table. Non-matching records in the right table result in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NULL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RIGHT JOIN (RIGHT OUTER JOIN)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Retrieves all records from the right table and matching records from the left table. Non-matching records in the left table result in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NULL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FULL JOIN (FULL OUTER JOIN)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Retrieves all records from both tables, with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NULL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for non-matching rows in either table.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CROSS JOIN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Combines all rows from both tables, resulting in a Cartesian product.</a:t>
            </a: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SELF JOIN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Joins a table to itself.</a:t>
            </a:r>
          </a:p>
        </p:txBody>
      </p:sp>
    </p:spTree>
    <p:extLst>
      <p:ext uri="{BB962C8B-B14F-4D97-AF65-F5344CB8AC3E}">
        <p14:creationId xmlns:p14="http://schemas.microsoft.com/office/powerpoint/2010/main" val="374266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2551-7D9A-E08D-78E0-593F1E20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3" y="12255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To explain joins, we’ll create two tables: </a:t>
            </a:r>
            <a:r>
              <a:rPr lang="en-US" sz="2800" b="1" dirty="0"/>
              <a:t>Employees3</a:t>
            </a:r>
            <a:r>
              <a:rPr lang="en-US" sz="2800" dirty="0"/>
              <a:t> and </a:t>
            </a:r>
            <a:r>
              <a:rPr lang="en-US" sz="2800" b="1" dirty="0"/>
              <a:t>Departments</a:t>
            </a:r>
            <a:r>
              <a:rPr lang="en-US" sz="2800" dirty="0"/>
              <a:t>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431BC-A0A6-7627-7F10-1D0E9939A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71" y="1168173"/>
            <a:ext cx="8406284" cy="530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4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A691-2E04-9C05-EE46-DC9233128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828" y="280383"/>
            <a:ext cx="10515600" cy="59495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-- Create Employees3 Table</a:t>
            </a:r>
          </a:p>
          <a:p>
            <a:pPr marL="0" indent="0">
              <a:buNone/>
            </a:pPr>
            <a:r>
              <a:rPr lang="en-IN" sz="2000" dirty="0"/>
              <a:t>CREATE TABLE Employees3 (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employee_id</a:t>
            </a:r>
            <a:r>
              <a:rPr lang="en-IN" sz="2000" dirty="0"/>
              <a:t> SERIAL PRIMARY KEY,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first_name</a:t>
            </a:r>
            <a:r>
              <a:rPr lang="en-IN" sz="2000" dirty="0"/>
              <a:t> VARCHAR(50),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last_name</a:t>
            </a:r>
            <a:r>
              <a:rPr lang="en-IN" sz="2000" dirty="0"/>
              <a:t> VARCHAR(50),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department_id</a:t>
            </a:r>
            <a:r>
              <a:rPr lang="en-IN" sz="2000" dirty="0"/>
              <a:t> INT</a:t>
            </a:r>
          </a:p>
          <a:p>
            <a:pPr marL="0" indent="0">
              <a:buNone/>
            </a:pPr>
            <a:r>
              <a:rPr lang="en-IN" sz="2000" dirty="0"/>
              <a:t>);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-- Insert Data into Employees3</a:t>
            </a:r>
          </a:p>
          <a:p>
            <a:pPr marL="0" indent="0">
              <a:buNone/>
            </a:pPr>
            <a:r>
              <a:rPr lang="en-IN" sz="2000" dirty="0"/>
              <a:t>INSERT INTO Employees3 (</a:t>
            </a:r>
            <a:r>
              <a:rPr lang="en-IN" sz="2000" dirty="0" err="1"/>
              <a:t>first_name</a:t>
            </a:r>
            <a:r>
              <a:rPr lang="en-IN" sz="2000" dirty="0"/>
              <a:t>, </a:t>
            </a:r>
            <a:r>
              <a:rPr lang="en-IN" sz="2000" dirty="0" err="1"/>
              <a:t>last_name</a:t>
            </a:r>
            <a:r>
              <a:rPr lang="en-IN" sz="2000" dirty="0"/>
              <a:t>, </a:t>
            </a:r>
            <a:r>
              <a:rPr lang="en-IN" sz="2000" dirty="0" err="1"/>
              <a:t>department_id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VALUES</a:t>
            </a:r>
          </a:p>
          <a:p>
            <a:pPr marL="0" indent="0">
              <a:buNone/>
            </a:pPr>
            <a:r>
              <a:rPr lang="en-IN" sz="2000" dirty="0"/>
              <a:t>('Rahul', 'Sharma', 101),</a:t>
            </a:r>
          </a:p>
          <a:p>
            <a:pPr marL="0" indent="0">
              <a:buNone/>
            </a:pPr>
            <a:r>
              <a:rPr lang="en-IN" sz="2000" dirty="0"/>
              <a:t>('Priya', 'Mehta', 102),</a:t>
            </a:r>
          </a:p>
          <a:p>
            <a:pPr marL="0" indent="0">
              <a:buNone/>
            </a:pPr>
            <a:r>
              <a:rPr lang="en-IN" sz="2000" dirty="0"/>
              <a:t>('Ankit', 'Verma', 103),</a:t>
            </a:r>
          </a:p>
          <a:p>
            <a:pPr marL="0" indent="0">
              <a:buNone/>
            </a:pPr>
            <a:r>
              <a:rPr lang="en-IN" sz="2000" dirty="0"/>
              <a:t>('Simran', 'Kaur', NULL),</a:t>
            </a:r>
          </a:p>
          <a:p>
            <a:pPr marL="0" indent="0">
              <a:buNone/>
            </a:pPr>
            <a:r>
              <a:rPr lang="en-IN" sz="2000" dirty="0"/>
              <a:t>('Aman', 'Singh', 101);</a:t>
            </a:r>
          </a:p>
        </p:txBody>
      </p:sp>
    </p:spTree>
    <p:extLst>
      <p:ext uri="{BB962C8B-B14F-4D97-AF65-F5344CB8AC3E}">
        <p14:creationId xmlns:p14="http://schemas.microsoft.com/office/powerpoint/2010/main" val="164974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C028C-B681-A39C-E911-1DE3689BB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C6E1D-15E2-EBB8-65FC-033A338E4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23" y="0"/>
            <a:ext cx="10515600" cy="606650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-- Create Departments Table</a:t>
            </a:r>
          </a:p>
          <a:p>
            <a:pPr marL="0" indent="0">
              <a:buNone/>
            </a:pPr>
            <a:r>
              <a:rPr lang="en-IN" sz="2000" dirty="0"/>
              <a:t>CREATE TABLE Departments (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department_id</a:t>
            </a:r>
            <a:r>
              <a:rPr lang="en-IN" sz="2000" dirty="0"/>
              <a:t> INT PRIMARY KEY,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department_name</a:t>
            </a:r>
            <a:r>
              <a:rPr lang="en-IN" sz="2000" dirty="0"/>
              <a:t> VARCHAR(50)</a:t>
            </a:r>
          </a:p>
          <a:p>
            <a:pPr marL="0" indent="0">
              <a:buNone/>
            </a:pPr>
            <a:r>
              <a:rPr lang="en-IN" sz="2000" dirty="0"/>
              <a:t>);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-- Insert Data into Departments</a:t>
            </a:r>
          </a:p>
          <a:p>
            <a:pPr marL="0" indent="0">
              <a:buNone/>
            </a:pPr>
            <a:r>
              <a:rPr lang="en-IN" sz="2000" dirty="0"/>
              <a:t>INSERT INTO Departments (</a:t>
            </a:r>
            <a:r>
              <a:rPr lang="en-IN" sz="2000" dirty="0" err="1"/>
              <a:t>department_id</a:t>
            </a:r>
            <a:r>
              <a:rPr lang="en-IN" sz="2000" dirty="0"/>
              <a:t>, </a:t>
            </a:r>
            <a:r>
              <a:rPr lang="en-IN" sz="2000" dirty="0" err="1"/>
              <a:t>department_name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VALUES</a:t>
            </a:r>
          </a:p>
          <a:p>
            <a:pPr marL="0" indent="0">
              <a:buNone/>
            </a:pPr>
            <a:r>
              <a:rPr lang="en-IN" sz="2000" dirty="0"/>
              <a:t>(101, 'Sales'),</a:t>
            </a:r>
          </a:p>
          <a:p>
            <a:pPr marL="0" indent="0">
              <a:buNone/>
            </a:pPr>
            <a:r>
              <a:rPr lang="en-IN" sz="2000" dirty="0"/>
              <a:t>(102, 'Marketing'),</a:t>
            </a:r>
          </a:p>
          <a:p>
            <a:pPr marL="0" indent="0">
              <a:buNone/>
            </a:pPr>
            <a:r>
              <a:rPr lang="en-IN" sz="2000" dirty="0"/>
              <a:t>(103, 'IT'),</a:t>
            </a:r>
          </a:p>
          <a:p>
            <a:pPr marL="0" indent="0">
              <a:buNone/>
            </a:pPr>
            <a:r>
              <a:rPr lang="en-IN" sz="2000" dirty="0"/>
              <a:t>(104, 'HR');</a:t>
            </a:r>
          </a:p>
        </p:txBody>
      </p:sp>
    </p:spTree>
    <p:extLst>
      <p:ext uri="{BB962C8B-B14F-4D97-AF65-F5344CB8AC3E}">
        <p14:creationId xmlns:p14="http://schemas.microsoft.com/office/powerpoint/2010/main" val="156161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D81B1-BDF3-98DB-C2DE-9976F02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3700" b="1" dirty="0"/>
              <a:t>1. INNER JOIN </a:t>
            </a:r>
            <a:r>
              <a:rPr lang="en-IN" sz="3700" dirty="0"/>
              <a:t>- </a:t>
            </a:r>
            <a:r>
              <a:rPr lang="en-US" sz="3600" dirty="0"/>
              <a:t>Retrieve Employees3 and their department names where a match exists.</a:t>
            </a:r>
            <a:endParaRPr lang="en-IN" sz="3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19567-7486-4164-0EFF-5914C5E86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76856"/>
            <a:ext cx="10168128" cy="3900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SELECT 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e.employee_id</a:t>
            </a:r>
            <a:r>
              <a:rPr lang="en-US" sz="1500" dirty="0"/>
              <a:t>,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e.first_name</a:t>
            </a:r>
            <a:r>
              <a:rPr lang="en-US" sz="1500" dirty="0"/>
              <a:t>,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e.last_name</a:t>
            </a:r>
            <a:r>
              <a:rPr lang="en-US" sz="1500" dirty="0"/>
              <a:t>,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d.department_name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FROM </a:t>
            </a:r>
          </a:p>
          <a:p>
            <a:pPr marL="0" indent="0">
              <a:buNone/>
            </a:pPr>
            <a:r>
              <a:rPr lang="en-US" sz="1500" dirty="0"/>
              <a:t>    Employees3 e</a:t>
            </a:r>
          </a:p>
          <a:p>
            <a:pPr marL="0" indent="0">
              <a:buNone/>
            </a:pPr>
            <a:r>
              <a:rPr lang="en-US" sz="1500" dirty="0"/>
              <a:t>INNER JOIN </a:t>
            </a:r>
          </a:p>
          <a:p>
            <a:pPr marL="0" indent="0">
              <a:buNone/>
            </a:pPr>
            <a:r>
              <a:rPr lang="en-US" sz="1500" dirty="0"/>
              <a:t>    Departments d</a:t>
            </a:r>
          </a:p>
          <a:p>
            <a:pPr marL="0" indent="0">
              <a:buNone/>
            </a:pPr>
            <a:r>
              <a:rPr lang="en-US" sz="1500" dirty="0"/>
              <a:t>ON 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e.department_id</a:t>
            </a:r>
            <a:r>
              <a:rPr lang="en-US" sz="1500" dirty="0"/>
              <a:t> = </a:t>
            </a:r>
            <a:r>
              <a:rPr lang="en-US" sz="1500" dirty="0" err="1"/>
              <a:t>d.department_id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endParaRPr lang="en-IN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BCD78-2BD3-EBF1-FCDF-CBA522832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932" y="2259256"/>
            <a:ext cx="4839990" cy="16535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6C59FB-379D-5473-41CD-CB3CAAC94130}"/>
              </a:ext>
            </a:extLst>
          </p:cNvPr>
          <p:cNvSpPr txBox="1"/>
          <p:nvPr/>
        </p:nvSpPr>
        <p:spPr>
          <a:xfrm>
            <a:off x="4492768" y="2901350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IN" dirty="0"/>
          </a:p>
        </p:txBody>
      </p:sp>
      <p:pic>
        <p:nvPicPr>
          <p:cNvPr id="1026" name="Picture 2" descr="sql - Can we Use Venn Diagrams to Characterise the Relationship between  INNER, OUTER, LEFT and RIGHT JOINs? - Stack Overflow">
            <a:extLst>
              <a:ext uri="{FF2B5EF4-FFF2-40B4-BE49-F238E27FC236}">
                <a16:creationId xmlns:a16="http://schemas.microsoft.com/office/drawing/2014/main" id="{62EF5DF6-4879-B4BA-10EB-8969D827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090" y="4226909"/>
            <a:ext cx="32099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59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1DF6-0005-0752-BAD4-BC971784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2. LEFT JOIN - </a:t>
            </a:r>
            <a:r>
              <a:rPr lang="en-US" sz="3100" dirty="0"/>
              <a:t>Retrieve all Employees3 and their department names, including those without a department.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2ABE8-78F9-A6DE-98D9-E93D4C3A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e.employee_id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e.first_name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d.department_name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</a:p>
          <a:p>
            <a:pPr marL="0" indent="0">
              <a:buNone/>
            </a:pPr>
            <a:r>
              <a:rPr lang="en-US" dirty="0"/>
              <a:t>    Employees3 e</a:t>
            </a:r>
          </a:p>
          <a:p>
            <a:pPr marL="0" indent="0">
              <a:buNone/>
            </a:pPr>
            <a:r>
              <a:rPr lang="en-US" dirty="0"/>
              <a:t>LEFT JOIN </a:t>
            </a:r>
          </a:p>
          <a:p>
            <a:pPr marL="0" indent="0">
              <a:buNone/>
            </a:pPr>
            <a:r>
              <a:rPr lang="en-US" dirty="0"/>
              <a:t>    Departments d</a:t>
            </a:r>
          </a:p>
          <a:p>
            <a:pPr marL="0" indent="0">
              <a:buNone/>
            </a:pPr>
            <a:r>
              <a:rPr lang="en-US" dirty="0"/>
              <a:t>ON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e.department_id</a:t>
            </a:r>
            <a:r>
              <a:rPr lang="en-US" dirty="0"/>
              <a:t> = </a:t>
            </a:r>
            <a:r>
              <a:rPr lang="en-US" dirty="0" err="1"/>
              <a:t>d.department_id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085C0-A30D-F2CB-36CA-4B2C4D9E5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587" y="1876155"/>
            <a:ext cx="4877223" cy="17375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CA7314-48A1-2340-9C3C-8AC210659A35}"/>
              </a:ext>
            </a:extLst>
          </p:cNvPr>
          <p:cNvSpPr txBox="1"/>
          <p:nvPr/>
        </p:nvSpPr>
        <p:spPr>
          <a:xfrm>
            <a:off x="4752033" y="2560244"/>
            <a:ext cx="146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IN" dirty="0"/>
          </a:p>
        </p:txBody>
      </p:sp>
      <p:pic>
        <p:nvPicPr>
          <p:cNvPr id="2050" name="Picture 2" descr="SQL JOINs Explained with Venn Diagrams | LearnSQL.com">
            <a:extLst>
              <a:ext uri="{FF2B5EF4-FFF2-40B4-BE49-F238E27FC236}">
                <a16:creationId xmlns:a16="http://schemas.microsoft.com/office/drawing/2014/main" id="{D116A902-EE58-4788-3828-6E012A139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235" y="4001294"/>
            <a:ext cx="32099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49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725E-CBAB-17EC-6A94-84B01A7A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3. RIGHT JOIN </a:t>
            </a:r>
            <a:r>
              <a:rPr lang="en-IN" dirty="0"/>
              <a:t>- </a:t>
            </a:r>
            <a:r>
              <a:rPr lang="en-US" sz="3600" dirty="0"/>
              <a:t>Retrieve all departments and the Employees3 working in them, including departments without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3311-F235-3FDA-D12E-2EC05800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e.employee_id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e.first_name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d.department_name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</a:p>
          <a:p>
            <a:pPr marL="0" indent="0">
              <a:buNone/>
            </a:pPr>
            <a:r>
              <a:rPr lang="en-US" dirty="0"/>
              <a:t>    Employees3 e</a:t>
            </a:r>
          </a:p>
          <a:p>
            <a:pPr marL="0" indent="0">
              <a:buNone/>
            </a:pPr>
            <a:r>
              <a:rPr lang="en-US" dirty="0"/>
              <a:t>RIGHT JOIN </a:t>
            </a:r>
          </a:p>
          <a:p>
            <a:pPr marL="0" indent="0">
              <a:buNone/>
            </a:pPr>
            <a:r>
              <a:rPr lang="en-US" dirty="0"/>
              <a:t>    Departments d</a:t>
            </a:r>
          </a:p>
          <a:p>
            <a:pPr marL="0" indent="0">
              <a:buNone/>
            </a:pPr>
            <a:r>
              <a:rPr lang="en-US" dirty="0"/>
              <a:t>ON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e.department_id</a:t>
            </a:r>
            <a:r>
              <a:rPr lang="en-US" dirty="0"/>
              <a:t> = </a:t>
            </a:r>
            <a:r>
              <a:rPr lang="en-US" dirty="0" err="1"/>
              <a:t>d.department_id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D0102-3617-EAC8-6533-2B32319E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9942"/>
            <a:ext cx="5752961" cy="19813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400314-3D06-B0B5-D99A-A41435958B3F}"/>
              </a:ext>
            </a:extLst>
          </p:cNvPr>
          <p:cNvSpPr txBox="1"/>
          <p:nvPr/>
        </p:nvSpPr>
        <p:spPr>
          <a:xfrm>
            <a:off x="4742202" y="2641286"/>
            <a:ext cx="146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IN" dirty="0"/>
          </a:p>
        </p:txBody>
      </p:sp>
      <p:pic>
        <p:nvPicPr>
          <p:cNvPr id="3074" name="Picture 2" descr="SQL JOINs Explained with Venn Diagrams | LearnSQL.com">
            <a:extLst>
              <a:ext uri="{FF2B5EF4-FFF2-40B4-BE49-F238E27FC236}">
                <a16:creationId xmlns:a16="http://schemas.microsoft.com/office/drawing/2014/main" id="{BF707A16-E31F-674B-8A18-6704F1F69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915" y="4178300"/>
            <a:ext cx="32099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54576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533</Words>
  <Application>Microsoft Office PowerPoint</Application>
  <PresentationFormat>Widescreen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Arial Unicode MS</vt:lpstr>
      <vt:lpstr>Calibri</vt:lpstr>
      <vt:lpstr>Wingdings</vt:lpstr>
      <vt:lpstr>2_Office Theme</vt:lpstr>
      <vt:lpstr>Day – 28 :  Joins in SQL </vt:lpstr>
      <vt:lpstr>Types of SQL Joins</vt:lpstr>
      <vt:lpstr>To explain joins, we’ll create two tables: Employees3 and Departments.</vt:lpstr>
      <vt:lpstr>PowerPoint Presentation</vt:lpstr>
      <vt:lpstr>PowerPoint Presentation</vt:lpstr>
      <vt:lpstr>1. INNER JOIN - Retrieve Employees3 and their department names where a match exists.</vt:lpstr>
      <vt:lpstr>2. LEFT JOIN - Retrieve all Employees3 and their department names, including those without a department.</vt:lpstr>
      <vt:lpstr>3. RIGHT JOIN - Retrieve all departments and the Employees3 working in them, including departments without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Satish Dhawale</cp:lastModifiedBy>
  <cp:revision>66</cp:revision>
  <dcterms:created xsi:type="dcterms:W3CDTF">2024-11-18T06:26:32Z</dcterms:created>
  <dcterms:modified xsi:type="dcterms:W3CDTF">2024-12-08T10:57:16Z</dcterms:modified>
</cp:coreProperties>
</file>