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8"/>
  </p:notesMasterIdLst>
  <p:sldIdLst>
    <p:sldId id="290" r:id="rId2"/>
    <p:sldId id="318" r:id="rId3"/>
    <p:sldId id="321" r:id="rId4"/>
    <p:sldId id="322" r:id="rId5"/>
    <p:sldId id="323" r:id="rId6"/>
    <p:sldId id="32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BDB"/>
    <a:srgbClr val="A89471"/>
    <a:srgbClr val="AF7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26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A665F-5E33-43E4-A750-D68BC466F79E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7A0DA-6648-4339-9795-21042369C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92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1D596-F1DD-BB25-C065-AC7D0177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3C48B1-90B0-2D3E-EB10-8EEC4BD50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765CEE-64FF-D7AA-817A-42FAAB1D3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AAFA2-3A22-55F4-9DE3-22CF709D62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7A0DA-6648-4339-9795-21042369CF1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7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CA53-0B58-B0AC-E497-49061B9C1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72CC7-9A0A-1D29-EF5C-308EC5AAB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D9D8-FCF4-94B0-20D1-81A94557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7379-79CD-FB42-9932-91784350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A0E2-2167-89FE-A2CA-F7D2FCC8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11BC-3807-0EDF-34A1-50A7B6F0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7E2D5-3D60-8341-FE04-E6344CCF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42998-CA48-56C4-4C2D-FEB71106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4DC41-8A44-34C0-DEA7-94431114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5940-002F-2530-3F59-7E192A7F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6C232-87C8-E27D-0A78-AF178CD30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BDF2E-11B8-3377-792B-992DF1053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3114-FEDD-BD07-C435-D3A547B4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1017-F891-1E67-27AB-6D49885B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BEEC-6CB3-22AA-6539-C149C73D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681-F304-2AF9-2588-DFAFC59E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9E6F-050F-43A1-CDD2-3E6003B9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4191-C89F-56E2-D51A-348D5302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BF6A-5535-58A3-8878-B08AF5FF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B922-CBAD-47E1-8D17-893EFCF2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89EA-74CE-21A1-3EAE-EADA0D94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CB86A-7F82-802C-DAA2-9AB83E69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2685-A051-9551-245D-E7945FFD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851-9F4D-15B2-A290-71F4CBF0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8FE3-CE1F-0C24-D9E1-9E8967CB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84AC-EFE7-A72B-27D7-76E6462A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25A3-C258-8AFD-6ED4-EF4F2DE74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F2DA9-ECCD-CA0A-3CEC-DA5E815DB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C17F-DECB-D504-371F-4708E95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CFFB6-154E-CA57-43C0-9B8A4A2A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F597-09A8-54F8-C3DF-94B37663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D885-E09F-7161-1444-67E8FB60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079D7-EC48-28B9-2091-22F4D1B9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CCAF-EB96-00C9-23B3-1E1325F65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A2E33-3E69-6515-9AF6-F271C20BE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9452A-9723-8964-53AF-C4F9255F3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63846-6B5A-ADB1-F21B-2F1DCFE9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81896-57A2-D907-1B12-1E181223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B99A7-6C2E-9993-C88A-EBA0568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00E2-DD4E-EE8D-7324-FBA1C0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96898-37CF-984D-7ADA-A64D575F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C2704-6300-3993-EB08-8CA1A1FE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6C88B-523D-7F67-B98C-4D28A3CB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CEB32-B48F-2431-47BB-0DFDEC3D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63229-5D2B-A18B-EA11-EA7AD7E3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7C45A-176F-9C56-DEA2-F8CAD9EB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A262-EE01-2649-5898-C680C345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5DC6-3F9A-B062-CEAC-0C9D8F559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3D6C-069D-ECA3-30A8-BA3D8058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DF5D1-CC07-CC48-1D62-70CB518F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2DB48-82C7-F722-C1DE-09370C52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15C60-D0D5-F9AE-C46F-FEFF0094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4863-A0C9-AA3A-0852-35FE65F2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17B1A-8F20-17D7-5D9E-0C20F3D28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EAF35-CABF-420E-1062-75FEB8303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2100-5A9C-8803-1D4C-BFC22F6A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53F0C-A569-AAAB-6BEA-DFC6C17E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1138-E336-8848-5AB3-DA4170A4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A717E-B566-3A11-B968-C1F557D1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5CD9-AF3E-D2CE-1DA1-333F368C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8052C-3C9A-5005-C058-71F835B8A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ABAD-89A3-0DDA-8B66-D4024ECBA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CCD7-E21A-53DC-384E-A92B043CC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7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59D5B-4A7D-389E-740C-745E6F34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9" name="Rectangle 117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3" name="Rectangle 118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B9EC8-8685-1CD7-6796-281486ED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</a:rPr>
              <a:t>Day – </a:t>
            </a:r>
            <a:r>
              <a:rPr lang="en-US" sz="7200" dirty="0"/>
              <a:t>29</a:t>
            </a:r>
            <a:r>
              <a:rPr lang="en-US" sz="7200" kern="1200" dirty="0">
                <a:solidFill>
                  <a:schemeClr val="tx1"/>
                </a:solidFill>
              </a:rPr>
              <a:t> :</a:t>
            </a:r>
            <a:br>
              <a:rPr lang="en-US" sz="3600" dirty="0"/>
            </a:br>
            <a:r>
              <a:rPr lang="en-US" sz="7200" dirty="0"/>
              <a:t> Joins in SQL - II</a:t>
            </a:r>
            <a:br>
              <a:rPr lang="en-IN" sz="3600" b="1" dirty="0"/>
            </a:br>
            <a:endParaRPr lang="en-US" sz="3600" kern="12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BD36D1-F907-5889-9431-B47240F2396A}"/>
              </a:ext>
            </a:extLst>
          </p:cNvPr>
          <p:cNvSpPr txBox="1">
            <a:spLocks/>
          </p:cNvSpPr>
          <p:nvPr/>
        </p:nvSpPr>
        <p:spPr>
          <a:xfrm>
            <a:off x="1423415" y="6452777"/>
            <a:ext cx="9144000" cy="30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 created by Satish Dhawale  | www.skillcourse.in</a:t>
            </a:r>
          </a:p>
        </p:txBody>
      </p: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The Benefits of Learning PostgreSQL: Empowering Your Data Journey">
            <a:extLst>
              <a:ext uri="{FF2B5EF4-FFF2-40B4-BE49-F238E27FC236}">
                <a16:creationId xmlns:a16="http://schemas.microsoft.com/office/drawing/2014/main" id="{361E3F70-CCD4-DC44-46A0-05616533B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t="16239" r="16271" b="21398"/>
          <a:stretch/>
        </p:blipFill>
        <p:spPr bwMode="auto">
          <a:xfrm>
            <a:off x="895175" y="649291"/>
            <a:ext cx="1257647" cy="64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ue and yellow logo in a white circle&#10;&#10;Description automatically generated">
            <a:extLst>
              <a:ext uri="{FF2B5EF4-FFF2-40B4-BE49-F238E27FC236}">
                <a16:creationId xmlns:a16="http://schemas.microsoft.com/office/drawing/2014/main" id="{87B38254-4293-EC48-7E31-38910CA06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17" y="649291"/>
            <a:ext cx="679101" cy="6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4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2551-7D9A-E08D-78E0-593F1E20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13" y="12255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To explain joins, we’ll create two tables: </a:t>
            </a:r>
            <a:r>
              <a:rPr lang="en-US" sz="2800" b="1" dirty="0"/>
              <a:t>Employees3</a:t>
            </a:r>
            <a:r>
              <a:rPr lang="en-US" sz="2800" dirty="0"/>
              <a:t> and </a:t>
            </a:r>
            <a:r>
              <a:rPr lang="en-US" sz="2800" b="1" dirty="0"/>
              <a:t>Departments</a:t>
            </a:r>
            <a:r>
              <a:rPr lang="en-US" sz="2800" dirty="0"/>
              <a:t>.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431BC-A0A6-7627-7F10-1D0E9939A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471" y="1168173"/>
            <a:ext cx="8406284" cy="530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4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D81B1-BDF3-98DB-C2DE-9976F02CA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r>
              <a:rPr lang="en-IN" sz="3700" b="1" dirty="0"/>
              <a:t>4. FULL OUTER JOIN </a:t>
            </a:r>
            <a:r>
              <a:rPr lang="en-IN" sz="3700" dirty="0"/>
              <a:t>- </a:t>
            </a:r>
            <a:r>
              <a:rPr lang="en-US" sz="3600" dirty="0"/>
              <a:t>Retrieve all Employees3 and departments, including non-matching records from both tables</a:t>
            </a:r>
            <a:endParaRPr lang="en-IN" sz="37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19567-7486-4164-0EFF-5914C5E86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76856"/>
            <a:ext cx="10168128" cy="3900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SELECT 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e.employee_id</a:t>
            </a:r>
            <a:r>
              <a:rPr lang="en-US" sz="1500" dirty="0"/>
              <a:t>,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e.first_name</a:t>
            </a:r>
            <a:r>
              <a:rPr lang="en-US" sz="1500" dirty="0"/>
              <a:t>,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e.last_name</a:t>
            </a:r>
            <a:r>
              <a:rPr lang="en-US" sz="1500" dirty="0"/>
              <a:t>,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d.department_name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FROM </a:t>
            </a:r>
          </a:p>
          <a:p>
            <a:pPr marL="0" indent="0">
              <a:buNone/>
            </a:pPr>
            <a:r>
              <a:rPr lang="en-US" sz="1500" dirty="0"/>
              <a:t>    Employees3 e</a:t>
            </a:r>
          </a:p>
          <a:p>
            <a:pPr marL="0" indent="0">
              <a:buNone/>
            </a:pPr>
            <a:r>
              <a:rPr lang="en-US" sz="1500" dirty="0"/>
              <a:t>FULL OUTER JOIN </a:t>
            </a:r>
          </a:p>
          <a:p>
            <a:pPr marL="0" indent="0">
              <a:buNone/>
            </a:pPr>
            <a:r>
              <a:rPr lang="en-US" sz="1500" dirty="0"/>
              <a:t>    Departments d</a:t>
            </a:r>
          </a:p>
          <a:p>
            <a:pPr marL="0" indent="0">
              <a:buNone/>
            </a:pPr>
            <a:r>
              <a:rPr lang="en-US" sz="1500" dirty="0"/>
              <a:t>ON </a:t>
            </a:r>
          </a:p>
          <a:p>
            <a:pPr marL="0" indent="0">
              <a:buNone/>
            </a:pPr>
            <a:r>
              <a:rPr lang="en-US" sz="1500" dirty="0"/>
              <a:t>    </a:t>
            </a:r>
            <a:r>
              <a:rPr lang="en-US" sz="1500" dirty="0" err="1"/>
              <a:t>e.department_id</a:t>
            </a:r>
            <a:r>
              <a:rPr lang="en-US" sz="1500" dirty="0"/>
              <a:t> = </a:t>
            </a:r>
            <a:r>
              <a:rPr lang="en-US" sz="1500" dirty="0" err="1"/>
              <a:t>d.department_id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endParaRPr lang="en-IN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6C59FB-379D-5473-41CD-CB3CAAC94130}"/>
              </a:ext>
            </a:extLst>
          </p:cNvPr>
          <p:cNvSpPr txBox="1"/>
          <p:nvPr/>
        </p:nvSpPr>
        <p:spPr>
          <a:xfrm>
            <a:off x="4784475" y="2880955"/>
            <a:ext cx="218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8BDB28C-919A-F401-FFDD-2E2E82897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642" y="2148767"/>
            <a:ext cx="4625741" cy="196613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31" name="Free-form: Shape 30">
            <a:extLst>
              <a:ext uri="{FF2B5EF4-FFF2-40B4-BE49-F238E27FC236}">
                <a16:creationId xmlns:a16="http://schemas.microsoft.com/office/drawing/2014/main" id="{D168E8EE-3E1A-BA14-5090-A106037AFE1F}"/>
              </a:ext>
            </a:extLst>
          </p:cNvPr>
          <p:cNvSpPr/>
          <p:nvPr/>
        </p:nvSpPr>
        <p:spPr>
          <a:xfrm>
            <a:off x="8181520" y="4743816"/>
            <a:ext cx="840657" cy="1655123"/>
          </a:xfrm>
          <a:custGeom>
            <a:avLst/>
            <a:gdLst>
              <a:gd name="connsiteX0" fmla="*/ 425093 w 840657"/>
              <a:gd name="connsiteY0" fmla="*/ 0 h 1655123"/>
              <a:gd name="connsiteX1" fmla="*/ 466753 w 840657"/>
              <a:gd name="connsiteY1" fmla="*/ 31152 h 1655123"/>
              <a:gd name="connsiteX2" fmla="*/ 840657 w 840657"/>
              <a:gd name="connsiteY2" fmla="*/ 823998 h 1655123"/>
              <a:gd name="connsiteX3" fmla="*/ 466753 w 840657"/>
              <a:gd name="connsiteY3" fmla="*/ 1616844 h 1655123"/>
              <a:gd name="connsiteX4" fmla="*/ 415564 w 840657"/>
              <a:gd name="connsiteY4" fmla="*/ 1655123 h 1655123"/>
              <a:gd name="connsiteX5" fmla="*/ 373904 w 840657"/>
              <a:gd name="connsiteY5" fmla="*/ 1623970 h 1655123"/>
              <a:gd name="connsiteX6" fmla="*/ 0 w 840657"/>
              <a:gd name="connsiteY6" fmla="*/ 831124 h 1655123"/>
              <a:gd name="connsiteX7" fmla="*/ 373904 w 840657"/>
              <a:gd name="connsiteY7" fmla="*/ 38278 h 1655123"/>
              <a:gd name="connsiteX8" fmla="*/ 425093 w 840657"/>
              <a:gd name="connsiteY8" fmla="*/ 0 h 165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0657" h="1655123">
                <a:moveTo>
                  <a:pt x="425093" y="0"/>
                </a:moveTo>
                <a:lnTo>
                  <a:pt x="466753" y="31152"/>
                </a:lnTo>
                <a:cubicBezTo>
                  <a:pt x="695106" y="219606"/>
                  <a:pt x="840657" y="504804"/>
                  <a:pt x="840657" y="823998"/>
                </a:cubicBezTo>
                <a:cubicBezTo>
                  <a:pt x="840657" y="1143192"/>
                  <a:pt x="695106" y="1428391"/>
                  <a:pt x="466753" y="1616844"/>
                </a:cubicBezTo>
                <a:lnTo>
                  <a:pt x="415564" y="1655123"/>
                </a:lnTo>
                <a:lnTo>
                  <a:pt x="373904" y="1623970"/>
                </a:lnTo>
                <a:cubicBezTo>
                  <a:pt x="145552" y="1435517"/>
                  <a:pt x="0" y="1150318"/>
                  <a:pt x="0" y="831124"/>
                </a:cubicBezTo>
                <a:cubicBezTo>
                  <a:pt x="0" y="511930"/>
                  <a:pt x="145552" y="226732"/>
                  <a:pt x="373904" y="38278"/>
                </a:cubicBezTo>
                <a:lnTo>
                  <a:pt x="425093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0" name="Free-form: Shape 29">
            <a:extLst>
              <a:ext uri="{FF2B5EF4-FFF2-40B4-BE49-F238E27FC236}">
                <a16:creationId xmlns:a16="http://schemas.microsoft.com/office/drawing/2014/main" id="{0B899595-1964-AE34-AACC-9AAEE9FF7D23}"/>
              </a:ext>
            </a:extLst>
          </p:cNvPr>
          <p:cNvSpPr/>
          <p:nvPr/>
        </p:nvSpPr>
        <p:spPr>
          <a:xfrm>
            <a:off x="6967236" y="4540343"/>
            <a:ext cx="1639376" cy="2054940"/>
          </a:xfrm>
          <a:custGeom>
            <a:avLst/>
            <a:gdLst>
              <a:gd name="connsiteX0" fmla="*/ 1027470 w 1639376"/>
              <a:gd name="connsiteY0" fmla="*/ 0 h 2054940"/>
              <a:gd name="connsiteX1" fmla="*/ 1601938 w 1639376"/>
              <a:gd name="connsiteY1" fmla="*/ 175476 h 2054940"/>
              <a:gd name="connsiteX2" fmla="*/ 1639376 w 1639376"/>
              <a:gd name="connsiteY2" fmla="*/ 203472 h 2054940"/>
              <a:gd name="connsiteX3" fmla="*/ 1588187 w 1639376"/>
              <a:gd name="connsiteY3" fmla="*/ 241750 h 2054940"/>
              <a:gd name="connsiteX4" fmla="*/ 1214283 w 1639376"/>
              <a:gd name="connsiteY4" fmla="*/ 1034596 h 2054940"/>
              <a:gd name="connsiteX5" fmla="*/ 1588187 w 1639376"/>
              <a:gd name="connsiteY5" fmla="*/ 1827442 h 2054940"/>
              <a:gd name="connsiteX6" fmla="*/ 1629847 w 1639376"/>
              <a:gd name="connsiteY6" fmla="*/ 1858595 h 2054940"/>
              <a:gd name="connsiteX7" fmla="*/ 1601938 w 1639376"/>
              <a:gd name="connsiteY7" fmla="*/ 1879464 h 2054940"/>
              <a:gd name="connsiteX8" fmla="*/ 1027470 w 1639376"/>
              <a:gd name="connsiteY8" fmla="*/ 2054940 h 2054940"/>
              <a:gd name="connsiteX9" fmla="*/ 0 w 1639376"/>
              <a:gd name="connsiteY9" fmla="*/ 1027470 h 2054940"/>
              <a:gd name="connsiteX10" fmla="*/ 1027470 w 1639376"/>
              <a:gd name="connsiteY10" fmla="*/ 0 h 20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9376" h="2054940">
                <a:moveTo>
                  <a:pt x="1027470" y="0"/>
                </a:moveTo>
                <a:cubicBezTo>
                  <a:pt x="1240266" y="0"/>
                  <a:pt x="1437953" y="64690"/>
                  <a:pt x="1601938" y="175476"/>
                </a:cubicBezTo>
                <a:lnTo>
                  <a:pt x="1639376" y="203472"/>
                </a:lnTo>
                <a:lnTo>
                  <a:pt x="1588187" y="241750"/>
                </a:lnTo>
                <a:cubicBezTo>
                  <a:pt x="1359835" y="430204"/>
                  <a:pt x="1214283" y="715402"/>
                  <a:pt x="1214283" y="1034596"/>
                </a:cubicBezTo>
                <a:cubicBezTo>
                  <a:pt x="1214283" y="1353790"/>
                  <a:pt x="1359835" y="1638989"/>
                  <a:pt x="1588187" y="1827442"/>
                </a:cubicBezTo>
                <a:lnTo>
                  <a:pt x="1629847" y="1858595"/>
                </a:lnTo>
                <a:lnTo>
                  <a:pt x="1601938" y="1879464"/>
                </a:lnTo>
                <a:cubicBezTo>
                  <a:pt x="1437953" y="1990251"/>
                  <a:pt x="1240266" y="2054940"/>
                  <a:pt x="1027470" y="2054940"/>
                </a:cubicBezTo>
                <a:cubicBezTo>
                  <a:pt x="460014" y="2054940"/>
                  <a:pt x="0" y="1594926"/>
                  <a:pt x="0" y="1027470"/>
                </a:cubicBezTo>
                <a:cubicBezTo>
                  <a:pt x="0" y="460014"/>
                  <a:pt x="460014" y="0"/>
                  <a:pt x="1027470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9" name="Free-form: Shape 28">
            <a:extLst>
              <a:ext uri="{FF2B5EF4-FFF2-40B4-BE49-F238E27FC236}">
                <a16:creationId xmlns:a16="http://schemas.microsoft.com/office/drawing/2014/main" id="{E2609D79-09B4-D0A2-8D76-F8D0909296C9}"/>
              </a:ext>
            </a:extLst>
          </p:cNvPr>
          <p:cNvSpPr/>
          <p:nvPr/>
        </p:nvSpPr>
        <p:spPr>
          <a:xfrm>
            <a:off x="8597083" y="4547469"/>
            <a:ext cx="1639376" cy="2054940"/>
          </a:xfrm>
          <a:custGeom>
            <a:avLst/>
            <a:gdLst>
              <a:gd name="connsiteX0" fmla="*/ 611906 w 1639376"/>
              <a:gd name="connsiteY0" fmla="*/ 0 h 2054940"/>
              <a:gd name="connsiteX1" fmla="*/ 1639376 w 1639376"/>
              <a:gd name="connsiteY1" fmla="*/ 1027470 h 2054940"/>
              <a:gd name="connsiteX2" fmla="*/ 611906 w 1639376"/>
              <a:gd name="connsiteY2" fmla="*/ 2054940 h 2054940"/>
              <a:gd name="connsiteX3" fmla="*/ 37438 w 1639376"/>
              <a:gd name="connsiteY3" fmla="*/ 1879464 h 2054940"/>
              <a:gd name="connsiteX4" fmla="*/ 0 w 1639376"/>
              <a:gd name="connsiteY4" fmla="*/ 1851469 h 2054940"/>
              <a:gd name="connsiteX5" fmla="*/ 51189 w 1639376"/>
              <a:gd name="connsiteY5" fmla="*/ 1813190 h 2054940"/>
              <a:gd name="connsiteX6" fmla="*/ 425093 w 1639376"/>
              <a:gd name="connsiteY6" fmla="*/ 1020344 h 2054940"/>
              <a:gd name="connsiteX7" fmla="*/ 51189 w 1639376"/>
              <a:gd name="connsiteY7" fmla="*/ 227498 h 2054940"/>
              <a:gd name="connsiteX8" fmla="*/ 9529 w 1639376"/>
              <a:gd name="connsiteY8" fmla="*/ 196346 h 2054940"/>
              <a:gd name="connsiteX9" fmla="*/ 37438 w 1639376"/>
              <a:gd name="connsiteY9" fmla="*/ 175476 h 2054940"/>
              <a:gd name="connsiteX10" fmla="*/ 611906 w 1639376"/>
              <a:gd name="connsiteY10" fmla="*/ 0 h 20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39376" h="2054940">
                <a:moveTo>
                  <a:pt x="611906" y="0"/>
                </a:moveTo>
                <a:cubicBezTo>
                  <a:pt x="1179362" y="0"/>
                  <a:pt x="1639376" y="460014"/>
                  <a:pt x="1639376" y="1027470"/>
                </a:cubicBezTo>
                <a:cubicBezTo>
                  <a:pt x="1639376" y="1594926"/>
                  <a:pt x="1179362" y="2054940"/>
                  <a:pt x="611906" y="2054940"/>
                </a:cubicBezTo>
                <a:cubicBezTo>
                  <a:pt x="399110" y="2054940"/>
                  <a:pt x="201423" y="1990251"/>
                  <a:pt x="37438" y="1879464"/>
                </a:cubicBezTo>
                <a:lnTo>
                  <a:pt x="0" y="1851469"/>
                </a:lnTo>
                <a:lnTo>
                  <a:pt x="51189" y="1813190"/>
                </a:lnTo>
                <a:cubicBezTo>
                  <a:pt x="279542" y="1624737"/>
                  <a:pt x="425093" y="1339538"/>
                  <a:pt x="425093" y="1020344"/>
                </a:cubicBezTo>
                <a:cubicBezTo>
                  <a:pt x="425093" y="701150"/>
                  <a:pt x="279542" y="415952"/>
                  <a:pt x="51189" y="227498"/>
                </a:cubicBezTo>
                <a:lnTo>
                  <a:pt x="9529" y="196346"/>
                </a:lnTo>
                <a:lnTo>
                  <a:pt x="37438" y="175476"/>
                </a:lnTo>
                <a:cubicBezTo>
                  <a:pt x="201423" y="64690"/>
                  <a:pt x="399110" y="0"/>
                  <a:pt x="611906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1D7B7BE-A3D5-19D4-1C39-236C9F768704}"/>
              </a:ext>
            </a:extLst>
          </p:cNvPr>
          <p:cNvSpPr txBox="1"/>
          <p:nvPr/>
        </p:nvSpPr>
        <p:spPr>
          <a:xfrm>
            <a:off x="7172921" y="5383147"/>
            <a:ext cx="1424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Employees3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65868-515B-957F-7DC2-8886B8701E2B}"/>
              </a:ext>
            </a:extLst>
          </p:cNvPr>
          <p:cNvSpPr txBox="1"/>
          <p:nvPr/>
        </p:nvSpPr>
        <p:spPr>
          <a:xfrm>
            <a:off x="8722946" y="5383147"/>
            <a:ext cx="1424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Department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59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1DF6-0005-0752-BAD4-BC9717841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5. CROSS JOIN- </a:t>
            </a:r>
            <a:r>
              <a:rPr lang="en-US" sz="3100" dirty="0"/>
              <a:t>Retrieve all possible combinations of Employees3 and departments.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2ABE8-78F9-A6DE-98D9-E93D4C3AB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e.first_name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e.last_name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d.department_name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</a:p>
          <a:p>
            <a:pPr marL="0" indent="0">
              <a:buNone/>
            </a:pPr>
            <a:r>
              <a:rPr lang="en-US" dirty="0"/>
              <a:t>    Employees3 e</a:t>
            </a:r>
          </a:p>
          <a:p>
            <a:pPr marL="0" indent="0">
              <a:buNone/>
            </a:pPr>
            <a:r>
              <a:rPr lang="en-US" dirty="0"/>
              <a:t>CROSS JOIN </a:t>
            </a:r>
          </a:p>
          <a:p>
            <a:pPr marL="0" indent="0">
              <a:buNone/>
            </a:pPr>
            <a:r>
              <a:rPr lang="en-US" dirty="0"/>
              <a:t>    Departments d;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CA7314-48A1-2340-9C3C-8AC210659A35}"/>
              </a:ext>
            </a:extLst>
          </p:cNvPr>
          <p:cNvSpPr txBox="1"/>
          <p:nvPr/>
        </p:nvSpPr>
        <p:spPr>
          <a:xfrm>
            <a:off x="4929015" y="2494936"/>
            <a:ext cx="146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2FAA5E-86BA-44EF-CB85-1C81A2FE4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444" y="1690688"/>
            <a:ext cx="4620491" cy="21401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2050" name="Picture 2" descr="SQL JOINs Explained with Venn Diagrams | LearnSQL.com">
            <a:extLst>
              <a:ext uri="{FF2B5EF4-FFF2-40B4-BE49-F238E27FC236}">
                <a16:creationId xmlns:a16="http://schemas.microsoft.com/office/drawing/2014/main" id="{B080193A-45DA-E421-EF1F-1B871B2F0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646" y="4001294"/>
            <a:ext cx="4782086" cy="260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496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725E-CBAB-17EC-6A94-84B01A7A7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6. SELF JOIN</a:t>
            </a:r>
            <a:r>
              <a:rPr lang="en-IN" dirty="0"/>
              <a:t>- </a:t>
            </a:r>
            <a:r>
              <a:rPr lang="en-US" sz="3600" dirty="0"/>
              <a:t>Find Employees3 who share the same department.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43311-F235-3FDA-D12E-2EC05800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SELECT </a:t>
            </a:r>
          </a:p>
          <a:p>
            <a:pPr marL="0" indent="0">
              <a:buNone/>
            </a:pPr>
            <a:r>
              <a:rPr lang="en-US" dirty="0"/>
              <a:t>    e1.first_name AS employee1,</a:t>
            </a:r>
          </a:p>
          <a:p>
            <a:pPr marL="0" indent="0">
              <a:buNone/>
            </a:pPr>
            <a:r>
              <a:rPr lang="en-US" dirty="0"/>
              <a:t>    e2.first_name AS employee2,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d.department_name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</a:p>
          <a:p>
            <a:pPr marL="0" indent="0">
              <a:buNone/>
            </a:pPr>
            <a:r>
              <a:rPr lang="en-US" dirty="0"/>
              <a:t>    Employees3 e1</a:t>
            </a:r>
          </a:p>
          <a:p>
            <a:pPr marL="0" indent="0">
              <a:buNone/>
            </a:pPr>
            <a:r>
              <a:rPr lang="en-US" dirty="0"/>
              <a:t>JOIN </a:t>
            </a:r>
          </a:p>
          <a:p>
            <a:pPr marL="0" indent="0">
              <a:buNone/>
            </a:pPr>
            <a:r>
              <a:rPr lang="en-US" dirty="0"/>
              <a:t>    Employees3 e2</a:t>
            </a:r>
          </a:p>
          <a:p>
            <a:pPr marL="0" indent="0">
              <a:buNone/>
            </a:pPr>
            <a:r>
              <a:rPr lang="en-US" dirty="0"/>
              <a:t>ON </a:t>
            </a:r>
          </a:p>
          <a:p>
            <a:pPr marL="0" indent="0">
              <a:buNone/>
            </a:pPr>
            <a:r>
              <a:rPr lang="en-US" dirty="0"/>
              <a:t>    e1.department_id = e2.department_id AND e1.employee_id != e2.employee_id</a:t>
            </a:r>
          </a:p>
          <a:p>
            <a:pPr marL="0" indent="0">
              <a:buNone/>
            </a:pPr>
            <a:r>
              <a:rPr lang="en-US" dirty="0"/>
              <a:t>JOIN </a:t>
            </a:r>
          </a:p>
          <a:p>
            <a:pPr marL="0" indent="0">
              <a:buNone/>
            </a:pPr>
            <a:r>
              <a:rPr lang="en-US" dirty="0"/>
              <a:t>    Departments d</a:t>
            </a:r>
          </a:p>
          <a:p>
            <a:pPr marL="0" indent="0">
              <a:buNone/>
            </a:pPr>
            <a:r>
              <a:rPr lang="en-US" dirty="0"/>
              <a:t>ON </a:t>
            </a:r>
          </a:p>
          <a:p>
            <a:pPr marL="0" indent="0">
              <a:buNone/>
            </a:pPr>
            <a:r>
              <a:rPr lang="en-US" dirty="0"/>
              <a:t>    e1.department_id = </a:t>
            </a:r>
            <a:r>
              <a:rPr lang="en-US" dirty="0" err="1"/>
              <a:t>d.department_id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400314-3D06-B0B5-D99A-A41435958B3F}"/>
              </a:ext>
            </a:extLst>
          </p:cNvPr>
          <p:cNvSpPr txBox="1"/>
          <p:nvPr/>
        </p:nvSpPr>
        <p:spPr>
          <a:xfrm>
            <a:off x="4909351" y="2380405"/>
            <a:ext cx="146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4116E2-2325-0A44-5CED-191E59616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624" y="1688230"/>
            <a:ext cx="4736176" cy="14089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3074" name="Picture 2" descr="SQL SELF JOIN">
            <a:extLst>
              <a:ext uri="{FF2B5EF4-FFF2-40B4-BE49-F238E27FC236}">
                <a16:creationId xmlns:a16="http://schemas.microsoft.com/office/drawing/2014/main" id="{C271F7AF-9C00-D97A-6738-13FCA6622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621" y="3849329"/>
            <a:ext cx="2790271" cy="2462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54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BF2E2-2DAC-8EAD-B568-E4906455F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9BE77-6914-408B-8DDF-6D9C889A7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813" y="122554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SELFT JOIN - Find Employees3 who share the same department.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3AA11-65B9-6BAC-6559-C13171AF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7685"/>
          <a:stretch/>
        </p:blipFill>
        <p:spPr>
          <a:xfrm>
            <a:off x="652264" y="1125188"/>
            <a:ext cx="5755020" cy="18994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D9FE2E-A59F-448F-9D55-00663387DB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7685"/>
          <a:stretch/>
        </p:blipFill>
        <p:spPr>
          <a:xfrm>
            <a:off x="790365" y="4114239"/>
            <a:ext cx="5755020" cy="18994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B1502C-4049-731F-EBA0-80DBD0A6E388}"/>
              </a:ext>
            </a:extLst>
          </p:cNvPr>
          <p:cNvSpPr txBox="1"/>
          <p:nvPr/>
        </p:nvSpPr>
        <p:spPr>
          <a:xfrm>
            <a:off x="5499287" y="3487423"/>
            <a:ext cx="1468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4D4762-B0BF-EAAD-CA4D-BA2318423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714" y="2782957"/>
            <a:ext cx="4736176" cy="140893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9412718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</TotalTime>
  <Words>260</Words>
  <Application>Microsoft Office PowerPoint</Application>
  <PresentationFormat>Widescreen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Wingdings</vt:lpstr>
      <vt:lpstr>2_Office Theme</vt:lpstr>
      <vt:lpstr>Day – 29 :  Joins in SQL - II </vt:lpstr>
      <vt:lpstr>To explain joins, we’ll create two tables: Employees3 and Departments.</vt:lpstr>
      <vt:lpstr>4. FULL OUTER JOIN - Retrieve all Employees3 and departments, including non-matching records from both tables</vt:lpstr>
      <vt:lpstr>5. CROSS JOIN- Retrieve all possible combinations of Employees3 and departments.</vt:lpstr>
      <vt:lpstr>6. SELF JOIN- Find Employees3 who share the same department.</vt:lpstr>
      <vt:lpstr>SELFT JOIN - Find Employees3 who share the same department.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Dhawale</dc:creator>
  <cp:lastModifiedBy>Satish Dhawale</cp:lastModifiedBy>
  <cp:revision>67</cp:revision>
  <dcterms:created xsi:type="dcterms:W3CDTF">2024-11-18T06:26:32Z</dcterms:created>
  <dcterms:modified xsi:type="dcterms:W3CDTF">2024-12-08T11:52:10Z</dcterms:modified>
</cp:coreProperties>
</file>