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4" r:id="rId1"/>
  </p:sldMasterIdLst>
  <p:notesMasterIdLst>
    <p:notesMasterId r:id="rId4"/>
  </p:notesMasterIdLst>
  <p:sldIdLst>
    <p:sldId id="290" r:id="rId2"/>
    <p:sldId id="305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89471"/>
    <a:srgbClr val="AF7B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799B23B-EC83-4686-B30A-512413B5E67A}" styleName="Light Style 3 –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DA37D80-6434-44D0-A028-1B22A696006F}" styleName="Light Style 3 –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526" autoAdjust="0"/>
  </p:normalViewPr>
  <p:slideViewPr>
    <p:cSldViewPr snapToGrid="0">
      <p:cViewPr varScale="1">
        <p:scale>
          <a:sx n="46" d="100"/>
          <a:sy n="46" d="100"/>
        </p:scale>
        <p:origin x="715" y="43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9A665F-5E33-43E4-A750-D68BC466F79E}" type="datetimeFigureOut">
              <a:rPr lang="en-IN" smtClean="0"/>
              <a:t>03-12-2024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97A0DA-6648-4339-9795-21042369CF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89215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91D596-F1DD-BB25-C065-AC7D017796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43C48B1-90B0-2D3E-EB10-8EEC4BD505C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E765CEE-64FF-D7AA-817A-42FAAB1D35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9AAFA2-3A22-55F4-9DE3-22CF709D62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97A0DA-6648-4339-9795-21042369CF13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64749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2CA53-0B58-B0AC-E497-49061B9C1F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672CC7-9A0A-1D29-EF5C-308EC5AAB5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86D9D8-FCF4-94B0-20D1-81A945578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1F7379-79CD-FB42-9932-917843506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E3A0E2-2167-89FE-A2CA-F7D2FCC87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117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911BC-3807-0EDF-34A1-50A7B6F0B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C7E2D5-3D60-8341-FE04-E6344CCF5A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E42998-CA48-56C4-4C2D-FEB711068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C4DC41-8A44-34C0-DEA7-944311143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105940-002F-2530-3F59-7E192A7FE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477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E6C232-87C8-E27D-0A78-AF178CD30A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FBDF2E-11B8-3377-792B-992DF10539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C3114-FEDD-BD07-C435-D3A547B44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151017-F891-1E67-27AB-6D49885BA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A3BEEC-6CB3-22AA-6539-C149C73D9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478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DC681-F304-2AF9-2588-DFAFC59EE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F9E6F-050F-43A1-CDD2-3E6003B941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104191-C89F-56E2-D51A-348D5302F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6EBF6A-5535-58A3-8878-B08AF5FFB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25B922-CBAD-47E1-8D17-893EFCF22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205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A89EA-74CE-21A1-3EAE-EADA0D940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ACB86A-7F82-802C-DAA2-9AB83E69F0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3F2685-A051-9551-245D-E7945FFD8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715851-9F4D-15B2-A290-71F4CBF07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518FE3-CE1F-0C24-D9E1-9E8967CB5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020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D84AC-EFE7-A72B-27D7-76E6462A9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7B25A3-C258-8AFD-6ED4-EF4F2DE744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5F2DA9-ECCD-CA0A-3CEC-DA5E815DBD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41C17F-DECB-D504-371F-4708E95BF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3CFFB6-154E-CA57-43C0-9B8A4A2A6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0BF597-09A8-54F8-C3DF-94B376630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020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2D885-E09F-7161-1444-67E8FB60C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1079D7-EC48-28B9-2091-22F4D1B9FC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ECCCAF-EB96-00C9-23B3-1E1325F65F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EA2E33-3E69-6515-9AF6-F271C20BE7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59452A-9723-8964-53AF-C4F9255F3C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463846-6B5A-ADB1-F21B-2F1DCFE9B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881896-57A2-D907-1B12-1E181223F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B99A7-6C2E-9993-C88A-EBA05683E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684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600E2-DD4E-EE8D-7324-FBA1C0543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596898-37CF-984D-7ADA-A64D575F3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DC2704-6300-3993-EB08-8CA1A1FE8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86C88B-523D-7F67-B98C-4D28A3CB1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251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3CEB32-B48F-2431-47BB-0DFDEC3D6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663229-5D2B-A18B-EA11-EA7AD7E3A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D7C45A-176F-9C56-DEA2-F8CAD9EB7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812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DA262-EE01-2649-5898-C680C345E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165DC6-3F9A-B062-CEAC-0C9D8F559F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083D6C-069D-ECA3-30A8-BA3D805863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ADF5D1-CC07-CC48-1D62-70CB518F4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62DB48-82C7-F722-C1DE-09370C52E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715C60-D0D5-F9AE-C46F-FEFF00946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40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84863-A0C9-AA3A-0852-35FE65F20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417B1A-8F20-17D7-5D9E-0C20F3D28E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BEAF35-CABF-420E-1062-75FEB83037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6C2100-5A9C-8803-1D4C-BFC22F6A8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E53F0C-A569-AAAB-6BEA-DFC6C17EB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C31138-E336-8848-5AB3-DA4170A42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010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CA717E-B566-3A11-B968-C1F557D14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8A5CD9-AF3E-D2CE-1DA1-333F368CF2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F8052C-3C9A-5005-C058-71F835B8AF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208048B-57AF-4F53-BC84-8E0A1033FBEC}" type="datetimeFigureOut">
              <a:rPr lang="en-US" smtClean="0"/>
              <a:pPr/>
              <a:t>12/3/2024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FDABAD-89A3-0DDA-8B66-D4024ECBA7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68CCD7-E21A-53DC-384E-A92B043CCB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D8A8A1B-4E1E-43EF-8A39-7D4A3879B94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5578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FB59D5B-4A7D-389E-740C-745E6F349C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79" name="Rectangle 1178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1" name="Rectangle 1180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83" name="Rectangle 1182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8B9EC8-8685-1CD7-6796-281486ED9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293338"/>
            <a:ext cx="9144000" cy="3274592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7200" kern="1200" dirty="0">
                <a:solidFill>
                  <a:schemeClr val="tx1"/>
                </a:solidFill>
              </a:rPr>
              <a:t>Day – </a:t>
            </a:r>
            <a:r>
              <a:rPr lang="en-US" sz="7200" dirty="0"/>
              <a:t>23</a:t>
            </a:r>
            <a:r>
              <a:rPr lang="en-US" sz="7200" kern="1200" dirty="0">
                <a:solidFill>
                  <a:schemeClr val="tx1"/>
                </a:solidFill>
              </a:rPr>
              <a:t> :</a:t>
            </a:r>
            <a:br>
              <a:rPr lang="en-US" sz="3600" dirty="0"/>
            </a:br>
            <a:r>
              <a:rPr lang="en-IN" sz="7200" dirty="0"/>
              <a:t>Date &amp; Time Functions in SQL </a:t>
            </a:r>
            <a:r>
              <a:rPr lang="en-IN" sz="7200"/>
              <a:t>- II</a:t>
            </a:r>
            <a:br>
              <a:rPr lang="en-IN" sz="3600" b="1" dirty="0"/>
            </a:br>
            <a:endParaRPr lang="en-US" sz="3600" kern="1200" dirty="0">
              <a:solidFill>
                <a:schemeClr val="tx1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1BD36D1-F907-5889-9431-B47240F2396A}"/>
              </a:ext>
            </a:extLst>
          </p:cNvPr>
          <p:cNvSpPr txBox="1">
            <a:spLocks/>
          </p:cNvSpPr>
          <p:nvPr/>
        </p:nvSpPr>
        <p:spPr>
          <a:xfrm>
            <a:off x="1423415" y="6452777"/>
            <a:ext cx="9144000" cy="3065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Course created by Satish Dhawale  | www.skillcourse.in</a:t>
            </a:r>
          </a:p>
        </p:txBody>
      </p:sp>
      <p:cxnSp>
        <p:nvCxnSpPr>
          <p:cNvPr id="1185" name="Straight Connector 1184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 descr="The Benefits of Learning PostgreSQL: Empowering Your Data Journey">
            <a:extLst>
              <a:ext uri="{FF2B5EF4-FFF2-40B4-BE49-F238E27FC236}">
                <a16:creationId xmlns:a16="http://schemas.microsoft.com/office/drawing/2014/main" id="{361E3F70-CCD4-DC44-46A0-05616533BA2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29" t="16239" r="16271" b="21398"/>
          <a:stretch/>
        </p:blipFill>
        <p:spPr bwMode="auto">
          <a:xfrm>
            <a:off x="895175" y="649291"/>
            <a:ext cx="1257647" cy="644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A blue and yellow logo in a white circle&#10;&#10;Description automatically generated">
            <a:extLst>
              <a:ext uri="{FF2B5EF4-FFF2-40B4-BE49-F238E27FC236}">
                <a16:creationId xmlns:a16="http://schemas.microsoft.com/office/drawing/2014/main" id="{87B38254-4293-EC48-7E31-38910CA067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2217" y="649291"/>
            <a:ext cx="679101" cy="679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140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2F31E2-B972-F20D-7DF4-1BA753960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3100">
                <a:solidFill>
                  <a:srgbClr val="FFFFFF"/>
                </a:solidFill>
              </a:rPr>
              <a:t>Date functions perform operations on date and time data.</a:t>
            </a:r>
            <a:endParaRPr lang="en-IN" sz="3100">
              <a:solidFill>
                <a:srgbClr val="FFFFFF"/>
              </a:solidFill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8FFF379-1EC9-853F-2E97-684B53D1031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40462408"/>
              </p:ext>
            </p:extLst>
          </p:nvPr>
        </p:nvGraphicFramePr>
        <p:xfrm>
          <a:off x="644056" y="1788607"/>
          <a:ext cx="10927831" cy="4495493"/>
        </p:xfrm>
        <a:graphic>
          <a:graphicData uri="http://schemas.openxmlformats.org/drawingml/2006/table">
            <a:tbl>
              <a:tblPr>
                <a:solidFill>
                  <a:srgbClr val="F2F2F2">
                    <a:alpha val="30196"/>
                  </a:srgbClr>
                </a:solidFill>
              </a:tblPr>
              <a:tblGrid>
                <a:gridCol w="2728675">
                  <a:extLst>
                    <a:ext uri="{9D8B030D-6E8A-4147-A177-3AD203B41FA5}">
                      <a16:colId xmlns:a16="http://schemas.microsoft.com/office/drawing/2014/main" val="4110433135"/>
                    </a:ext>
                  </a:extLst>
                </a:gridCol>
                <a:gridCol w="2728675">
                  <a:extLst>
                    <a:ext uri="{9D8B030D-6E8A-4147-A177-3AD203B41FA5}">
                      <a16:colId xmlns:a16="http://schemas.microsoft.com/office/drawing/2014/main" val="124878805"/>
                    </a:ext>
                  </a:extLst>
                </a:gridCol>
                <a:gridCol w="2728675">
                  <a:extLst>
                    <a:ext uri="{9D8B030D-6E8A-4147-A177-3AD203B41FA5}">
                      <a16:colId xmlns:a16="http://schemas.microsoft.com/office/drawing/2014/main" val="1313772059"/>
                    </a:ext>
                  </a:extLst>
                </a:gridCol>
                <a:gridCol w="2741806">
                  <a:extLst>
                    <a:ext uri="{9D8B030D-6E8A-4147-A177-3AD203B41FA5}">
                      <a16:colId xmlns:a16="http://schemas.microsoft.com/office/drawing/2014/main" val="42721961"/>
                    </a:ext>
                  </a:extLst>
                </a:gridCol>
              </a:tblGrid>
              <a:tr h="501067">
                <a:tc>
                  <a:txBody>
                    <a:bodyPr/>
                    <a:lstStyle/>
                    <a:p>
                      <a:r>
                        <a:rPr lang="en-IN" sz="1500" b="1" cap="none" spc="0">
                          <a:solidFill>
                            <a:schemeClr val="tx1"/>
                          </a:solidFill>
                        </a:rPr>
                        <a:t>Function</a:t>
                      </a:r>
                    </a:p>
                  </a:txBody>
                  <a:tcPr marL="127048" marR="94911" marT="97729" marB="97729" anchor="ctr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b="1" cap="none" spc="0" dirty="0">
                          <a:solidFill>
                            <a:schemeClr val="tx1"/>
                          </a:solidFill>
                        </a:rPr>
                        <a:t>Description</a:t>
                      </a:r>
                    </a:p>
                  </a:txBody>
                  <a:tcPr marL="127048" marR="94911" marT="97729" marB="97729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b="1" cap="none" spc="0">
                          <a:solidFill>
                            <a:schemeClr val="tx1"/>
                          </a:solidFill>
                        </a:rPr>
                        <a:t>Example</a:t>
                      </a:r>
                    </a:p>
                  </a:txBody>
                  <a:tcPr marL="127048" marR="94911" marT="97729" marB="97729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b="1" cap="none" spc="0" dirty="0">
                          <a:solidFill>
                            <a:schemeClr val="tx1"/>
                          </a:solidFill>
                        </a:rPr>
                        <a:t>Result</a:t>
                      </a:r>
                    </a:p>
                  </a:txBody>
                  <a:tcPr marL="127048" marR="94911" marT="97729" marB="97729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6961898"/>
                  </a:ext>
                </a:extLst>
              </a:tr>
              <a:tr h="748073">
                <a:tc>
                  <a:txBody>
                    <a:bodyPr/>
                    <a:lstStyle/>
                    <a:p>
                      <a:r>
                        <a:rPr lang="en-IN" sz="1500" cap="none" spc="0">
                          <a:solidFill>
                            <a:schemeClr val="tx1"/>
                          </a:solidFill>
                        </a:rPr>
                        <a:t>NOW()</a:t>
                      </a:r>
                    </a:p>
                  </a:txBody>
                  <a:tcPr marL="127048" marR="94911" marT="97729" marB="97729" anchor="ctr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cap="none" spc="0">
                          <a:solidFill>
                            <a:schemeClr val="tx1"/>
                          </a:solidFill>
                        </a:rPr>
                        <a:t>Returns the current date and time</a:t>
                      </a:r>
                    </a:p>
                  </a:txBody>
                  <a:tcPr marL="127048" marR="94911" marT="97729" marB="97729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cap="none" spc="0">
                          <a:solidFill>
                            <a:schemeClr val="tx1"/>
                          </a:solidFill>
                        </a:rPr>
                        <a:t>SELECT NOW();</a:t>
                      </a:r>
                    </a:p>
                  </a:txBody>
                  <a:tcPr marL="127048" marR="94911" marT="97729" marB="97729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cap="none" spc="0">
                          <a:solidFill>
                            <a:schemeClr val="tx1"/>
                          </a:solidFill>
                        </a:rPr>
                        <a:t>Current date and time</a:t>
                      </a:r>
                    </a:p>
                  </a:txBody>
                  <a:tcPr marL="127048" marR="94911" marT="97729" marB="97729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3919226"/>
                  </a:ext>
                </a:extLst>
              </a:tr>
              <a:tr h="501067">
                <a:tc>
                  <a:txBody>
                    <a:bodyPr/>
                    <a:lstStyle/>
                    <a:p>
                      <a:r>
                        <a:rPr lang="en-IN" sz="1500" cap="none" spc="0">
                          <a:solidFill>
                            <a:schemeClr val="tx1"/>
                          </a:solidFill>
                        </a:rPr>
                        <a:t>CURRENT_DATE()</a:t>
                      </a:r>
                    </a:p>
                  </a:txBody>
                  <a:tcPr marL="127048" marR="94911" marT="97729" marB="97729" anchor="ctr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cap="none" spc="0">
                          <a:solidFill>
                            <a:schemeClr val="tx1"/>
                          </a:solidFill>
                        </a:rPr>
                        <a:t>Returns the current date</a:t>
                      </a:r>
                    </a:p>
                  </a:txBody>
                  <a:tcPr marL="127048" marR="94911" marT="97729" marB="97729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cap="none" spc="0">
                          <a:solidFill>
                            <a:schemeClr val="tx1"/>
                          </a:solidFill>
                        </a:rPr>
                        <a:t>SELECT CURRENT_DATE;</a:t>
                      </a:r>
                    </a:p>
                  </a:txBody>
                  <a:tcPr marL="127048" marR="94911" marT="97729" marB="97729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cap="none" spc="0">
                          <a:solidFill>
                            <a:schemeClr val="tx1"/>
                          </a:solidFill>
                        </a:rPr>
                        <a:t>Current date</a:t>
                      </a:r>
                    </a:p>
                  </a:txBody>
                  <a:tcPr marL="127048" marR="94911" marT="97729" marB="97729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0954175"/>
                  </a:ext>
                </a:extLst>
              </a:tr>
              <a:tr h="501067">
                <a:tc>
                  <a:txBody>
                    <a:bodyPr/>
                    <a:lstStyle/>
                    <a:p>
                      <a:r>
                        <a:rPr lang="en-IN" sz="1500" cap="none" spc="0">
                          <a:solidFill>
                            <a:schemeClr val="tx1"/>
                          </a:solidFill>
                        </a:rPr>
                        <a:t>CURRENT_TIME()</a:t>
                      </a:r>
                    </a:p>
                  </a:txBody>
                  <a:tcPr marL="127048" marR="94911" marT="97729" marB="97729" anchor="ctr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cap="none" spc="0">
                          <a:solidFill>
                            <a:schemeClr val="tx1"/>
                          </a:solidFill>
                        </a:rPr>
                        <a:t>Returns the current time</a:t>
                      </a:r>
                    </a:p>
                  </a:txBody>
                  <a:tcPr marL="127048" marR="94911" marT="97729" marB="97729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cap="none" spc="0">
                          <a:solidFill>
                            <a:schemeClr val="tx1"/>
                          </a:solidFill>
                        </a:rPr>
                        <a:t>SELECT CURRENT_TIME;</a:t>
                      </a:r>
                    </a:p>
                  </a:txBody>
                  <a:tcPr marL="127048" marR="94911" marT="97729" marB="97729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cap="none" spc="0">
                          <a:solidFill>
                            <a:schemeClr val="tx1"/>
                          </a:solidFill>
                        </a:rPr>
                        <a:t>Current time</a:t>
                      </a:r>
                    </a:p>
                  </a:txBody>
                  <a:tcPr marL="127048" marR="94911" marT="97729" marB="97729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3704052"/>
                  </a:ext>
                </a:extLst>
              </a:tr>
              <a:tr h="748073">
                <a:tc>
                  <a:txBody>
                    <a:bodyPr/>
                    <a:lstStyle/>
                    <a:p>
                      <a:r>
                        <a:rPr lang="en-IN" sz="1500" cap="none" spc="0">
                          <a:solidFill>
                            <a:schemeClr val="tx1"/>
                          </a:solidFill>
                        </a:rPr>
                        <a:t>DATE_PART()</a:t>
                      </a:r>
                    </a:p>
                  </a:txBody>
                  <a:tcPr marL="127048" marR="94911" marT="97729" marB="97729" anchor="ctr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cap="none" spc="0">
                          <a:solidFill>
                            <a:schemeClr val="tx1"/>
                          </a:solidFill>
                        </a:rPr>
                        <a:t>Extracts a part of the date</a:t>
                      </a:r>
                    </a:p>
                  </a:txBody>
                  <a:tcPr marL="127048" marR="94911" marT="97729" marB="97729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cap="none" spc="0">
                          <a:solidFill>
                            <a:schemeClr val="tx1"/>
                          </a:solidFill>
                        </a:rPr>
                        <a:t>SELECT DATE_PART('year', NOW());</a:t>
                      </a:r>
                    </a:p>
                  </a:txBody>
                  <a:tcPr marL="127048" marR="94911" marT="97729" marB="97729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cap="none" spc="0">
                          <a:solidFill>
                            <a:schemeClr val="tx1"/>
                          </a:solidFill>
                        </a:rPr>
                        <a:t>Current year</a:t>
                      </a:r>
                    </a:p>
                  </a:txBody>
                  <a:tcPr marL="127048" marR="94911" marT="97729" marB="97729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5544531"/>
                  </a:ext>
                </a:extLst>
              </a:tr>
              <a:tr h="748073">
                <a:tc>
                  <a:txBody>
                    <a:bodyPr/>
                    <a:lstStyle/>
                    <a:p>
                      <a:r>
                        <a:rPr lang="en-IN" sz="1500" cap="none" spc="0">
                          <a:solidFill>
                            <a:schemeClr val="tx1"/>
                          </a:solidFill>
                        </a:rPr>
                        <a:t>AGE()</a:t>
                      </a:r>
                    </a:p>
                  </a:txBody>
                  <a:tcPr marL="127048" marR="94911" marT="97729" marB="97729" anchor="ctr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cap="none" spc="0">
                          <a:solidFill>
                            <a:schemeClr val="tx1"/>
                          </a:solidFill>
                        </a:rPr>
                        <a:t>Returns the age between two dates</a:t>
                      </a:r>
                    </a:p>
                  </a:txBody>
                  <a:tcPr marL="127048" marR="94911" marT="97729" marB="97729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cap="none" spc="0">
                          <a:solidFill>
                            <a:schemeClr val="tx1"/>
                          </a:solidFill>
                        </a:rPr>
                        <a:t>SELECT AGE('2024-11-28');</a:t>
                      </a:r>
                    </a:p>
                  </a:txBody>
                  <a:tcPr marL="127048" marR="94911" marT="97729" marB="97729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cap="none" spc="0">
                          <a:solidFill>
                            <a:schemeClr val="tx1"/>
                          </a:solidFill>
                        </a:rPr>
                        <a:t>Time difference from the date</a:t>
                      </a:r>
                    </a:p>
                  </a:txBody>
                  <a:tcPr marL="127048" marR="94911" marT="97729" marB="97729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391334"/>
                  </a:ext>
                </a:extLst>
              </a:tr>
              <a:tr h="748073">
                <a:tc>
                  <a:txBody>
                    <a:bodyPr/>
                    <a:lstStyle/>
                    <a:p>
                      <a:r>
                        <a:rPr lang="en-IN" sz="1500" cap="none" spc="0">
                          <a:solidFill>
                            <a:schemeClr val="tx1"/>
                          </a:solidFill>
                        </a:rPr>
                        <a:t>EXTRACT()</a:t>
                      </a:r>
                    </a:p>
                  </a:txBody>
                  <a:tcPr marL="127048" marR="94911" marT="97729" marB="97729" anchor="ctr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T>
                    <a:lnB w="3810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cap="none" spc="0">
                          <a:solidFill>
                            <a:schemeClr val="tx1"/>
                          </a:solidFill>
                        </a:rPr>
                        <a:t>Extracts a specific part of the date</a:t>
                      </a:r>
                    </a:p>
                  </a:txBody>
                  <a:tcPr marL="127048" marR="94911" marT="97729" marB="97729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T>
                    <a:lnB w="3810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cap="none" spc="0">
                          <a:solidFill>
                            <a:schemeClr val="tx1"/>
                          </a:solidFill>
                        </a:rPr>
                        <a:t>SELECT EXTRACT(MONTH FROM NOW());</a:t>
                      </a:r>
                    </a:p>
                  </a:txBody>
                  <a:tcPr marL="127048" marR="94911" marT="97729" marB="97729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T>
                    <a:lnB w="3810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cap="none" spc="0" dirty="0">
                          <a:solidFill>
                            <a:schemeClr val="tx1"/>
                          </a:solidFill>
                        </a:rPr>
                        <a:t>Current month</a:t>
                      </a:r>
                    </a:p>
                  </a:txBody>
                  <a:tcPr marL="127048" marR="94911" marT="97729" marB="97729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T>
                    <a:lnB w="3810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59668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8846685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Theme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2090</TotalTime>
  <Words>142</Words>
  <Application>Microsoft Office PowerPoint</Application>
  <PresentationFormat>Widescreen</PresentationFormat>
  <Paragraphs>32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2_Office Theme</vt:lpstr>
      <vt:lpstr>Day – 23 : Date &amp; Time Functions in SQL - II </vt:lpstr>
      <vt:lpstr>Date functions perform operations on date and time data.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Satish Dhawale</dc:creator>
  <cp:lastModifiedBy>Satish Dhawale</cp:lastModifiedBy>
  <cp:revision>51</cp:revision>
  <dcterms:created xsi:type="dcterms:W3CDTF">2024-11-18T06:26:32Z</dcterms:created>
  <dcterms:modified xsi:type="dcterms:W3CDTF">2024-12-03T16:36:40Z</dcterms:modified>
</cp:coreProperties>
</file>