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57" r:id="rId3"/>
    <p:sldId id="300" r:id="rId4"/>
    <p:sldId id="301" r:id="rId5"/>
    <p:sldId id="293" r:id="rId6"/>
    <p:sldId id="309" r:id="rId7"/>
    <p:sldId id="299" r:id="rId8"/>
    <p:sldId id="282" r:id="rId9"/>
    <p:sldId id="283" r:id="rId10"/>
    <p:sldId id="310" r:id="rId11"/>
    <p:sldId id="311" r:id="rId12"/>
    <p:sldId id="312" r:id="rId13"/>
    <p:sldId id="322" r:id="rId14"/>
    <p:sldId id="323" r:id="rId15"/>
    <p:sldId id="315" r:id="rId16"/>
    <p:sldId id="286" r:id="rId17"/>
    <p:sldId id="288" r:id="rId18"/>
    <p:sldId id="331" r:id="rId19"/>
    <p:sldId id="271" r:id="rId20"/>
    <p:sldId id="337" r:id="rId21"/>
    <p:sldId id="342" r:id="rId22"/>
    <p:sldId id="343" r:id="rId23"/>
    <p:sldId id="3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700"/>
  </p:normalViewPr>
  <p:slideViewPr>
    <p:cSldViewPr snapToGrid="0">
      <p:cViewPr varScale="1">
        <p:scale>
          <a:sx n="106" d="100"/>
          <a:sy n="106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AE449-91C5-4D29-BBCE-5C41EF2FC788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4C2A36-5B43-47EC-9128-4DA685AF69BA}">
      <dgm:prSet custT="1"/>
      <dgm:spPr/>
      <dgm:t>
        <a:bodyPr/>
        <a:lstStyle/>
        <a:p>
          <a:r>
            <a:rPr lang="en-IN" sz="2500" dirty="0"/>
            <a:t>Relevance is a number between 1 (not relevant) to 3 (highly relevant).</a:t>
          </a:r>
        </a:p>
        <a:p>
          <a:r>
            <a:rPr lang="en-IN" sz="2500" dirty="0"/>
            <a:t>For example, a search for "AA battery" would be considered highly relevant to a pack of size AA batteries (relevance = 3), mildly relevant to a cordless drill battery (relevance = 2), and not relevant to a snow shovel (relevance = 1).</a:t>
          </a:r>
          <a:endParaRPr lang="en-IN" sz="2500" b="0" i="0" dirty="0"/>
        </a:p>
      </dgm:t>
    </dgm:pt>
    <dgm:pt modelId="{1E0BA8A3-19BC-4F52-BBDF-C8E33DF309EC}" type="parTrans" cxnId="{B901BE28-8E17-4DA3-9DAE-43DA46FB9E30}">
      <dgm:prSet/>
      <dgm:spPr/>
      <dgm:t>
        <a:bodyPr/>
        <a:lstStyle/>
        <a:p>
          <a:endParaRPr lang="en-US"/>
        </a:p>
      </dgm:t>
    </dgm:pt>
    <dgm:pt modelId="{D7D2C4E5-7637-42E5-A492-6757DA80E885}" type="sibTrans" cxnId="{B901BE28-8E17-4DA3-9DAE-43DA46FB9E30}">
      <dgm:prSet/>
      <dgm:spPr/>
      <dgm:t>
        <a:bodyPr/>
        <a:lstStyle/>
        <a:p>
          <a:endParaRPr lang="en-US"/>
        </a:p>
      </dgm:t>
    </dgm:pt>
    <dgm:pt modelId="{658E767F-0125-4047-8858-0F9E71A6B1D7}" type="pres">
      <dgm:prSet presAssocID="{0AAAE449-91C5-4D29-BBCE-5C41EF2FC788}" presName="vert0" presStyleCnt="0">
        <dgm:presLayoutVars>
          <dgm:dir/>
          <dgm:animOne val="branch"/>
          <dgm:animLvl val="lvl"/>
        </dgm:presLayoutVars>
      </dgm:prSet>
      <dgm:spPr/>
    </dgm:pt>
    <dgm:pt modelId="{3E3DC922-FEFF-4D4C-A623-C78014337171}" type="pres">
      <dgm:prSet presAssocID="{744C2A36-5B43-47EC-9128-4DA685AF69BA}" presName="thickLine" presStyleLbl="alignNode1" presStyleIdx="0" presStyleCnt="1"/>
      <dgm:spPr/>
    </dgm:pt>
    <dgm:pt modelId="{306CACFF-4C4B-E644-9FAB-EF27DC9B7F2D}" type="pres">
      <dgm:prSet presAssocID="{744C2A36-5B43-47EC-9128-4DA685AF69BA}" presName="horz1" presStyleCnt="0"/>
      <dgm:spPr/>
    </dgm:pt>
    <dgm:pt modelId="{61213679-75F9-6A4B-BF58-45EDEDD623F1}" type="pres">
      <dgm:prSet presAssocID="{744C2A36-5B43-47EC-9128-4DA685AF69BA}" presName="tx1" presStyleLbl="revTx" presStyleIdx="0" presStyleCnt="1" custScaleY="13022"/>
      <dgm:spPr/>
    </dgm:pt>
    <dgm:pt modelId="{25C0CD46-48B7-8949-9FB4-A42FBA1F886F}" type="pres">
      <dgm:prSet presAssocID="{744C2A36-5B43-47EC-9128-4DA685AF69BA}" presName="vert1" presStyleCnt="0"/>
      <dgm:spPr/>
    </dgm:pt>
  </dgm:ptLst>
  <dgm:cxnLst>
    <dgm:cxn modelId="{274E6014-0140-3F41-BA31-F9D0A25823C3}" type="presOf" srcId="{744C2A36-5B43-47EC-9128-4DA685AF69BA}" destId="{61213679-75F9-6A4B-BF58-45EDEDD623F1}" srcOrd="0" destOrd="0" presId="urn:microsoft.com/office/officeart/2008/layout/LinedList"/>
    <dgm:cxn modelId="{B901BE28-8E17-4DA3-9DAE-43DA46FB9E30}" srcId="{0AAAE449-91C5-4D29-BBCE-5C41EF2FC788}" destId="{744C2A36-5B43-47EC-9128-4DA685AF69BA}" srcOrd="0" destOrd="0" parTransId="{1E0BA8A3-19BC-4F52-BBDF-C8E33DF309EC}" sibTransId="{D7D2C4E5-7637-42E5-A492-6757DA80E885}"/>
    <dgm:cxn modelId="{CD092792-74D3-7649-B380-56C984C5AB9D}" type="presOf" srcId="{0AAAE449-91C5-4D29-BBCE-5C41EF2FC788}" destId="{658E767F-0125-4047-8858-0F9E71A6B1D7}" srcOrd="0" destOrd="0" presId="urn:microsoft.com/office/officeart/2008/layout/LinedList"/>
    <dgm:cxn modelId="{C79FDD78-FED7-A249-A4D7-29D6A810FD28}" type="presParOf" srcId="{658E767F-0125-4047-8858-0F9E71A6B1D7}" destId="{3E3DC922-FEFF-4D4C-A623-C78014337171}" srcOrd="0" destOrd="0" presId="urn:microsoft.com/office/officeart/2008/layout/LinedList"/>
    <dgm:cxn modelId="{8CE56412-DFA3-0249-926D-CF05EEDF7B32}" type="presParOf" srcId="{658E767F-0125-4047-8858-0F9E71A6B1D7}" destId="{306CACFF-4C4B-E644-9FAB-EF27DC9B7F2D}" srcOrd="1" destOrd="0" presId="urn:microsoft.com/office/officeart/2008/layout/LinedList"/>
    <dgm:cxn modelId="{A48547F8-11FB-E646-BB35-6B66BE5490B1}" type="presParOf" srcId="{306CACFF-4C4B-E644-9FAB-EF27DC9B7F2D}" destId="{61213679-75F9-6A4B-BF58-45EDEDD623F1}" srcOrd="0" destOrd="0" presId="urn:microsoft.com/office/officeart/2008/layout/LinedList"/>
    <dgm:cxn modelId="{2F48E552-32D7-264C-8B09-E0595C8E79E6}" type="presParOf" srcId="{306CACFF-4C4B-E644-9FAB-EF27DC9B7F2D}" destId="{25C0CD46-48B7-8949-9FB4-A42FBA1F88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AE449-91C5-4D29-BBCE-5C41EF2FC78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4C2A36-5B43-47EC-9128-4DA685AF69BA}">
      <dgm:prSet custT="1"/>
      <dgm:spPr/>
      <dgm:t>
        <a:bodyPr/>
        <a:lstStyle/>
        <a:p>
          <a:r>
            <a:rPr lang="en-IN" sz="2000" dirty="0" err="1"/>
            <a:t>train.csv</a:t>
          </a:r>
          <a:r>
            <a:rPr lang="en-IN" sz="2000" dirty="0"/>
            <a:t> (74.1k x 5) - the training set, contains products, searches, and relevance scores</a:t>
          </a:r>
          <a:endParaRPr lang="en-US" sz="2000" dirty="0"/>
        </a:p>
      </dgm:t>
    </dgm:pt>
    <dgm:pt modelId="{1E0BA8A3-19BC-4F52-BBDF-C8E33DF309EC}" type="parTrans" cxnId="{B901BE28-8E17-4DA3-9DAE-43DA46FB9E30}">
      <dgm:prSet/>
      <dgm:spPr/>
      <dgm:t>
        <a:bodyPr/>
        <a:lstStyle/>
        <a:p>
          <a:endParaRPr lang="en-US"/>
        </a:p>
      </dgm:t>
    </dgm:pt>
    <dgm:pt modelId="{D7D2C4E5-7637-42E5-A492-6757DA80E885}" type="sibTrans" cxnId="{B901BE28-8E17-4DA3-9DAE-43DA46FB9E30}">
      <dgm:prSet/>
      <dgm:spPr/>
      <dgm:t>
        <a:bodyPr/>
        <a:lstStyle/>
        <a:p>
          <a:endParaRPr lang="en-US"/>
        </a:p>
      </dgm:t>
    </dgm:pt>
    <dgm:pt modelId="{C133B2E0-B89C-4671-AC0C-4A4D3C607E38}">
      <dgm:prSet custT="1"/>
      <dgm:spPr/>
      <dgm:t>
        <a:bodyPr/>
        <a:lstStyle/>
        <a:p>
          <a:r>
            <a:rPr lang="en-IN" sz="2000" dirty="0" err="1"/>
            <a:t>test.csv</a:t>
          </a:r>
          <a:r>
            <a:rPr lang="en-IN" sz="2000" dirty="0"/>
            <a:t> (167k x 4) - the test set, contains products and searches. We are predicting the relevance score for these pairs</a:t>
          </a:r>
          <a:endParaRPr lang="en-US" sz="2000" dirty="0"/>
        </a:p>
      </dgm:t>
    </dgm:pt>
    <dgm:pt modelId="{4E050FE7-9FDC-459D-85F9-A0672FF5FC07}" type="parTrans" cxnId="{2ED74A95-46FE-409E-BB1A-7B85492E0962}">
      <dgm:prSet/>
      <dgm:spPr/>
      <dgm:t>
        <a:bodyPr/>
        <a:lstStyle/>
        <a:p>
          <a:endParaRPr lang="en-US"/>
        </a:p>
      </dgm:t>
    </dgm:pt>
    <dgm:pt modelId="{2F376CE1-9E16-4D04-AD9B-F594F5178907}" type="sibTrans" cxnId="{2ED74A95-46FE-409E-BB1A-7B85492E0962}">
      <dgm:prSet/>
      <dgm:spPr/>
      <dgm:t>
        <a:bodyPr/>
        <a:lstStyle/>
        <a:p>
          <a:endParaRPr lang="en-US"/>
        </a:p>
      </dgm:t>
    </dgm:pt>
    <dgm:pt modelId="{8D3C54B3-3872-4072-B347-16F91AA26AF2}">
      <dgm:prSet custT="1"/>
      <dgm:spPr/>
      <dgm:t>
        <a:bodyPr/>
        <a:lstStyle/>
        <a:p>
          <a:r>
            <a:rPr lang="en-IN" sz="2000" dirty="0" err="1"/>
            <a:t>product_descriptions.csv</a:t>
          </a:r>
          <a:r>
            <a:rPr lang="en-IN" sz="2000" dirty="0"/>
            <a:t> (124k x 2) - contains a text description of each product. We merged this table to the test set via the </a:t>
          </a:r>
          <a:r>
            <a:rPr lang="en-IN" sz="2000" dirty="0" err="1"/>
            <a:t>product_uid</a:t>
          </a:r>
          <a:r>
            <a:rPr lang="en-IN" sz="2000" dirty="0"/>
            <a:t> </a:t>
          </a:r>
          <a:endParaRPr lang="en-US" sz="2000" dirty="0"/>
        </a:p>
      </dgm:t>
    </dgm:pt>
    <dgm:pt modelId="{A0715712-B695-47EE-BB6C-D2EBE9AC70A4}" type="parTrans" cxnId="{19D89B5A-6BFF-48F2-AAFC-5E8C55465851}">
      <dgm:prSet/>
      <dgm:spPr/>
      <dgm:t>
        <a:bodyPr/>
        <a:lstStyle/>
        <a:p>
          <a:endParaRPr lang="en-US"/>
        </a:p>
      </dgm:t>
    </dgm:pt>
    <dgm:pt modelId="{C89A0909-87A4-4769-9A36-1236E731CCEF}" type="sibTrans" cxnId="{19D89B5A-6BFF-48F2-AAFC-5E8C55465851}">
      <dgm:prSet/>
      <dgm:spPr/>
      <dgm:t>
        <a:bodyPr/>
        <a:lstStyle/>
        <a:p>
          <a:endParaRPr lang="en-US"/>
        </a:p>
      </dgm:t>
    </dgm:pt>
    <dgm:pt modelId="{A2C8C5F6-2727-40F8-B54C-142A45971D1F}">
      <dgm:prSet custT="1"/>
      <dgm:spPr/>
      <dgm:t>
        <a:bodyPr/>
        <a:lstStyle/>
        <a:p>
          <a:r>
            <a:rPr lang="en-IN" sz="2000" dirty="0" err="1"/>
            <a:t>attributes.csv</a:t>
          </a:r>
          <a:r>
            <a:rPr lang="en-IN" sz="2000" dirty="0"/>
            <a:t> (2.04m x 3) - provides extended information about a subset of the products (typically representing detailed technical specifications)</a:t>
          </a:r>
          <a:endParaRPr lang="en-US" sz="2000" dirty="0"/>
        </a:p>
      </dgm:t>
    </dgm:pt>
    <dgm:pt modelId="{8A616F3C-F3BA-4623-AD58-78948F85F00B}" type="parTrans" cxnId="{496D42BC-05F6-45A7-B63B-02516732FF44}">
      <dgm:prSet/>
      <dgm:spPr/>
      <dgm:t>
        <a:bodyPr/>
        <a:lstStyle/>
        <a:p>
          <a:endParaRPr lang="en-US"/>
        </a:p>
      </dgm:t>
    </dgm:pt>
    <dgm:pt modelId="{1204D9EF-BFC1-4BDB-A02F-71200FD908DC}" type="sibTrans" cxnId="{496D42BC-05F6-45A7-B63B-02516732FF44}">
      <dgm:prSet/>
      <dgm:spPr/>
      <dgm:t>
        <a:bodyPr/>
        <a:lstStyle/>
        <a:p>
          <a:endParaRPr lang="en-US"/>
        </a:p>
      </dgm:t>
    </dgm:pt>
    <dgm:pt modelId="{0A20985C-C790-4E98-B09A-5028D92B9B4A}">
      <dgm:prSet custT="1"/>
      <dgm:spPr/>
      <dgm:t>
        <a:bodyPr/>
        <a:lstStyle/>
        <a:p>
          <a:r>
            <a:rPr lang="en-IN" sz="2000" dirty="0" err="1"/>
            <a:t>sample_submission.csv</a:t>
          </a:r>
          <a:r>
            <a:rPr lang="en-IN" sz="2000" dirty="0"/>
            <a:t> (167k x 2) - a file showing the correct submission format</a:t>
          </a:r>
          <a:endParaRPr lang="en-US" sz="2000" dirty="0"/>
        </a:p>
      </dgm:t>
    </dgm:pt>
    <dgm:pt modelId="{3A77BCAA-8BD0-4CE6-9F97-7F07FF0F1C31}" type="parTrans" cxnId="{22E6A9D1-85EF-412F-B7DE-05E427019128}">
      <dgm:prSet/>
      <dgm:spPr/>
      <dgm:t>
        <a:bodyPr/>
        <a:lstStyle/>
        <a:p>
          <a:endParaRPr lang="en-US"/>
        </a:p>
      </dgm:t>
    </dgm:pt>
    <dgm:pt modelId="{A6E0BF49-98CD-416F-8050-B8DE2B3FA7CE}" type="sibTrans" cxnId="{22E6A9D1-85EF-412F-B7DE-05E427019128}">
      <dgm:prSet/>
      <dgm:spPr/>
      <dgm:t>
        <a:bodyPr/>
        <a:lstStyle/>
        <a:p>
          <a:endParaRPr lang="en-US"/>
        </a:p>
      </dgm:t>
    </dgm:pt>
    <dgm:pt modelId="{313B9551-FA90-48E2-9B04-B04AA12DDE89}">
      <dgm:prSet custT="1"/>
      <dgm:spPr/>
      <dgm:t>
        <a:bodyPr/>
        <a:lstStyle/>
        <a:p>
          <a:r>
            <a:rPr lang="en-IN" sz="2000" dirty="0" err="1"/>
            <a:t>relevance_instructions.docx</a:t>
          </a:r>
          <a:r>
            <a:rPr lang="en-IN" sz="2000" dirty="0"/>
            <a:t> - the instructions provided to human </a:t>
          </a:r>
          <a:r>
            <a:rPr lang="en-IN" sz="2000" dirty="0" err="1"/>
            <a:t>raters</a:t>
          </a:r>
          <a:endParaRPr lang="en-US" sz="2000" dirty="0"/>
        </a:p>
      </dgm:t>
    </dgm:pt>
    <dgm:pt modelId="{97F590F7-605E-465C-ADDF-98A51D9B51A9}" type="parTrans" cxnId="{2763F45C-0ACB-4009-9908-DD3921F6516C}">
      <dgm:prSet/>
      <dgm:spPr/>
      <dgm:t>
        <a:bodyPr/>
        <a:lstStyle/>
        <a:p>
          <a:endParaRPr lang="en-US"/>
        </a:p>
      </dgm:t>
    </dgm:pt>
    <dgm:pt modelId="{64B55A51-CB58-4753-A1B0-2AEFE910888E}" type="sibTrans" cxnId="{2763F45C-0ACB-4009-9908-DD3921F6516C}">
      <dgm:prSet/>
      <dgm:spPr/>
      <dgm:t>
        <a:bodyPr/>
        <a:lstStyle/>
        <a:p>
          <a:endParaRPr lang="en-US"/>
        </a:p>
      </dgm:t>
    </dgm:pt>
    <dgm:pt modelId="{3E2DF0CF-3338-8A4E-8413-28A3644B6A58}" type="pres">
      <dgm:prSet presAssocID="{0AAAE449-91C5-4D29-BBCE-5C41EF2FC788}" presName="linear" presStyleCnt="0">
        <dgm:presLayoutVars>
          <dgm:animLvl val="lvl"/>
          <dgm:resizeHandles val="exact"/>
        </dgm:presLayoutVars>
      </dgm:prSet>
      <dgm:spPr/>
    </dgm:pt>
    <dgm:pt modelId="{95C7621E-A4D9-F147-A372-4A9A30EF33AA}" type="pres">
      <dgm:prSet presAssocID="{744C2A36-5B43-47EC-9128-4DA685AF69B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9F4B149-D2F9-9745-93DD-0F657D10D609}" type="pres">
      <dgm:prSet presAssocID="{D7D2C4E5-7637-42E5-A492-6757DA80E885}" presName="spacer" presStyleCnt="0"/>
      <dgm:spPr/>
    </dgm:pt>
    <dgm:pt modelId="{6E99FC87-1ED6-F340-A362-AFACD96D829D}" type="pres">
      <dgm:prSet presAssocID="{C133B2E0-B89C-4671-AC0C-4A4D3C607E3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338BBAD-F240-854F-B025-D286D699584A}" type="pres">
      <dgm:prSet presAssocID="{2F376CE1-9E16-4D04-AD9B-F594F5178907}" presName="spacer" presStyleCnt="0"/>
      <dgm:spPr/>
    </dgm:pt>
    <dgm:pt modelId="{8B09088A-D6E4-9A49-A21F-CDA1E028C831}" type="pres">
      <dgm:prSet presAssocID="{8D3C54B3-3872-4072-B347-16F91AA26AF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0AC36C5-F50E-4443-86EB-C314A4CB3A45}" type="pres">
      <dgm:prSet presAssocID="{C89A0909-87A4-4769-9A36-1236E731CCEF}" presName="spacer" presStyleCnt="0"/>
      <dgm:spPr/>
    </dgm:pt>
    <dgm:pt modelId="{C358BBF2-25EF-604C-BE6E-5287E34A474E}" type="pres">
      <dgm:prSet presAssocID="{A2C8C5F6-2727-40F8-B54C-142A45971D1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D15E3A-4DDA-F64D-9325-15C9E461A7D8}" type="pres">
      <dgm:prSet presAssocID="{1204D9EF-BFC1-4BDB-A02F-71200FD908DC}" presName="spacer" presStyleCnt="0"/>
      <dgm:spPr/>
    </dgm:pt>
    <dgm:pt modelId="{99F73E8B-BD7C-2B45-A5EE-6052B63B052B}" type="pres">
      <dgm:prSet presAssocID="{0A20985C-C790-4E98-B09A-5028D92B9B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77C982A-54E9-3C4A-8C69-86C4684C0F67}" type="pres">
      <dgm:prSet presAssocID="{A6E0BF49-98CD-416F-8050-B8DE2B3FA7CE}" presName="spacer" presStyleCnt="0"/>
      <dgm:spPr/>
    </dgm:pt>
    <dgm:pt modelId="{ACFAF018-7C3A-3B43-8D76-30F012EE673F}" type="pres">
      <dgm:prSet presAssocID="{313B9551-FA90-48E2-9B04-B04AA12DDE8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E410619-AE00-DC46-8389-F4901182E77C}" type="presOf" srcId="{744C2A36-5B43-47EC-9128-4DA685AF69BA}" destId="{95C7621E-A4D9-F147-A372-4A9A30EF33AA}" srcOrd="0" destOrd="0" presId="urn:microsoft.com/office/officeart/2005/8/layout/vList2"/>
    <dgm:cxn modelId="{B901BE28-8E17-4DA3-9DAE-43DA46FB9E30}" srcId="{0AAAE449-91C5-4D29-BBCE-5C41EF2FC788}" destId="{744C2A36-5B43-47EC-9128-4DA685AF69BA}" srcOrd="0" destOrd="0" parTransId="{1E0BA8A3-19BC-4F52-BBDF-C8E33DF309EC}" sibTransId="{D7D2C4E5-7637-42E5-A492-6757DA80E885}"/>
    <dgm:cxn modelId="{91602531-63C8-7340-874D-2427C18C2C9C}" type="presOf" srcId="{A2C8C5F6-2727-40F8-B54C-142A45971D1F}" destId="{C358BBF2-25EF-604C-BE6E-5287E34A474E}" srcOrd="0" destOrd="0" presId="urn:microsoft.com/office/officeart/2005/8/layout/vList2"/>
    <dgm:cxn modelId="{19D89B5A-6BFF-48F2-AAFC-5E8C55465851}" srcId="{0AAAE449-91C5-4D29-BBCE-5C41EF2FC788}" destId="{8D3C54B3-3872-4072-B347-16F91AA26AF2}" srcOrd="2" destOrd="0" parTransId="{A0715712-B695-47EE-BB6C-D2EBE9AC70A4}" sibTransId="{C89A0909-87A4-4769-9A36-1236E731CCEF}"/>
    <dgm:cxn modelId="{2763F45C-0ACB-4009-9908-DD3921F6516C}" srcId="{0AAAE449-91C5-4D29-BBCE-5C41EF2FC788}" destId="{313B9551-FA90-48E2-9B04-B04AA12DDE89}" srcOrd="5" destOrd="0" parTransId="{97F590F7-605E-465C-ADDF-98A51D9B51A9}" sibTransId="{64B55A51-CB58-4753-A1B0-2AEFE910888E}"/>
    <dgm:cxn modelId="{405DC173-53C1-E046-9174-F2A6078E3DF9}" type="presOf" srcId="{C133B2E0-B89C-4671-AC0C-4A4D3C607E38}" destId="{6E99FC87-1ED6-F340-A362-AFACD96D829D}" srcOrd="0" destOrd="0" presId="urn:microsoft.com/office/officeart/2005/8/layout/vList2"/>
    <dgm:cxn modelId="{ADB1B67A-7C92-934A-B364-1E21120FB0A8}" type="presOf" srcId="{0AAAE449-91C5-4D29-BBCE-5C41EF2FC788}" destId="{3E2DF0CF-3338-8A4E-8413-28A3644B6A58}" srcOrd="0" destOrd="0" presId="urn:microsoft.com/office/officeart/2005/8/layout/vList2"/>
    <dgm:cxn modelId="{F524C988-AF8D-9745-89BD-B9044E5D4CD6}" type="presOf" srcId="{313B9551-FA90-48E2-9B04-B04AA12DDE89}" destId="{ACFAF018-7C3A-3B43-8D76-30F012EE673F}" srcOrd="0" destOrd="0" presId="urn:microsoft.com/office/officeart/2005/8/layout/vList2"/>
    <dgm:cxn modelId="{E5499F8B-2F5C-4446-AC79-06D24CC44AF2}" type="presOf" srcId="{0A20985C-C790-4E98-B09A-5028D92B9B4A}" destId="{99F73E8B-BD7C-2B45-A5EE-6052B63B052B}" srcOrd="0" destOrd="0" presId="urn:microsoft.com/office/officeart/2005/8/layout/vList2"/>
    <dgm:cxn modelId="{2ED74A95-46FE-409E-BB1A-7B85492E0962}" srcId="{0AAAE449-91C5-4D29-BBCE-5C41EF2FC788}" destId="{C133B2E0-B89C-4671-AC0C-4A4D3C607E38}" srcOrd="1" destOrd="0" parTransId="{4E050FE7-9FDC-459D-85F9-A0672FF5FC07}" sibTransId="{2F376CE1-9E16-4D04-AD9B-F594F5178907}"/>
    <dgm:cxn modelId="{496D42BC-05F6-45A7-B63B-02516732FF44}" srcId="{0AAAE449-91C5-4D29-BBCE-5C41EF2FC788}" destId="{A2C8C5F6-2727-40F8-B54C-142A45971D1F}" srcOrd="3" destOrd="0" parTransId="{8A616F3C-F3BA-4623-AD58-78948F85F00B}" sibTransId="{1204D9EF-BFC1-4BDB-A02F-71200FD908DC}"/>
    <dgm:cxn modelId="{22E6A9D1-85EF-412F-B7DE-05E427019128}" srcId="{0AAAE449-91C5-4D29-BBCE-5C41EF2FC788}" destId="{0A20985C-C790-4E98-B09A-5028D92B9B4A}" srcOrd="4" destOrd="0" parTransId="{3A77BCAA-8BD0-4CE6-9F97-7F07FF0F1C31}" sibTransId="{A6E0BF49-98CD-416F-8050-B8DE2B3FA7CE}"/>
    <dgm:cxn modelId="{230A59DF-98B8-E445-876A-7077F35F5282}" type="presOf" srcId="{8D3C54B3-3872-4072-B347-16F91AA26AF2}" destId="{8B09088A-D6E4-9A49-A21F-CDA1E028C831}" srcOrd="0" destOrd="0" presId="urn:microsoft.com/office/officeart/2005/8/layout/vList2"/>
    <dgm:cxn modelId="{4B19A982-2F8A-6A4E-97E8-C24C8AB98C76}" type="presParOf" srcId="{3E2DF0CF-3338-8A4E-8413-28A3644B6A58}" destId="{95C7621E-A4D9-F147-A372-4A9A30EF33AA}" srcOrd="0" destOrd="0" presId="urn:microsoft.com/office/officeart/2005/8/layout/vList2"/>
    <dgm:cxn modelId="{76ADFBF5-3AED-8B42-8C2F-CD0064FBABFE}" type="presParOf" srcId="{3E2DF0CF-3338-8A4E-8413-28A3644B6A58}" destId="{B9F4B149-D2F9-9745-93DD-0F657D10D609}" srcOrd="1" destOrd="0" presId="urn:microsoft.com/office/officeart/2005/8/layout/vList2"/>
    <dgm:cxn modelId="{F03CEB19-B451-D744-AA6C-3FC21CB387C7}" type="presParOf" srcId="{3E2DF0CF-3338-8A4E-8413-28A3644B6A58}" destId="{6E99FC87-1ED6-F340-A362-AFACD96D829D}" srcOrd="2" destOrd="0" presId="urn:microsoft.com/office/officeart/2005/8/layout/vList2"/>
    <dgm:cxn modelId="{F1214745-498F-D14D-B406-DB801DC42193}" type="presParOf" srcId="{3E2DF0CF-3338-8A4E-8413-28A3644B6A58}" destId="{D338BBAD-F240-854F-B025-D286D699584A}" srcOrd="3" destOrd="0" presId="urn:microsoft.com/office/officeart/2005/8/layout/vList2"/>
    <dgm:cxn modelId="{60E05D3B-D64E-1B4A-AD7C-6A1F9B5AD4A6}" type="presParOf" srcId="{3E2DF0CF-3338-8A4E-8413-28A3644B6A58}" destId="{8B09088A-D6E4-9A49-A21F-CDA1E028C831}" srcOrd="4" destOrd="0" presId="urn:microsoft.com/office/officeart/2005/8/layout/vList2"/>
    <dgm:cxn modelId="{195FFD51-E4C1-8141-AEA9-A4F42E8C555D}" type="presParOf" srcId="{3E2DF0CF-3338-8A4E-8413-28A3644B6A58}" destId="{10AC36C5-F50E-4443-86EB-C314A4CB3A45}" srcOrd="5" destOrd="0" presId="urn:microsoft.com/office/officeart/2005/8/layout/vList2"/>
    <dgm:cxn modelId="{1ACB906D-AE08-1F4E-9EB3-D01D15B83FAA}" type="presParOf" srcId="{3E2DF0CF-3338-8A4E-8413-28A3644B6A58}" destId="{C358BBF2-25EF-604C-BE6E-5287E34A474E}" srcOrd="6" destOrd="0" presId="urn:microsoft.com/office/officeart/2005/8/layout/vList2"/>
    <dgm:cxn modelId="{3F22B958-0BE2-EC42-9EE9-3C7FB0B692FF}" type="presParOf" srcId="{3E2DF0CF-3338-8A4E-8413-28A3644B6A58}" destId="{09D15E3A-4DDA-F64D-9325-15C9E461A7D8}" srcOrd="7" destOrd="0" presId="urn:microsoft.com/office/officeart/2005/8/layout/vList2"/>
    <dgm:cxn modelId="{40BDD0AF-23CD-5541-A2DB-EFDF80B2B353}" type="presParOf" srcId="{3E2DF0CF-3338-8A4E-8413-28A3644B6A58}" destId="{99F73E8B-BD7C-2B45-A5EE-6052B63B052B}" srcOrd="8" destOrd="0" presId="urn:microsoft.com/office/officeart/2005/8/layout/vList2"/>
    <dgm:cxn modelId="{5497964B-9647-C749-ADFB-A95A4A72B958}" type="presParOf" srcId="{3E2DF0CF-3338-8A4E-8413-28A3644B6A58}" destId="{077C982A-54E9-3C4A-8C69-86C4684C0F67}" srcOrd="9" destOrd="0" presId="urn:microsoft.com/office/officeart/2005/8/layout/vList2"/>
    <dgm:cxn modelId="{C6EF4C78-798F-4041-BC5D-6960B0736100}" type="presParOf" srcId="{3E2DF0CF-3338-8A4E-8413-28A3644B6A58}" destId="{ACFAF018-7C3A-3B43-8D76-30F012EE673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AE449-91C5-4D29-BBCE-5C41EF2FC7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BAE26E5-CABB-B144-8F3F-7C74065F5F16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  <a:p>
          <a:pPr>
            <a:lnSpc>
              <a:spcPct val="100000"/>
            </a:lnSpc>
          </a:pPr>
          <a:r>
            <a:rPr lang="en-US" sz="2200" dirty="0"/>
            <a:t>Training set </a:t>
          </a:r>
        </a:p>
        <a:p>
          <a:pPr>
            <a:lnSpc>
              <a:spcPct val="100000"/>
            </a:lnSpc>
          </a:pPr>
          <a:r>
            <a:rPr lang="en-IN" sz="1800" dirty="0"/>
            <a:t>53489 products</a:t>
          </a:r>
        </a:p>
        <a:p>
          <a:pPr>
            <a:lnSpc>
              <a:spcPct val="100000"/>
            </a:lnSpc>
          </a:pPr>
          <a:r>
            <a:rPr lang="en-IN" sz="1800" dirty="0"/>
            <a:t>11795 search query</a:t>
          </a:r>
        </a:p>
        <a:p>
          <a:pPr>
            <a:lnSpc>
              <a:spcPct val="100000"/>
            </a:lnSpc>
          </a:pPr>
          <a:r>
            <a:rPr lang="en-IN" sz="1800" dirty="0"/>
            <a:t>54667 </a:t>
          </a:r>
          <a:r>
            <a:rPr lang="en-IN" sz="1800" dirty="0" err="1"/>
            <a:t>product_uid</a:t>
          </a:r>
          <a:endParaRPr lang="en-US" sz="1800" dirty="0"/>
        </a:p>
      </dgm:t>
    </dgm:pt>
    <dgm:pt modelId="{0F406172-E690-934B-A82C-DDFD6E486526}" type="parTrans" cxnId="{CC670CDA-91D0-F34E-87DC-722929DD806A}">
      <dgm:prSet/>
      <dgm:spPr/>
      <dgm:t>
        <a:bodyPr/>
        <a:lstStyle/>
        <a:p>
          <a:endParaRPr lang="en-US"/>
        </a:p>
      </dgm:t>
    </dgm:pt>
    <dgm:pt modelId="{7AC80D64-20B2-254D-AC24-9C0548C1FA8D}" type="sibTrans" cxnId="{CC670CDA-91D0-F34E-87DC-722929DD806A}">
      <dgm:prSet/>
      <dgm:spPr/>
      <dgm:t>
        <a:bodyPr/>
        <a:lstStyle/>
        <a:p>
          <a:endParaRPr lang="en-US"/>
        </a:p>
      </dgm:t>
    </dgm:pt>
    <dgm:pt modelId="{DC514691-9AF8-9F41-B667-47F8EDA51B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200" dirty="0"/>
            <a:t>Testing set </a:t>
          </a:r>
        </a:p>
        <a:p>
          <a:pPr>
            <a:lnSpc>
              <a:spcPct val="100000"/>
            </a:lnSpc>
          </a:pPr>
          <a:r>
            <a:rPr lang="en-IN" sz="1800" dirty="0"/>
            <a:t>94731 products</a:t>
          </a:r>
        </a:p>
        <a:p>
          <a:pPr>
            <a:lnSpc>
              <a:spcPct val="100000"/>
            </a:lnSpc>
          </a:pPr>
          <a:r>
            <a:rPr lang="en-IN" sz="1800" dirty="0"/>
            <a:t>22427 search query</a:t>
          </a:r>
        </a:p>
        <a:p>
          <a:pPr>
            <a:lnSpc>
              <a:spcPct val="100000"/>
            </a:lnSpc>
          </a:pPr>
          <a:r>
            <a:rPr lang="en-IN" sz="1800" dirty="0"/>
            <a:t>97460 </a:t>
          </a:r>
          <a:r>
            <a:rPr lang="en-IN" sz="1800" dirty="0" err="1"/>
            <a:t>product_uid</a:t>
          </a:r>
          <a:endParaRPr lang="en-US" sz="1800" dirty="0"/>
        </a:p>
      </dgm:t>
    </dgm:pt>
    <dgm:pt modelId="{23997CA4-0154-8442-A445-D38AA93D6E8D}" type="parTrans" cxnId="{22804580-43E3-244C-8415-FEF7ECFB42D2}">
      <dgm:prSet/>
      <dgm:spPr/>
      <dgm:t>
        <a:bodyPr/>
        <a:lstStyle/>
        <a:p>
          <a:endParaRPr lang="en-US"/>
        </a:p>
      </dgm:t>
    </dgm:pt>
    <dgm:pt modelId="{D05B825D-E7E8-A049-A494-0DC4B8BC05AE}" type="sibTrans" cxnId="{22804580-43E3-244C-8415-FEF7ECFB42D2}">
      <dgm:prSet/>
      <dgm:spPr/>
      <dgm:t>
        <a:bodyPr/>
        <a:lstStyle/>
        <a:p>
          <a:endParaRPr lang="en-US"/>
        </a:p>
      </dgm:t>
    </dgm:pt>
    <dgm:pt modelId="{5325B45B-90AC-429C-8C05-37B548F976D8}" type="pres">
      <dgm:prSet presAssocID="{0AAAE449-91C5-4D29-BBCE-5C41EF2FC788}" presName="root" presStyleCnt="0">
        <dgm:presLayoutVars>
          <dgm:dir/>
          <dgm:resizeHandles val="exact"/>
        </dgm:presLayoutVars>
      </dgm:prSet>
      <dgm:spPr/>
    </dgm:pt>
    <dgm:pt modelId="{492464C3-02CF-4E45-8B3F-DE8BD87B358F}" type="pres">
      <dgm:prSet presAssocID="{6BAE26E5-CABB-B144-8F3F-7C74065F5F16}" presName="compNode" presStyleCnt="0"/>
      <dgm:spPr/>
    </dgm:pt>
    <dgm:pt modelId="{33388999-8F01-4AEA-971B-C3BF786BF29D}" type="pres">
      <dgm:prSet presAssocID="{6BAE26E5-CABB-B144-8F3F-7C74065F5F16}" presName="bgRect" presStyleLbl="bgShp" presStyleIdx="0" presStyleCnt="2"/>
      <dgm:spPr/>
    </dgm:pt>
    <dgm:pt modelId="{B92B20E8-F1C1-448D-96A0-5969BF5B27D7}" type="pres">
      <dgm:prSet presAssocID="{6BAE26E5-CABB-B144-8F3F-7C74065F5F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96F08A3-1516-4D72-9C8C-EF2CF4813B80}" type="pres">
      <dgm:prSet presAssocID="{6BAE26E5-CABB-B144-8F3F-7C74065F5F16}" presName="spaceRect" presStyleCnt="0"/>
      <dgm:spPr/>
    </dgm:pt>
    <dgm:pt modelId="{76301CCB-B12E-40DA-ACBD-3D420C775B6C}" type="pres">
      <dgm:prSet presAssocID="{6BAE26E5-CABB-B144-8F3F-7C74065F5F16}" presName="parTx" presStyleLbl="revTx" presStyleIdx="0" presStyleCnt="2">
        <dgm:presLayoutVars>
          <dgm:chMax val="0"/>
          <dgm:chPref val="0"/>
        </dgm:presLayoutVars>
      </dgm:prSet>
      <dgm:spPr/>
    </dgm:pt>
    <dgm:pt modelId="{99A36057-A388-4456-BD1A-9371519BCFDE}" type="pres">
      <dgm:prSet presAssocID="{7AC80D64-20B2-254D-AC24-9C0548C1FA8D}" presName="sibTrans" presStyleCnt="0"/>
      <dgm:spPr/>
    </dgm:pt>
    <dgm:pt modelId="{F71EBFC6-6639-42C4-B5C8-335F3AB54960}" type="pres">
      <dgm:prSet presAssocID="{DC514691-9AF8-9F41-B667-47F8EDA51BEA}" presName="compNode" presStyleCnt="0"/>
      <dgm:spPr/>
    </dgm:pt>
    <dgm:pt modelId="{B6F991F7-5D8A-4659-A687-0B4852DE7458}" type="pres">
      <dgm:prSet presAssocID="{DC514691-9AF8-9F41-B667-47F8EDA51BEA}" presName="bgRect" presStyleLbl="bgShp" presStyleIdx="1" presStyleCnt="2"/>
      <dgm:spPr/>
    </dgm:pt>
    <dgm:pt modelId="{EDE58282-8FBE-4A66-A3B9-BB8A0DE9D369}" type="pres">
      <dgm:prSet presAssocID="{DC514691-9AF8-9F41-B667-47F8EDA51B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A49D7342-EF62-46CF-A0FD-6FB2155736D8}" type="pres">
      <dgm:prSet presAssocID="{DC514691-9AF8-9F41-B667-47F8EDA51BEA}" presName="spaceRect" presStyleCnt="0"/>
      <dgm:spPr/>
    </dgm:pt>
    <dgm:pt modelId="{8C649FA5-5CB7-4E2B-84C9-BC17247D97A0}" type="pres">
      <dgm:prSet presAssocID="{DC514691-9AF8-9F41-B667-47F8EDA51BE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BDE4F3A-5C5F-CE49-A031-5A3CE5F522F0}" type="presOf" srcId="{6BAE26E5-CABB-B144-8F3F-7C74065F5F16}" destId="{76301CCB-B12E-40DA-ACBD-3D420C775B6C}" srcOrd="0" destOrd="0" presId="urn:microsoft.com/office/officeart/2018/2/layout/IconVerticalSolidList"/>
    <dgm:cxn modelId="{43251C65-AF2C-4848-8279-EEF078228AC9}" type="presOf" srcId="{DC514691-9AF8-9F41-B667-47F8EDA51BEA}" destId="{8C649FA5-5CB7-4E2B-84C9-BC17247D97A0}" srcOrd="0" destOrd="0" presId="urn:microsoft.com/office/officeart/2018/2/layout/IconVerticalSolidList"/>
    <dgm:cxn modelId="{22804580-43E3-244C-8415-FEF7ECFB42D2}" srcId="{0AAAE449-91C5-4D29-BBCE-5C41EF2FC788}" destId="{DC514691-9AF8-9F41-B667-47F8EDA51BEA}" srcOrd="1" destOrd="0" parTransId="{23997CA4-0154-8442-A445-D38AA93D6E8D}" sibTransId="{D05B825D-E7E8-A049-A494-0DC4B8BC05AE}"/>
    <dgm:cxn modelId="{7E5AC1BB-3D25-2B4B-8BE3-1A0F0C677450}" type="presOf" srcId="{0AAAE449-91C5-4D29-BBCE-5C41EF2FC788}" destId="{5325B45B-90AC-429C-8C05-37B548F976D8}" srcOrd="0" destOrd="0" presId="urn:microsoft.com/office/officeart/2018/2/layout/IconVerticalSolidList"/>
    <dgm:cxn modelId="{CC670CDA-91D0-F34E-87DC-722929DD806A}" srcId="{0AAAE449-91C5-4D29-BBCE-5C41EF2FC788}" destId="{6BAE26E5-CABB-B144-8F3F-7C74065F5F16}" srcOrd="0" destOrd="0" parTransId="{0F406172-E690-934B-A82C-DDFD6E486526}" sibTransId="{7AC80D64-20B2-254D-AC24-9C0548C1FA8D}"/>
    <dgm:cxn modelId="{FC95F0BB-395F-BF47-8986-9A1296B987D9}" type="presParOf" srcId="{5325B45B-90AC-429C-8C05-37B548F976D8}" destId="{492464C3-02CF-4E45-8B3F-DE8BD87B358F}" srcOrd="0" destOrd="0" presId="urn:microsoft.com/office/officeart/2018/2/layout/IconVerticalSolidList"/>
    <dgm:cxn modelId="{48B968F7-FE04-1E43-90FE-D0DBCDFC7F64}" type="presParOf" srcId="{492464C3-02CF-4E45-8B3F-DE8BD87B358F}" destId="{33388999-8F01-4AEA-971B-C3BF786BF29D}" srcOrd="0" destOrd="0" presId="urn:microsoft.com/office/officeart/2018/2/layout/IconVerticalSolidList"/>
    <dgm:cxn modelId="{D7840080-F363-9E4D-BFE9-9ECE4953B8FA}" type="presParOf" srcId="{492464C3-02CF-4E45-8B3F-DE8BD87B358F}" destId="{B92B20E8-F1C1-448D-96A0-5969BF5B27D7}" srcOrd="1" destOrd="0" presId="urn:microsoft.com/office/officeart/2018/2/layout/IconVerticalSolidList"/>
    <dgm:cxn modelId="{6C0CF901-93F8-FB46-806E-7A3DFA445C45}" type="presParOf" srcId="{492464C3-02CF-4E45-8B3F-DE8BD87B358F}" destId="{496F08A3-1516-4D72-9C8C-EF2CF4813B80}" srcOrd="2" destOrd="0" presId="urn:microsoft.com/office/officeart/2018/2/layout/IconVerticalSolidList"/>
    <dgm:cxn modelId="{E2D40DB9-456C-C542-B65B-8C23B391CD0E}" type="presParOf" srcId="{492464C3-02CF-4E45-8B3F-DE8BD87B358F}" destId="{76301CCB-B12E-40DA-ACBD-3D420C775B6C}" srcOrd="3" destOrd="0" presId="urn:microsoft.com/office/officeart/2018/2/layout/IconVerticalSolidList"/>
    <dgm:cxn modelId="{DF8EF688-3FAC-8F49-BF09-7F38D79C257D}" type="presParOf" srcId="{5325B45B-90AC-429C-8C05-37B548F976D8}" destId="{99A36057-A388-4456-BD1A-9371519BCFDE}" srcOrd="1" destOrd="0" presId="urn:microsoft.com/office/officeart/2018/2/layout/IconVerticalSolidList"/>
    <dgm:cxn modelId="{9DF872BA-31C6-4440-B771-C3C334B62F5D}" type="presParOf" srcId="{5325B45B-90AC-429C-8C05-37B548F976D8}" destId="{F71EBFC6-6639-42C4-B5C8-335F3AB54960}" srcOrd="2" destOrd="0" presId="urn:microsoft.com/office/officeart/2018/2/layout/IconVerticalSolidList"/>
    <dgm:cxn modelId="{84882F1E-53D0-224C-9128-ED380F490FA6}" type="presParOf" srcId="{F71EBFC6-6639-42C4-B5C8-335F3AB54960}" destId="{B6F991F7-5D8A-4659-A687-0B4852DE7458}" srcOrd="0" destOrd="0" presId="urn:microsoft.com/office/officeart/2018/2/layout/IconVerticalSolidList"/>
    <dgm:cxn modelId="{D25DC91D-61F1-CD41-96A7-2E1716C94BF6}" type="presParOf" srcId="{F71EBFC6-6639-42C4-B5C8-335F3AB54960}" destId="{EDE58282-8FBE-4A66-A3B9-BB8A0DE9D369}" srcOrd="1" destOrd="0" presId="urn:microsoft.com/office/officeart/2018/2/layout/IconVerticalSolidList"/>
    <dgm:cxn modelId="{E8976991-034A-154B-92F4-D8D4D13DE402}" type="presParOf" srcId="{F71EBFC6-6639-42C4-B5C8-335F3AB54960}" destId="{A49D7342-EF62-46CF-A0FD-6FB2155736D8}" srcOrd="2" destOrd="0" presId="urn:microsoft.com/office/officeart/2018/2/layout/IconVerticalSolidList"/>
    <dgm:cxn modelId="{36455BEE-9022-0846-B775-41F9DA3A4436}" type="presParOf" srcId="{F71EBFC6-6639-42C4-B5C8-335F3AB54960}" destId="{8C649FA5-5CB7-4E2B-84C9-BC17247D97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DC922-FEFF-4D4C-A623-C78014337171}">
      <dsp:nvSpPr>
        <dsp:cNvPr id="0" name=""/>
        <dsp:cNvSpPr/>
      </dsp:nvSpPr>
      <dsp:spPr>
        <a:xfrm>
          <a:off x="0" y="2490348"/>
          <a:ext cx="531454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13679-75F9-6A4B-BF58-45EDEDD623F1}">
      <dsp:nvSpPr>
        <dsp:cNvPr id="0" name=""/>
        <dsp:cNvSpPr/>
      </dsp:nvSpPr>
      <dsp:spPr>
        <a:xfrm>
          <a:off x="0" y="2490348"/>
          <a:ext cx="5314543" cy="74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Relevance is a number between 1 (not relevant) to 3 (highly relevant).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For example, a search for "AA battery" would be considered highly relevant to a pack of size AA batteries (relevance = 3), mildly relevant to a cordless drill battery (relevance = 2), and not relevant to a snow shovel (relevance = 1).</a:t>
          </a:r>
          <a:endParaRPr lang="en-IN" sz="2500" b="0" i="0" kern="1200" dirty="0"/>
        </a:p>
      </dsp:txBody>
      <dsp:txXfrm>
        <a:off x="0" y="2490348"/>
        <a:ext cx="5314543" cy="744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7621E-A4D9-F147-A372-4A9A30EF33AA}">
      <dsp:nvSpPr>
        <dsp:cNvPr id="0" name=""/>
        <dsp:cNvSpPr/>
      </dsp:nvSpPr>
      <dsp:spPr>
        <a:xfrm>
          <a:off x="0" y="814"/>
          <a:ext cx="6089650" cy="9461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train.csv</a:t>
          </a:r>
          <a:r>
            <a:rPr lang="en-IN" sz="2000" kern="1200" dirty="0"/>
            <a:t> (74.1k x 5) - the training set, contains products, searches, and relevance scores</a:t>
          </a:r>
          <a:endParaRPr lang="en-US" sz="2000" kern="1200" dirty="0"/>
        </a:p>
      </dsp:txBody>
      <dsp:txXfrm>
        <a:off x="46189" y="47003"/>
        <a:ext cx="5997272" cy="853805"/>
      </dsp:txXfrm>
    </dsp:sp>
    <dsp:sp modelId="{6E99FC87-1ED6-F340-A362-AFACD96D829D}">
      <dsp:nvSpPr>
        <dsp:cNvPr id="0" name=""/>
        <dsp:cNvSpPr/>
      </dsp:nvSpPr>
      <dsp:spPr>
        <a:xfrm>
          <a:off x="0" y="959175"/>
          <a:ext cx="6089650" cy="9461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test.csv</a:t>
          </a:r>
          <a:r>
            <a:rPr lang="en-IN" sz="2000" kern="1200" dirty="0"/>
            <a:t> (167k x 4) - the test set, contains products and searches. We are predicting the relevance score for these pairs</a:t>
          </a:r>
          <a:endParaRPr lang="en-US" sz="2000" kern="1200" dirty="0"/>
        </a:p>
      </dsp:txBody>
      <dsp:txXfrm>
        <a:off x="46189" y="1005364"/>
        <a:ext cx="5997272" cy="853805"/>
      </dsp:txXfrm>
    </dsp:sp>
    <dsp:sp modelId="{8B09088A-D6E4-9A49-A21F-CDA1E028C831}">
      <dsp:nvSpPr>
        <dsp:cNvPr id="0" name=""/>
        <dsp:cNvSpPr/>
      </dsp:nvSpPr>
      <dsp:spPr>
        <a:xfrm>
          <a:off x="0" y="1917536"/>
          <a:ext cx="6089650" cy="9461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product_descriptions.csv</a:t>
          </a:r>
          <a:r>
            <a:rPr lang="en-IN" sz="2000" kern="1200" dirty="0"/>
            <a:t> (124k x 2) - contains a text description of each product. We merged this table to the test set via the </a:t>
          </a:r>
          <a:r>
            <a:rPr lang="en-IN" sz="2000" kern="1200" dirty="0" err="1"/>
            <a:t>product_uid</a:t>
          </a:r>
          <a:r>
            <a:rPr lang="en-IN" sz="2000" kern="1200" dirty="0"/>
            <a:t> </a:t>
          </a:r>
          <a:endParaRPr lang="en-US" sz="2000" kern="1200" dirty="0"/>
        </a:p>
      </dsp:txBody>
      <dsp:txXfrm>
        <a:off x="46189" y="1963725"/>
        <a:ext cx="5997272" cy="853805"/>
      </dsp:txXfrm>
    </dsp:sp>
    <dsp:sp modelId="{C358BBF2-25EF-604C-BE6E-5287E34A474E}">
      <dsp:nvSpPr>
        <dsp:cNvPr id="0" name=""/>
        <dsp:cNvSpPr/>
      </dsp:nvSpPr>
      <dsp:spPr>
        <a:xfrm>
          <a:off x="0" y="2875898"/>
          <a:ext cx="6089650" cy="9461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attributes.csv</a:t>
          </a:r>
          <a:r>
            <a:rPr lang="en-IN" sz="2000" kern="1200" dirty="0"/>
            <a:t> (2.04m x 3) - provides extended information about a subset of the products (typically representing detailed technical specifications)</a:t>
          </a:r>
          <a:endParaRPr lang="en-US" sz="2000" kern="1200" dirty="0"/>
        </a:p>
      </dsp:txBody>
      <dsp:txXfrm>
        <a:off x="46189" y="2922087"/>
        <a:ext cx="5997272" cy="853805"/>
      </dsp:txXfrm>
    </dsp:sp>
    <dsp:sp modelId="{99F73E8B-BD7C-2B45-A5EE-6052B63B052B}">
      <dsp:nvSpPr>
        <dsp:cNvPr id="0" name=""/>
        <dsp:cNvSpPr/>
      </dsp:nvSpPr>
      <dsp:spPr>
        <a:xfrm>
          <a:off x="0" y="3834259"/>
          <a:ext cx="6089650" cy="94618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sample_submission.csv</a:t>
          </a:r>
          <a:r>
            <a:rPr lang="en-IN" sz="2000" kern="1200" dirty="0"/>
            <a:t> (167k x 2) - a file showing the correct submission format</a:t>
          </a:r>
          <a:endParaRPr lang="en-US" sz="2000" kern="1200" dirty="0"/>
        </a:p>
      </dsp:txBody>
      <dsp:txXfrm>
        <a:off x="46189" y="3880448"/>
        <a:ext cx="5997272" cy="853805"/>
      </dsp:txXfrm>
    </dsp:sp>
    <dsp:sp modelId="{ACFAF018-7C3A-3B43-8D76-30F012EE673F}">
      <dsp:nvSpPr>
        <dsp:cNvPr id="0" name=""/>
        <dsp:cNvSpPr/>
      </dsp:nvSpPr>
      <dsp:spPr>
        <a:xfrm>
          <a:off x="0" y="4792620"/>
          <a:ext cx="6089650" cy="9461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relevance_instructions.docx</a:t>
          </a:r>
          <a:r>
            <a:rPr lang="en-IN" sz="2000" kern="1200" dirty="0"/>
            <a:t> - the instructions provided to human </a:t>
          </a:r>
          <a:r>
            <a:rPr lang="en-IN" sz="2000" kern="1200" dirty="0" err="1"/>
            <a:t>raters</a:t>
          </a:r>
          <a:endParaRPr lang="en-US" sz="2000" kern="1200" dirty="0"/>
        </a:p>
      </dsp:txBody>
      <dsp:txXfrm>
        <a:off x="46189" y="4838809"/>
        <a:ext cx="5997272" cy="853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88999-8F01-4AEA-971B-C3BF786BF29D}">
      <dsp:nvSpPr>
        <dsp:cNvPr id="0" name=""/>
        <dsp:cNvSpPr/>
      </dsp:nvSpPr>
      <dsp:spPr>
        <a:xfrm>
          <a:off x="0" y="797"/>
          <a:ext cx="10515600" cy="1912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B20E8-F1C1-448D-96A0-5969BF5B27D7}">
      <dsp:nvSpPr>
        <dsp:cNvPr id="0" name=""/>
        <dsp:cNvSpPr/>
      </dsp:nvSpPr>
      <dsp:spPr>
        <a:xfrm>
          <a:off x="578443" y="431044"/>
          <a:ext cx="1051715" cy="1051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01CCB-B12E-40DA-ACBD-3D420C775B6C}">
      <dsp:nvSpPr>
        <dsp:cNvPr id="0" name=""/>
        <dsp:cNvSpPr/>
      </dsp:nvSpPr>
      <dsp:spPr>
        <a:xfrm>
          <a:off x="2208601" y="797"/>
          <a:ext cx="8096162" cy="1912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75" tIns="202375" rIns="202375" bIns="20237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Training set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53489 products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11795 search query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54667 </a:t>
          </a:r>
          <a:r>
            <a:rPr lang="en-IN" sz="1800" kern="1200" dirty="0" err="1"/>
            <a:t>product_uid</a:t>
          </a:r>
          <a:endParaRPr lang="en-US" sz="1800" kern="1200" dirty="0"/>
        </a:p>
      </dsp:txBody>
      <dsp:txXfrm>
        <a:off x="2208601" y="797"/>
        <a:ext cx="8096162" cy="1912209"/>
      </dsp:txXfrm>
    </dsp:sp>
    <dsp:sp modelId="{B6F991F7-5D8A-4659-A687-0B4852DE7458}">
      <dsp:nvSpPr>
        <dsp:cNvPr id="0" name=""/>
        <dsp:cNvSpPr/>
      </dsp:nvSpPr>
      <dsp:spPr>
        <a:xfrm>
          <a:off x="0" y="2167967"/>
          <a:ext cx="10515600" cy="19122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58282-8FBE-4A66-A3B9-BB8A0DE9D369}">
      <dsp:nvSpPr>
        <dsp:cNvPr id="0" name=""/>
        <dsp:cNvSpPr/>
      </dsp:nvSpPr>
      <dsp:spPr>
        <a:xfrm>
          <a:off x="578443" y="2598214"/>
          <a:ext cx="1051715" cy="1051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49FA5-5CB7-4E2B-84C9-BC17247D97A0}">
      <dsp:nvSpPr>
        <dsp:cNvPr id="0" name=""/>
        <dsp:cNvSpPr/>
      </dsp:nvSpPr>
      <dsp:spPr>
        <a:xfrm>
          <a:off x="2208601" y="2167967"/>
          <a:ext cx="8096162" cy="1912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375" tIns="202375" rIns="202375" bIns="2023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Testing set 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94731 products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22427 search query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97460 </a:t>
          </a:r>
          <a:r>
            <a:rPr lang="en-IN" sz="1800" kern="1200" dirty="0" err="1"/>
            <a:t>product_uid</a:t>
          </a:r>
          <a:endParaRPr lang="en-US" sz="1800" kern="1200" dirty="0"/>
        </a:p>
      </dsp:txBody>
      <dsp:txXfrm>
        <a:off x="2208601" y="2167967"/>
        <a:ext cx="8096162" cy="1912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2676B-96C4-47AD-9345-49080FC5190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69CBE-B3E1-499E-B1AA-C5FDBFA94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4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9CBE-B3E1-499E-B1AA-C5FDBFA94C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9CBE-B3E1-499E-B1AA-C5FDBFA94C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69CBE-B3E1-499E-B1AA-C5FDBFA94C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B48D-D355-4312-AEC0-9487F501C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9BA26-A103-4243-A267-EFD260A9A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273B-6441-4C0F-A30C-644B59D8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9106C-55BE-45DF-AFEB-9C119E49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B056-D5B8-4C83-922D-B1593514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8779-DE8D-402D-9E0D-83F49F50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E9857-484C-4C7D-8ED1-A1578AA9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4260-1CC3-4506-B7C0-1895F7F6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93EC-F8D2-4C25-AF09-ABF213F3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2F74-4DCA-485D-A8BD-46B53D8D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22B16-C1B1-476C-AB06-1F248F71E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5540D-71A7-4231-8F5F-01B4E0A1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2A2A-8B76-4F78-ADEE-42F6DE58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5297-C1ED-4735-BDE3-C4D17E8C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DA1D-B373-4265-BBE4-DDD06C88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0E35-0509-46A9-ACA8-F964F11F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57A2-138D-47F8-A1A1-8298AEBF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5C6D7-3230-4682-9B1C-85105878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D7F2-B36F-4617-89C3-42D3DE14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47457-D8AE-43F5-A6CB-F935CB07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C7D5-D3A0-4CA1-8A16-8DA28E24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9EB7-78C5-4F09-8152-A3CD662F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CAB2-E09B-449E-A5B5-128D8E0E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7629-5EFB-4F2C-9114-F863F360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3B9F-6A2F-4707-A0A8-AABA7685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908C-D27C-4E13-858E-18F97D3E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025F-32C1-4A26-B527-73F3BE92F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4347-A563-4F40-A1BD-A98C03047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6A87C-2813-42EA-A9D6-ED9879E5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AB5DD-5824-4381-8D7B-0C0A511A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79E8A-C41B-47E6-BE39-96F077AF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0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AF7E-03C2-4A85-AC80-44208B46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3E0C-8378-42C3-A219-2A000F2EE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70CBA-2396-498C-87E5-729A0262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500F6-CC79-499B-8BB7-2C6D7FBCD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E2FA7-71E0-4FC3-B0DA-8558DE31F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FC75A-DA87-41D5-A28E-02894BC8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5638F-FBAF-4E4C-B8FC-8B632433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4229F-F68C-4916-93BC-F8608767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9A95-7D07-4CFE-BA20-F73754C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90C2B-29CC-4360-8543-06EB3F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6626C-BE8D-40D5-A606-ECDA09B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69E31-78B1-4217-B459-A529DA79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9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C109E-54AA-41DB-8028-54CEEB32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DF137-70A3-4879-BA85-3C66F243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B9811-CC35-44F4-8CE2-3D12549D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6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2C7B-5B06-461F-83AA-2901F39D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9942-82B2-45BB-89E7-594680C1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7B07E-2222-45BA-AFB1-022E50A82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F30B7-C392-4CBB-8698-AFF3F8D6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9F77-5C60-4C5A-97DB-7E0C9F04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FE54-7B41-4113-BCC9-CD3423F7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EBC9-F152-4254-9679-4E4F6BFE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23EDF-56CA-493D-9D27-E1FB097B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703CB-0A29-4315-8194-B41E7475C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5EE0-9951-4CD7-81F7-4DAA4834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9B732-0A11-40C9-8642-0A6B8CC4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D056A-1580-4FFA-BB20-75EF5712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077BE-7B80-414E-BB8B-B280A2BC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3E09E-FE8A-4382-A616-73910BD0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7F943-48A1-462B-8B88-78B4C6AD9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8646-2E0D-410C-8EA4-FA52DBA51FD0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03CD-5101-488B-A34D-A49A07A81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0052-E473-4BF6-987F-B7CA13A4F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4009-FB3F-48B6-9EF1-16FAF6C17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BF322-BE8A-4C31-8A66-E1F303DB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38" y="4679724"/>
            <a:ext cx="7334719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dirty="0">
                <a:latin typeface="Tahoma" pitchFamily="34" charset="0"/>
                <a:ea typeface="Tahoma" pitchFamily="34" charset="0"/>
                <a:cs typeface="Tahoma" pitchFamily="34" charset="0"/>
              </a:rPr>
              <a:t>Home Depot Product Search Relevance</a:t>
            </a:r>
            <a:br>
              <a:rPr lang="en-US" sz="38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D64F0-9962-4922-BACD-7518202B6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226" y="4377180"/>
            <a:ext cx="3925940" cy="2480820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Vikas Srikanth</a:t>
            </a:r>
          </a:p>
          <a:p>
            <a:pPr algn="l"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Gowri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Dath</a:t>
            </a:r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Sindhu BM</a:t>
            </a:r>
          </a:p>
          <a:p>
            <a:pPr algn="l">
              <a:defRPr/>
            </a:pP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Mitali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Bharali</a:t>
            </a:r>
            <a:endParaRPr lang="en-US" sz="2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>
              <a:defRPr/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Aditi Prakash</a:t>
            </a:r>
          </a:p>
          <a:p>
            <a:pPr algn="l"/>
            <a:endParaRPr lang="en-US" sz="2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0A1C9B4-1419-204A-990D-66D891466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85" y="0"/>
            <a:ext cx="6683615" cy="40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9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 CLEANING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BD765DD-CDFB-BE46-9609-75F13D38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85" y="0"/>
            <a:ext cx="6683615" cy="40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4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Basics </a:t>
            </a:r>
          </a:p>
        </p:txBody>
      </p:sp>
      <p:sp>
        <p:nvSpPr>
          <p:cNvPr id="109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C0A4E5-C05D-4A23-B0E0-EE539788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31" y="1254928"/>
            <a:ext cx="6232334" cy="2788071"/>
          </a:xfrm>
          <a:prstGeom prst="rect">
            <a:avLst/>
          </a:prstGeom>
        </p:spPr>
      </p:pic>
      <p:sp>
        <p:nvSpPr>
          <p:cNvPr id="111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D25AB-1B26-4D8A-9A86-F6AB2785D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2" b="1"/>
          <a:stretch/>
        </p:blipFill>
        <p:spPr>
          <a:xfrm>
            <a:off x="5423681" y="1392702"/>
            <a:ext cx="6322842" cy="2650297"/>
          </a:xfrm>
          <a:prstGeom prst="rect">
            <a:avLst/>
          </a:prstGeom>
        </p:spPr>
      </p:pic>
      <p:sp>
        <p:nvSpPr>
          <p:cNvPr id="27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2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2340430"/>
            <a:ext cx="4092315" cy="220636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63371-A24F-4E4B-B793-E01DE1018FBA}"/>
              </a:ext>
            </a:extLst>
          </p:cNvPr>
          <p:cNvSpPr/>
          <p:nvPr/>
        </p:nvSpPr>
        <p:spPr>
          <a:xfrm>
            <a:off x="5920619" y="52753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tlas Grotesk"/>
              </a:rPr>
              <a:t>1) </a:t>
            </a:r>
            <a:r>
              <a:rPr lang="en-US" i="1" dirty="0">
                <a:latin typeface="Atlas Grotesk"/>
              </a:rPr>
              <a:t>Create </a:t>
            </a:r>
            <a:r>
              <a:rPr lang="en-US" i="1" dirty="0" err="1">
                <a:latin typeface="Atlas Grotesk"/>
              </a:rPr>
              <a:t>num</a:t>
            </a:r>
            <a:r>
              <a:rPr lang="en-US" i="1" dirty="0">
                <a:latin typeface="Atlas Grotesk"/>
              </a:rPr>
              <a:t> columns based on text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Count number of words from search query which appears both in </a:t>
            </a:r>
            <a:r>
              <a:rPr lang="en-US" dirty="0" err="1">
                <a:latin typeface="Atlas Grotesk"/>
              </a:rPr>
              <a:t>product_title</a:t>
            </a:r>
            <a:r>
              <a:rPr lang="en-US" dirty="0">
                <a:latin typeface="Atlas Grotesk"/>
              </a:rPr>
              <a:t> and </a:t>
            </a:r>
            <a:r>
              <a:rPr lang="en-US" dirty="0" err="1">
                <a:latin typeface="Atlas Grotesk"/>
              </a:rPr>
              <a:t>product_description</a:t>
            </a:r>
            <a:endParaRPr lang="en-US" dirty="0">
              <a:latin typeface="Atlas Grotes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Compute </a:t>
            </a:r>
            <a:r>
              <a:rPr lang="en-US" b="1" i="1" dirty="0">
                <a:latin typeface="Atlas Grotesk"/>
              </a:rPr>
              <a:t>Edit Distance </a:t>
            </a:r>
            <a:r>
              <a:rPr lang="en-US" dirty="0">
                <a:latin typeface="Atlas Grotesk"/>
              </a:rPr>
              <a:t>from search query which appears both in </a:t>
            </a:r>
            <a:r>
              <a:rPr lang="en-US" dirty="0" err="1">
                <a:latin typeface="Atlas Grotesk"/>
              </a:rPr>
              <a:t>product_title</a:t>
            </a:r>
            <a:r>
              <a:rPr lang="en-US" dirty="0">
                <a:latin typeface="Atlas Grotesk"/>
              </a:rPr>
              <a:t> and </a:t>
            </a:r>
            <a:r>
              <a:rPr lang="en-US" dirty="0" err="1">
                <a:latin typeface="Atlas Grotesk"/>
              </a:rPr>
              <a:t>product_title</a:t>
            </a:r>
            <a:endParaRPr lang="en-US" dirty="0">
              <a:latin typeface="Atlas Grotes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Compute the </a:t>
            </a:r>
            <a:r>
              <a:rPr lang="en-US" b="1" i="1" dirty="0">
                <a:latin typeface="Atlas Grotesk"/>
              </a:rPr>
              <a:t>Cosine Similarity </a:t>
            </a:r>
            <a:r>
              <a:rPr lang="en-US" dirty="0">
                <a:latin typeface="Atlas Grotesk"/>
              </a:rPr>
              <a:t>between search query, </a:t>
            </a:r>
            <a:r>
              <a:rPr lang="en-US" dirty="0" err="1">
                <a:latin typeface="Atlas Grotesk"/>
              </a:rPr>
              <a:t>product_title</a:t>
            </a:r>
            <a:r>
              <a:rPr lang="en-US" dirty="0">
                <a:latin typeface="Atlas Grotesk"/>
              </a:rPr>
              <a:t> and </a:t>
            </a:r>
            <a:r>
              <a:rPr lang="en-US" dirty="0" err="1">
                <a:latin typeface="Atlas Grotesk"/>
              </a:rPr>
              <a:t>product_description</a:t>
            </a:r>
            <a:endParaRPr lang="en-US" dirty="0">
              <a:latin typeface="Atlas Grotes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Compute the </a:t>
            </a:r>
            <a:r>
              <a:rPr lang="en-US" b="1" i="1" dirty="0">
                <a:latin typeface="Atlas Grotesk"/>
              </a:rPr>
              <a:t>Jaccard Similarity </a:t>
            </a:r>
            <a:r>
              <a:rPr lang="en-US" dirty="0">
                <a:latin typeface="Atlas Grotesk"/>
              </a:rPr>
              <a:t>between search query, </a:t>
            </a:r>
            <a:r>
              <a:rPr lang="en-US" dirty="0" err="1">
                <a:latin typeface="Atlas Grotesk"/>
              </a:rPr>
              <a:t>product_title</a:t>
            </a:r>
            <a:r>
              <a:rPr lang="en-US" dirty="0">
                <a:latin typeface="Atlas Grotesk"/>
              </a:rPr>
              <a:t> and </a:t>
            </a:r>
            <a:r>
              <a:rPr lang="en-US" dirty="0" err="1">
                <a:latin typeface="Atlas Grotesk"/>
              </a:rPr>
              <a:t>product_description</a:t>
            </a:r>
            <a:endParaRPr lang="en-US" dirty="0">
              <a:latin typeface="Atlas Grotesk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Count number of words in the product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tlas Grotesk"/>
              </a:rPr>
              <a:t>Create new columns for each pair</a:t>
            </a:r>
          </a:p>
          <a:p>
            <a:r>
              <a:rPr lang="en-US" dirty="0">
                <a:latin typeface="Atlas Grotesk"/>
              </a:rPr>
              <a:t>2) </a:t>
            </a:r>
            <a:r>
              <a:rPr lang="en-US" i="1" dirty="0">
                <a:latin typeface="Atlas Grotesk"/>
              </a:rPr>
              <a:t>Remove all text columns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7A417-1F99-444C-B6FF-3505766A4727}"/>
              </a:ext>
            </a:extLst>
          </p:cNvPr>
          <p:cNvSpPr/>
          <p:nvPr/>
        </p:nvSpPr>
        <p:spPr>
          <a:xfrm>
            <a:off x="3910264" y="4286715"/>
            <a:ext cx="8116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tlas Grotesk"/>
              </a:rPr>
              <a:t>As a result we will have vectors of numbers that suites well for the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3857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2340430"/>
            <a:ext cx="4092315" cy="220636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Distance Measures 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63371-A24F-4E4B-B793-E01DE1018FBA}"/>
              </a:ext>
            </a:extLst>
          </p:cNvPr>
          <p:cNvSpPr/>
          <p:nvPr/>
        </p:nvSpPr>
        <p:spPr>
          <a:xfrm>
            <a:off x="5920619" y="527531"/>
            <a:ext cx="6096000" cy="41485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DISTANCE: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distance between the source string and the target string is the minimum number of edit operations (deletions, insertions, or substitutions) required to transform the source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 into the target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COSINE DISTANCE: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Cosine similarity calculates similarity by measuring the cosine of angle between two vectors. With cosine similarity, we need to convert sentences into vectors.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JACCARD DISTANCE: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33333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Jaccard Distance is a measure of how dissimilar two sets are. Lower the distance, more similar are the two strings.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7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Creation </a:t>
            </a:r>
            <a:b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E5FC98-7506-4838-9125-75C2E5607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96633"/>
              </p:ext>
            </p:extLst>
          </p:nvPr>
        </p:nvGraphicFramePr>
        <p:xfrm>
          <a:off x="320040" y="4177290"/>
          <a:ext cx="11496830" cy="6628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49683">
                  <a:extLst>
                    <a:ext uri="{9D8B030D-6E8A-4147-A177-3AD203B41FA5}">
                      <a16:colId xmlns:a16="http://schemas.microsoft.com/office/drawing/2014/main" val="989210320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3370278525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344690759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2938638641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1040958807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2811695965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2637407316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2132527980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3642954680"/>
                    </a:ext>
                  </a:extLst>
                </a:gridCol>
                <a:gridCol w="1149683">
                  <a:extLst>
                    <a:ext uri="{9D8B030D-6E8A-4147-A177-3AD203B41FA5}">
                      <a16:colId xmlns:a16="http://schemas.microsoft.com/office/drawing/2014/main" val="3281964454"/>
                    </a:ext>
                  </a:extLst>
                </a:gridCol>
              </a:tblGrid>
              <a:tr h="662880"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8580" marR="124290" marT="124290" marB="124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52312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7830FAD-D7C5-43FC-9863-AF9DDCFF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065237"/>
            <a:ext cx="11582545" cy="284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85A88-9C73-40F4-8903-2824DD69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3994956"/>
            <a:ext cx="11582545" cy="28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Features Analysis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2EB9DBD-2F97-4B60-BEDC-A1241832A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24" y="361149"/>
            <a:ext cx="3705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8531E1F-9379-47F9-A2CF-D31E15206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49" y="479969"/>
            <a:ext cx="3705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CEE29D-2A5A-4D1F-95D1-D692A90A4BC0}"/>
              </a:ext>
            </a:extLst>
          </p:cNvPr>
          <p:cNvSpPr/>
          <p:nvPr/>
        </p:nvSpPr>
        <p:spPr>
          <a:xfrm>
            <a:off x="3775372" y="2802130"/>
            <a:ext cx="358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Cosine Distance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244838CC-B141-4672-A7EB-AB05FAE3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72" y="3561982"/>
            <a:ext cx="3886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214D8F-2C21-42AB-BA63-0D387F7AD5D6}"/>
              </a:ext>
            </a:extLst>
          </p:cNvPr>
          <p:cNvSpPr/>
          <p:nvPr/>
        </p:nvSpPr>
        <p:spPr>
          <a:xfrm>
            <a:off x="4232572" y="5992391"/>
            <a:ext cx="358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Shared Words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884C97D3-C7B8-460A-A6B8-9584F49E8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49" y="3628822"/>
            <a:ext cx="3752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91721E-B7DB-4510-BB14-DB8303AA45C0}"/>
              </a:ext>
            </a:extLst>
          </p:cNvPr>
          <p:cNvSpPr/>
          <p:nvPr/>
        </p:nvSpPr>
        <p:spPr>
          <a:xfrm>
            <a:off x="8577236" y="6022736"/>
            <a:ext cx="2818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qqplot</a:t>
            </a:r>
            <a:r>
              <a:rPr lang="en-US" dirty="0"/>
              <a:t> of Shared Words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69EFDD-34BE-41BE-92E9-67078655B8EF}"/>
              </a:ext>
            </a:extLst>
          </p:cNvPr>
          <p:cNvSpPr/>
          <p:nvPr/>
        </p:nvSpPr>
        <p:spPr>
          <a:xfrm>
            <a:off x="8220272" y="2859847"/>
            <a:ext cx="3175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qqplot</a:t>
            </a:r>
            <a:r>
              <a:rPr lang="en-US" dirty="0"/>
              <a:t> of Cosine distance </a:t>
            </a:r>
          </a:p>
        </p:txBody>
      </p:sp>
    </p:spTree>
    <p:extLst>
      <p:ext uri="{BB962C8B-B14F-4D97-AF65-F5344CB8AC3E}">
        <p14:creationId xmlns:p14="http://schemas.microsoft.com/office/powerpoint/2010/main" val="217940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Training Features Analysis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45178B-699F-44FB-88A3-DC6A2C57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89" y="229972"/>
            <a:ext cx="3829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126519A-16C9-4815-B36D-7F5A702D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39" y="3518803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941D68-0366-4C0F-AFEF-5D90C47A8DD7}"/>
              </a:ext>
            </a:extLst>
          </p:cNvPr>
          <p:cNvSpPr/>
          <p:nvPr/>
        </p:nvSpPr>
        <p:spPr>
          <a:xfrm>
            <a:off x="4216195" y="2692867"/>
            <a:ext cx="358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Edit Distance (Search term, Product Title)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EF16B-024A-4344-A2EA-F0C99A7909C7}"/>
              </a:ext>
            </a:extLst>
          </p:cNvPr>
          <p:cNvSpPr/>
          <p:nvPr/>
        </p:nvSpPr>
        <p:spPr>
          <a:xfrm>
            <a:off x="7947875" y="6028342"/>
            <a:ext cx="358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Search Query Length</a:t>
            </a:r>
          </a:p>
        </p:txBody>
      </p:sp>
    </p:spTree>
    <p:extLst>
      <p:ext uri="{BB962C8B-B14F-4D97-AF65-F5344CB8AC3E}">
        <p14:creationId xmlns:p14="http://schemas.microsoft.com/office/powerpoint/2010/main" val="369921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Testing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Features Analysis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9766745-5A1C-5246-A33D-A539C4CB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26" y="112953"/>
            <a:ext cx="3705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C263C6-145B-F54C-8E09-A703C8BA7037}"/>
              </a:ext>
            </a:extLst>
          </p:cNvPr>
          <p:cNvSpPr/>
          <p:nvPr/>
        </p:nvSpPr>
        <p:spPr>
          <a:xfrm>
            <a:off x="4527805" y="2646215"/>
            <a:ext cx="3636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Cosine distance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61D8DA3-28EB-744E-91EE-46ADA08D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281" y="112953"/>
            <a:ext cx="3924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F11478-11DA-1149-B1F3-9633B50EADFF}"/>
              </a:ext>
            </a:extLst>
          </p:cNvPr>
          <p:cNvSpPr/>
          <p:nvPr/>
        </p:nvSpPr>
        <p:spPr>
          <a:xfrm>
            <a:off x="8891615" y="2646215"/>
            <a:ext cx="2737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Shared words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FCD3B6-68F5-7F43-B4C8-0F732CB4B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806" y="3297131"/>
            <a:ext cx="38290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EDD343-FABA-7941-A283-C6E22F33A195}"/>
              </a:ext>
            </a:extLst>
          </p:cNvPr>
          <p:cNvSpPr/>
          <p:nvPr/>
        </p:nvSpPr>
        <p:spPr>
          <a:xfrm>
            <a:off x="4770342" y="5771823"/>
            <a:ext cx="3527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Edit Distance (Search Term Vs Product Title)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887B6C5D-7871-3745-AB6F-9EB250EF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281" y="3297131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6498868-4E00-4C45-9DFB-F8E707DE7359}"/>
              </a:ext>
            </a:extLst>
          </p:cNvPr>
          <p:cNvSpPr/>
          <p:nvPr/>
        </p:nvSpPr>
        <p:spPr>
          <a:xfrm>
            <a:off x="8891616" y="5723982"/>
            <a:ext cx="2920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Histogram of Search query</a:t>
            </a:r>
          </a:p>
        </p:txBody>
      </p:sp>
    </p:spTree>
    <p:extLst>
      <p:ext uri="{BB962C8B-B14F-4D97-AF65-F5344CB8AC3E}">
        <p14:creationId xmlns:p14="http://schemas.microsoft.com/office/powerpoint/2010/main" val="178033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13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FFFFFF"/>
                </a:solidFill>
              </a:rPr>
              <a:t>Training set – Heat map</a:t>
            </a:r>
            <a:endParaRPr lang="en-US" sz="3800" dirty="0">
              <a:solidFill>
                <a:srgbClr val="FFFFFF"/>
              </a:solidFill>
            </a:endParaRPr>
          </a:p>
        </p:txBody>
      </p:sp>
      <p:cxnSp>
        <p:nvCxnSpPr>
          <p:cNvPr id="3079" name="Straight Connector 13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17DD46-F79B-47FA-BEC2-E6014B7B2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646" y="2277802"/>
            <a:ext cx="4267298" cy="43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0" name="Straight Connector 14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A screen shot of a window&#10;&#10;Description automatically generated">
            <a:extLst>
              <a:ext uri="{FF2B5EF4-FFF2-40B4-BE49-F238E27FC236}">
                <a16:creationId xmlns:a16="http://schemas.microsoft.com/office/drawing/2014/main" id="{B039B551-C2C0-4AE1-9CA8-BEDB478B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0058" y="2288752"/>
            <a:ext cx="4409629" cy="42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7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F469-421E-4D43-9698-13614AAE31FE}"/>
              </a:ext>
            </a:extLst>
          </p:cNvPr>
          <p:cNvSpPr txBox="1"/>
          <p:nvPr/>
        </p:nvSpPr>
        <p:spPr>
          <a:xfrm>
            <a:off x="6302326" y="12520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B611BAFA-EDC4-4252-AD3B-FC48AF197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845607"/>
              </p:ext>
            </p:extLst>
          </p:nvPr>
        </p:nvGraphicFramePr>
        <p:xfrm>
          <a:off x="762000" y="492369"/>
          <a:ext cx="5314543" cy="5725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25" y="1266093"/>
            <a:ext cx="3838135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999B96-509A-044D-BF69-9A71713D8CB1}"/>
              </a:ext>
            </a:extLst>
          </p:cNvPr>
          <p:cNvCxnSpPr/>
          <p:nvPr/>
        </p:nvCxnSpPr>
        <p:spPr>
          <a:xfrm>
            <a:off x="7552002" y="2279018"/>
            <a:ext cx="38381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FF611A-AB1B-364A-8AC3-D17905D57D68}"/>
              </a:ext>
            </a:extLst>
          </p:cNvPr>
          <p:cNvSpPr txBox="1"/>
          <p:nvPr/>
        </p:nvSpPr>
        <p:spPr>
          <a:xfrm>
            <a:off x="7647725" y="2489982"/>
            <a:ext cx="35923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To predict a relevance score for the provided combinations of search terms and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83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 Set – Heat map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14F340-3C3A-4E33-B5C3-98B59057C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2118" y="120590"/>
            <a:ext cx="6610662" cy="674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38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MODELS USED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DE992-EF5A-C94F-8AFC-7B130DC0CE1C}"/>
              </a:ext>
            </a:extLst>
          </p:cNvPr>
          <p:cNvSpPr/>
          <p:nvPr/>
        </p:nvSpPr>
        <p:spPr>
          <a:xfrm>
            <a:off x="4848814" y="4395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best regressor predicts the relevance score for the Kaggle’s test data with minimum prediction error.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1843F4-4B57-364A-BCE8-A5C0F01E8F97}"/>
              </a:ext>
            </a:extLst>
          </p:cNvPr>
          <p:cNvSpPr/>
          <p:nvPr/>
        </p:nvSpPr>
        <p:spPr>
          <a:xfrm>
            <a:off x="4848814" y="1618516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Comparing the mean RMSE 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983D7F-8B5E-254A-A524-44766140C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74882"/>
              </p:ext>
            </p:extLst>
          </p:nvPr>
        </p:nvGraphicFramePr>
        <p:xfrm>
          <a:off x="5064449" y="2205582"/>
          <a:ext cx="52365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661">
                  <a:extLst>
                    <a:ext uri="{9D8B030D-6E8A-4147-A177-3AD203B41FA5}">
                      <a16:colId xmlns:a16="http://schemas.microsoft.com/office/drawing/2014/main" val="2125607604"/>
                    </a:ext>
                  </a:extLst>
                </a:gridCol>
                <a:gridCol w="2677886">
                  <a:extLst>
                    <a:ext uri="{9D8B030D-6E8A-4147-A177-3AD203B41FA5}">
                      <a16:colId xmlns:a16="http://schemas.microsoft.com/office/drawing/2014/main" val="1257649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0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0.49692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6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0.57807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6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0.49694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886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BB60A03-77D8-7249-A48A-C4E85A42B566}"/>
              </a:ext>
            </a:extLst>
          </p:cNvPr>
          <p:cNvSpPr/>
          <p:nvPr/>
        </p:nvSpPr>
        <p:spPr>
          <a:xfrm>
            <a:off x="4848814" y="3906677"/>
            <a:ext cx="6422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times Random Forest will over fit more easily than a linear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92A86-5E65-194C-AF1D-EEB59DDA84E0}"/>
              </a:ext>
            </a:extLst>
          </p:cNvPr>
          <p:cNvSpPr/>
          <p:nvPr/>
        </p:nvSpPr>
        <p:spPr>
          <a:xfrm>
            <a:off x="4848814" y="4962484"/>
            <a:ext cx="6422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our case, Naïve Bayes and Linear Regression provides similar 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52191-674E-A045-A1A2-C3BCB88C19D5}"/>
              </a:ext>
            </a:extLst>
          </p:cNvPr>
          <p:cNvSpPr/>
          <p:nvPr/>
        </p:nvSpPr>
        <p:spPr>
          <a:xfrm>
            <a:off x="4848814" y="6018292"/>
            <a:ext cx="68294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 Linear Regression provides more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80929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Future Scope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0D76F-9BD7-7B49-AE21-9BCF24B56ECD}"/>
              </a:ext>
            </a:extLst>
          </p:cNvPr>
          <p:cNvSpPr/>
          <p:nvPr/>
        </p:nvSpPr>
        <p:spPr>
          <a:xfrm>
            <a:off x="5557935" y="174308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we can see, the prediction error is high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326861-5A00-FF4E-80B7-B075E0B6C34A}"/>
              </a:ext>
            </a:extLst>
          </p:cNvPr>
          <p:cNvSpPr/>
          <p:nvPr/>
        </p:nvSpPr>
        <p:spPr>
          <a:xfrm>
            <a:off x="5557935" y="229680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high error also means that there are other explanatory features that influence the product search relevance scores derived by the 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B187FD-0849-D142-97D9-52746A735BA2}"/>
              </a:ext>
            </a:extLst>
          </p:cNvPr>
          <p:cNvSpPr/>
          <p:nvPr/>
        </p:nvSpPr>
        <p:spPr>
          <a:xfrm>
            <a:off x="5557935" y="3345476"/>
            <a:ext cx="5675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also take polarity of words into consideration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48C34-3E19-C545-9227-B578B097AE58}"/>
              </a:ext>
            </a:extLst>
          </p:cNvPr>
          <p:cNvSpPr/>
          <p:nvPr/>
        </p:nvSpPr>
        <p:spPr>
          <a:xfrm>
            <a:off x="5557935" y="377859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of deep learning / </a:t>
            </a:r>
            <a:r>
              <a:rPr lang="en-US" sz="2000" dirty="0" err="1"/>
              <a:t>Xgboost</a:t>
            </a:r>
            <a:r>
              <a:rPr lang="en-US" sz="2000" dirty="0"/>
              <a:t> with Bagging</a:t>
            </a:r>
          </a:p>
        </p:txBody>
      </p:sp>
    </p:spTree>
    <p:extLst>
      <p:ext uri="{BB962C8B-B14F-4D97-AF65-F5344CB8AC3E}">
        <p14:creationId xmlns:p14="http://schemas.microsoft.com/office/powerpoint/2010/main" val="4275464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08A417-D4B8-2946-8EAF-7C797C9B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221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2" y="684552"/>
            <a:ext cx="3335594" cy="54033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F469-421E-4D43-9698-13614AAE31FE}"/>
              </a:ext>
            </a:extLst>
          </p:cNvPr>
          <p:cNvSpPr txBox="1"/>
          <p:nvPr/>
        </p:nvSpPr>
        <p:spPr>
          <a:xfrm>
            <a:off x="6288258" y="1125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B611BAFA-EDC4-4252-AD3B-FC48AF197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493289"/>
              </p:ext>
            </p:extLst>
          </p:nvPr>
        </p:nvGraphicFramePr>
        <p:xfrm>
          <a:off x="5445345" y="787791"/>
          <a:ext cx="6089650" cy="5739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560880-0DEB-C546-8A74-15BF69ABF883}"/>
              </a:ext>
            </a:extLst>
          </p:cNvPr>
          <p:cNvSpPr txBox="1"/>
          <p:nvPr/>
        </p:nvSpPr>
        <p:spPr>
          <a:xfrm>
            <a:off x="5445345" y="438668"/>
            <a:ext cx="23903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Dataset consisted of: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6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About the dataset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F469-421E-4D43-9698-13614AAE31FE}"/>
              </a:ext>
            </a:extLst>
          </p:cNvPr>
          <p:cNvSpPr txBox="1"/>
          <p:nvPr/>
        </p:nvSpPr>
        <p:spPr>
          <a:xfrm>
            <a:off x="6288258" y="1125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TextBox 4">
            <a:extLst>
              <a:ext uri="{FF2B5EF4-FFF2-40B4-BE49-F238E27FC236}">
                <a16:creationId xmlns:a16="http://schemas.microsoft.com/office/drawing/2014/main" id="{B611BAFA-EDC4-4252-AD3B-FC48AF1972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53666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36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STRATEGY/WORKFLOW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9165DDF-0190-8847-ADFF-6C2624803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85" y="0"/>
            <a:ext cx="6683615" cy="40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6DC8D-B6B9-4300-AEAE-AAD6E1A45201}"/>
              </a:ext>
            </a:extLst>
          </p:cNvPr>
          <p:cNvSpPr/>
          <p:nvPr/>
        </p:nvSpPr>
        <p:spPr>
          <a:xfrm>
            <a:off x="6425512" y="551935"/>
            <a:ext cx="2372500" cy="93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C9EA4-CFAC-43D1-8BD4-1A0424A6A153}"/>
              </a:ext>
            </a:extLst>
          </p:cNvPr>
          <p:cNvSpPr/>
          <p:nvPr/>
        </p:nvSpPr>
        <p:spPr>
          <a:xfrm>
            <a:off x="9440562" y="576649"/>
            <a:ext cx="2372500" cy="889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Data Visualization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B48C7-58E3-4D60-8A33-ACB4F380BA04}"/>
              </a:ext>
            </a:extLst>
          </p:cNvPr>
          <p:cNvSpPr/>
          <p:nvPr/>
        </p:nvSpPr>
        <p:spPr>
          <a:xfrm>
            <a:off x="6425512" y="1969324"/>
            <a:ext cx="2372500" cy="108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C7ECE-0570-4748-9EEB-0E8C57937548}"/>
              </a:ext>
            </a:extLst>
          </p:cNvPr>
          <p:cNvSpPr/>
          <p:nvPr/>
        </p:nvSpPr>
        <p:spPr>
          <a:xfrm>
            <a:off x="9259330" y="1967266"/>
            <a:ext cx="2553732" cy="108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Numeric Features (count, ratio, length)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592A9-4D21-4141-9175-2A2F8BB7F208}"/>
              </a:ext>
            </a:extLst>
          </p:cNvPr>
          <p:cNvSpPr/>
          <p:nvPr/>
        </p:nvSpPr>
        <p:spPr>
          <a:xfrm>
            <a:off x="6425512" y="3550508"/>
            <a:ext cx="2372500" cy="96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Feature + Distance Measures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B755D9-F87C-44F0-9C4F-ECF6948DF80C}"/>
              </a:ext>
            </a:extLst>
          </p:cNvPr>
          <p:cNvSpPr/>
          <p:nvPr/>
        </p:nvSpPr>
        <p:spPr>
          <a:xfrm>
            <a:off x="4118919" y="5181600"/>
            <a:ext cx="1729946" cy="889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Linear Regression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8ECAB7-B96B-4EE5-962D-CD9CD24F75CE}"/>
              </a:ext>
            </a:extLst>
          </p:cNvPr>
          <p:cNvSpPr/>
          <p:nvPr/>
        </p:nvSpPr>
        <p:spPr>
          <a:xfrm>
            <a:off x="6746789" y="5123934"/>
            <a:ext cx="1729946" cy="96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Forests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4F451A-A7A6-449B-8D60-B5BBDEC2FE7C}"/>
              </a:ext>
            </a:extLst>
          </p:cNvPr>
          <p:cNvSpPr/>
          <p:nvPr/>
        </p:nvSpPr>
        <p:spPr>
          <a:xfrm>
            <a:off x="9028670" y="5123934"/>
            <a:ext cx="1729946" cy="94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C2708A-6B37-4D60-9B0A-3DA0B716099C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8798012" y="1021492"/>
            <a:ext cx="64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6C2971-F339-4EA7-8063-B674F1820AE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798012" y="2511752"/>
            <a:ext cx="461318" cy="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F46A4-A9CD-4448-99A6-EEE0934AEFC1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7611762" y="1491049"/>
            <a:ext cx="0" cy="47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B87D7D-94FF-4DEF-BE9B-20EA2B170B5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7611762" y="3056237"/>
            <a:ext cx="0" cy="49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102A3B-B18E-4C94-AAE2-05217C0D3A2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983892" y="4514523"/>
            <a:ext cx="2627870" cy="66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230576-D2F4-4673-B314-0943CA38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611762" y="4514523"/>
            <a:ext cx="0" cy="60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0481A1-B507-464C-BD63-70C56070260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611762" y="4514523"/>
            <a:ext cx="2281881" cy="60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7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4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464234"/>
            <a:ext cx="6204984" cy="645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Exploratory Data Analysis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226F0F06-75EF-4A8F-9B26-8AA56F9A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1252379"/>
            <a:ext cx="6204984" cy="4496400"/>
          </a:xfrm>
        </p:spPr>
        <p:txBody>
          <a:bodyPr>
            <a:normAutofit/>
          </a:bodyPr>
          <a:lstStyle/>
          <a:p>
            <a:r>
              <a:rPr lang="en-US" sz="2400" dirty="0"/>
              <a:t>Histogram 1: Length of Product Description</a:t>
            </a:r>
          </a:p>
          <a:p>
            <a:pPr>
              <a:buFontTx/>
              <a:buChar char="-"/>
            </a:pPr>
            <a:r>
              <a:rPr lang="en-US" sz="2400" dirty="0"/>
              <a:t>Blue bars represent the frequency of digits</a:t>
            </a:r>
          </a:p>
          <a:p>
            <a:pPr>
              <a:buFontTx/>
              <a:buChar char="-"/>
            </a:pPr>
            <a:r>
              <a:rPr lang="en-US" sz="2400" dirty="0"/>
              <a:t>Orange bars represent the frequency of alphabets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Histogram 2: Length of Product Title</a:t>
            </a:r>
          </a:p>
          <a:p>
            <a:pPr>
              <a:buFontTx/>
              <a:buChar char="-"/>
            </a:pPr>
            <a:r>
              <a:rPr lang="en-US" sz="2400" dirty="0"/>
              <a:t>Blue bars represent the frequency of digits</a:t>
            </a:r>
          </a:p>
          <a:p>
            <a:pPr>
              <a:buFontTx/>
              <a:buChar char="-"/>
            </a:pPr>
            <a:r>
              <a:rPr lang="en-US" sz="2400" dirty="0"/>
              <a:t>Orange bars represent the frequency of alphabets</a:t>
            </a:r>
          </a:p>
        </p:txBody>
      </p:sp>
      <p:pic>
        <p:nvPicPr>
          <p:cNvPr id="1031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87D527F-A1C8-46D5-A57A-F08F49EB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3806" y="306909"/>
            <a:ext cx="4231311" cy="28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A3FC78-C7F0-42BE-9F4E-08BB0F9B1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3806" y="3429000"/>
            <a:ext cx="4264370" cy="292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64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55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8" y="3011116"/>
            <a:ext cx="3573193" cy="24375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139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37BC13-AE93-448E-BA10-85B963B52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7" b="3"/>
          <a:stretch/>
        </p:blipFill>
        <p:spPr bwMode="auto">
          <a:xfrm>
            <a:off x="5669280" y="393895"/>
            <a:ext cx="5812302" cy="495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6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CC850-05C0-46C0-B209-4BCB03D8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4" y="632221"/>
            <a:ext cx="6204984" cy="10646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Exploratory Data Analysis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FC5D2BD3-A4B8-4ED9-8601-5FC6A2A2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BC0429C-B839-42D3-A541-8FA75DC3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094" y="1763557"/>
            <a:ext cx="6080586" cy="41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Content Placeholder 4">
            <a:extLst>
              <a:ext uri="{FF2B5EF4-FFF2-40B4-BE49-F238E27FC236}">
                <a16:creationId xmlns:a16="http://schemas.microsoft.com/office/drawing/2014/main" id="{D57F8E6C-9179-463D-94BF-5D937819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680346"/>
            <a:ext cx="4042410" cy="54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4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549</Words>
  <Application>Microsoft Macintosh PowerPoint</Application>
  <PresentationFormat>Widescreen</PresentationFormat>
  <Paragraphs>109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Apple Chancery</vt:lpstr>
      <vt:lpstr>Arial</vt:lpstr>
      <vt:lpstr>Atlas Grotesk</vt:lpstr>
      <vt:lpstr>Calibri</vt:lpstr>
      <vt:lpstr>Calibri Light</vt:lpstr>
      <vt:lpstr>Tahoma</vt:lpstr>
      <vt:lpstr>Wingdings</vt:lpstr>
      <vt:lpstr>Office Theme</vt:lpstr>
      <vt:lpstr>Home Depot Product Search Relevance </vt:lpstr>
      <vt:lpstr>OBJECTIVE</vt:lpstr>
      <vt:lpstr>About this project</vt:lpstr>
      <vt:lpstr>About the dataset</vt:lpstr>
      <vt:lpstr>STRATEGY/WORKFLOW</vt:lpstr>
      <vt:lpstr>Work Flow</vt:lpstr>
      <vt:lpstr>Exploratory Data Analysis</vt:lpstr>
      <vt:lpstr>Exploratory  Data  Analysis</vt:lpstr>
      <vt:lpstr>Exploratory Data Analysis</vt:lpstr>
      <vt:lpstr>TEXT CLEANING</vt:lpstr>
      <vt:lpstr>Basics </vt:lpstr>
      <vt:lpstr>Advanced</vt:lpstr>
      <vt:lpstr>Feature Engineering</vt:lpstr>
      <vt:lpstr>Distance Measures </vt:lpstr>
      <vt:lpstr>Feature Creation  </vt:lpstr>
      <vt:lpstr>Features Analysis</vt:lpstr>
      <vt:lpstr>Training Features Analysis</vt:lpstr>
      <vt:lpstr>Testing Features Analysis</vt:lpstr>
      <vt:lpstr>Training set – Heat map</vt:lpstr>
      <vt:lpstr>Testing Set – Heat map</vt:lpstr>
      <vt:lpstr>MODELS USED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Depot Product Search Relevance </dc:title>
  <dc:creator>Bindiganavalae Manjunath, Sindhu</dc:creator>
  <cp:lastModifiedBy>Bindiganavalae Manjunath, Sindhu</cp:lastModifiedBy>
  <cp:revision>4</cp:revision>
  <dcterms:created xsi:type="dcterms:W3CDTF">2019-04-18T18:45:59Z</dcterms:created>
  <dcterms:modified xsi:type="dcterms:W3CDTF">2019-04-18T19:09:04Z</dcterms:modified>
</cp:coreProperties>
</file>