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924" r:id="rId2"/>
    <p:sldId id="950" r:id="rId3"/>
    <p:sldId id="952" r:id="rId4"/>
    <p:sldId id="954" r:id="rId5"/>
    <p:sldId id="956" r:id="rId6"/>
    <p:sldId id="951" r:id="rId7"/>
    <p:sldId id="981" r:id="rId8"/>
    <p:sldId id="957" r:id="rId9"/>
    <p:sldId id="260" r:id="rId10"/>
    <p:sldId id="261" r:id="rId11"/>
    <p:sldId id="262" r:id="rId12"/>
    <p:sldId id="263" r:id="rId13"/>
    <p:sldId id="961" r:id="rId14"/>
    <p:sldId id="965" r:id="rId15"/>
    <p:sldId id="966" r:id="rId16"/>
    <p:sldId id="259" r:id="rId17"/>
    <p:sldId id="972" r:id="rId18"/>
    <p:sldId id="980" r:id="rId19"/>
    <p:sldId id="969" r:id="rId20"/>
    <p:sldId id="970" r:id="rId21"/>
    <p:sldId id="975" r:id="rId22"/>
    <p:sldId id="973" r:id="rId23"/>
    <p:sldId id="976" r:id="rId24"/>
    <p:sldId id="977" r:id="rId25"/>
    <p:sldId id="978" r:id="rId26"/>
    <p:sldId id="979" r:id="rId27"/>
    <p:sldId id="272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3969703-3052-47B5-BD06-3C01860BFE06}">
          <p14:sldIdLst>
            <p14:sldId id="924"/>
            <p14:sldId id="950"/>
            <p14:sldId id="952"/>
            <p14:sldId id="954"/>
            <p14:sldId id="956"/>
            <p14:sldId id="951"/>
            <p14:sldId id="981"/>
            <p14:sldId id="957"/>
            <p14:sldId id="260"/>
            <p14:sldId id="261"/>
            <p14:sldId id="262"/>
            <p14:sldId id="263"/>
            <p14:sldId id="961"/>
            <p14:sldId id="965"/>
            <p14:sldId id="966"/>
            <p14:sldId id="259"/>
            <p14:sldId id="972"/>
            <p14:sldId id="980"/>
            <p14:sldId id="969"/>
            <p14:sldId id="970"/>
            <p14:sldId id="975"/>
            <p14:sldId id="973"/>
            <p14:sldId id="976"/>
            <p14:sldId id="977"/>
            <p14:sldId id="978"/>
            <p14:sldId id="979"/>
            <p14:sldId id="27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西野 真太" initials="西野" lastIdx="1" clrIdx="0">
    <p:extLst>
      <p:ext uri="{19B8F6BF-5375-455C-9EA6-DF929625EA0E}">
        <p15:presenceInfo xmlns:p15="http://schemas.microsoft.com/office/powerpoint/2012/main" userId="ca43639f91598b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5E72E4"/>
    <a:srgbClr val="4FD69C"/>
    <a:srgbClr val="F5325A"/>
    <a:srgbClr val="FFFFFF"/>
    <a:srgbClr val="9CAABA"/>
    <a:srgbClr val="F8F9F9"/>
    <a:srgbClr val="18244D"/>
    <a:srgbClr val="11CDEF"/>
    <a:srgbClr val="EB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97" d="100"/>
          <a:sy n="9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4FDCE-0805-4DA5-A7CA-AF7BC2CA4ED4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E372D-0548-4CFA-95D7-3C54D3FEE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89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（基本版） タイトル_ ロゴ入り_Seminar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gray">
          <a:xfrm>
            <a:off x="533399" y="1154115"/>
            <a:ext cx="11116734" cy="4364037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lIns="90000" tIns="90000" rIns="90000" bIns="90000" anchor="ctr"/>
          <a:lstStyle/>
          <a:p>
            <a:pPr marL="119063" indent="-119063" algn="l">
              <a:lnSpc>
                <a:spcPct val="100000"/>
              </a:lnSpc>
              <a:spcBef>
                <a:spcPct val="50000"/>
              </a:spcBef>
              <a:defRPr/>
            </a:pPr>
            <a:endParaRPr lang="ja-JP" altLang="en-US" sz="1800" b="1">
              <a:solidFill>
                <a:schemeClr val="tx2"/>
              </a:solidFill>
              <a:ea typeface="ＭＳ Ｐゴシック" charset="-128"/>
            </a:endParaRPr>
          </a:p>
        </p:txBody>
      </p:sp>
      <p:sp>
        <p:nvSpPr>
          <p:cNvPr id="8" name="MSTSHP_03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1189568" y="2581200"/>
            <a:ext cx="8775700" cy="565200"/>
          </a:xfrm>
          <a:ln algn="ctr"/>
        </p:spPr>
        <p:txBody>
          <a:bodyPr/>
          <a:lstStyle>
            <a:lvl1pPr>
              <a:lnSpc>
                <a:spcPts val="32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latin typeface="+mj-lt"/>
                <a:ea typeface="+mn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MSTSHP_04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1189567" y="3402001"/>
            <a:ext cx="8777818" cy="439737"/>
          </a:xfrm>
          <a:ln/>
        </p:spPr>
        <p:txBody>
          <a:bodyPr lIns="0" tIns="0" rIns="0" bIns="0">
            <a:noAutofit/>
          </a:bodyPr>
          <a:lstStyle>
            <a:lvl1pPr>
              <a:lnSpc>
                <a:spcPts val="2400"/>
              </a:lnSpc>
              <a:spcBef>
                <a:spcPct val="15000"/>
              </a:spcBef>
              <a:buClrTx/>
              <a:defRPr sz="2000" b="1">
                <a:latin typeface="+mj-lt"/>
                <a:ea typeface="+mn-ea"/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5E74E4D-EDA6-4FCE-BD50-D27DCA48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DCC86-360C-4E4A-9BB5-A8E595661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20FF198F-2D34-49DF-B519-4083FB115872}"/>
              </a:ext>
            </a:extLst>
          </p:cNvPr>
          <p:cNvSpPr txBox="1">
            <a:spLocks/>
          </p:cNvSpPr>
          <p:nvPr/>
        </p:nvSpPr>
        <p:spPr>
          <a:xfrm>
            <a:off x="9439200" y="6638400"/>
            <a:ext cx="2622461" cy="11879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ja-JP"/>
            </a:defPPr>
            <a:lvl1pPr marL="0" algn="l" defTabSz="914400" rtl="0" eaLnBrk="1" latinLnBrk="0" hangingPunct="1">
              <a:defRPr kumimoji="1" sz="1100" kern="1200">
                <a:solidFill>
                  <a:srgbClr val="0000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dirty="0">
                <a:solidFill>
                  <a:schemeClr val="tx2"/>
                </a:solidFill>
                <a:latin typeface="+mj-ea"/>
                <a:ea typeface="+mj-ea"/>
                <a:cs typeface="Segoe UI" panose="020B0502040204020203" pitchFamily="34" charset="0"/>
              </a:rPr>
              <a:t> Copyright 2019 N-Lab.</a:t>
            </a:r>
            <a:endParaRPr lang="ja-JP" altLang="en-US" dirty="0">
              <a:solidFill>
                <a:schemeClr val="tx2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06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541439-EBA2-402E-905C-6017CA17F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107" y="1449387"/>
            <a:ext cx="5303555" cy="485933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D5C3DF-DD22-4082-A80E-607EA5362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340" y="1449388"/>
            <a:ext cx="5251860" cy="48641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BF4597-8B73-4AD1-8CD4-5932183C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C86-360C-4E4A-9BB5-A8E595661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A1673078-4DB7-4796-AEE0-EB071702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38" y="136800"/>
            <a:ext cx="11125662" cy="651600"/>
          </a:xfrm>
          <a:ln>
            <a:solidFill>
              <a:schemeClr val="accent3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784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A9CF7-7D00-48AA-9A6B-77E888EA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000" y="115886"/>
            <a:ext cx="10308062" cy="67251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44B177-7324-4D0E-8A1A-D132461B69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DCC86-360C-4E4A-9BB5-A8E595661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5064A47-08DA-496C-B162-71661CCA4C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67998" y="927464"/>
            <a:ext cx="10308063" cy="392453"/>
          </a:xfrm>
          <a:prstGeom prst="rect">
            <a:avLst/>
          </a:prstGeom>
        </p:spPr>
        <p:txBody>
          <a:bodyPr lIns="0" anchor="t"/>
          <a:lstStyle>
            <a:lvl1pPr marL="0" indent="0"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565656"/>
                </a:solidFill>
              </a:defRPr>
            </a:lvl2pPr>
            <a:lvl3pPr marL="914400" indent="0">
              <a:buFontTx/>
              <a:buNone/>
              <a:defRPr sz="1600">
                <a:solidFill>
                  <a:srgbClr val="565656"/>
                </a:solidFill>
              </a:defRPr>
            </a:lvl3pPr>
            <a:lvl4pPr marL="1371600" indent="0">
              <a:buFontTx/>
              <a:buNone/>
              <a:defRPr sz="1600">
                <a:solidFill>
                  <a:srgbClr val="565656"/>
                </a:solidFill>
              </a:defRPr>
            </a:lvl4pPr>
            <a:lvl5pPr marL="1828800" indent="0">
              <a:buFontTx/>
              <a:buNone/>
              <a:defRPr sz="1600">
                <a:solidFill>
                  <a:srgbClr val="565656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341FD03C-C8BA-4388-BBC0-334878650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5938" y="926436"/>
            <a:ext cx="696486" cy="528058"/>
          </a:xfrm>
          <a:prstGeom prst="rect">
            <a:avLst/>
          </a:prstGeom>
        </p:spPr>
        <p:txBody>
          <a:bodyPr tIns="0" bIns="0" anchor="t"/>
          <a:lstStyle>
            <a:lvl1pPr marL="0" indent="0">
              <a:buNone/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10</a:t>
            </a:r>
            <a:endParaRPr kumimoji="1" lang="ja-JP" altLang="en-US" dirty="0"/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CDC6E2D7-3DC8-487C-A691-ED6CCA5391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5938" y="115888"/>
            <a:ext cx="852055" cy="726950"/>
          </a:xfrm>
          <a:prstGeom prst="rect">
            <a:avLst/>
          </a:prstGeom>
        </p:spPr>
        <p:txBody>
          <a:bodyPr bIns="0" anchor="b"/>
          <a:lstStyle>
            <a:lvl1pPr marL="0" indent="0">
              <a:buNone/>
              <a:defRPr sz="44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10</a:t>
            </a:r>
            <a:endParaRPr kumimoji="1" lang="ja-JP" altLang="en-US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AAF4FE0-1A0E-4DEF-85FD-E1E3903241A6}"/>
              </a:ext>
            </a:extLst>
          </p:cNvPr>
          <p:cNvCxnSpPr>
            <a:cxnSpLocks/>
          </p:cNvCxnSpPr>
          <p:nvPr/>
        </p:nvCxnSpPr>
        <p:spPr>
          <a:xfrm>
            <a:off x="1283988" y="926436"/>
            <a:ext cx="0" cy="735387"/>
          </a:xfrm>
          <a:prstGeom prst="straightConnector1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8">
            <a:extLst>
              <a:ext uri="{FF2B5EF4-FFF2-40B4-BE49-F238E27FC236}">
                <a16:creationId xmlns:a16="http://schemas.microsoft.com/office/drawing/2014/main" id="{5DD5F271-0D5A-4261-85F5-51DF7541F1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67999" y="1404542"/>
            <a:ext cx="4440664" cy="3700195"/>
          </a:xfrm>
          <a:prstGeom prst="rect">
            <a:avLst/>
          </a:prstGeom>
        </p:spPr>
        <p:txBody>
          <a:bodyPr lIns="0" anchor="t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565656"/>
                </a:solidFill>
              </a:defRPr>
            </a:lvl2pPr>
            <a:lvl3pPr marL="914400" indent="0">
              <a:buFontTx/>
              <a:buNone/>
              <a:defRPr sz="1600">
                <a:solidFill>
                  <a:srgbClr val="565656"/>
                </a:solidFill>
              </a:defRPr>
            </a:lvl3pPr>
            <a:lvl4pPr marL="1371600" indent="0">
              <a:buFontTx/>
              <a:buNone/>
              <a:defRPr sz="1600">
                <a:solidFill>
                  <a:srgbClr val="565656"/>
                </a:solidFill>
              </a:defRPr>
            </a:lvl4pPr>
            <a:lvl5pPr marL="1828800" indent="0">
              <a:buFontTx/>
              <a:buNone/>
              <a:defRPr sz="1600">
                <a:solidFill>
                  <a:srgbClr val="565656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5" name="テキスト プレースホルダー 8">
            <a:extLst>
              <a:ext uri="{FF2B5EF4-FFF2-40B4-BE49-F238E27FC236}">
                <a16:creationId xmlns:a16="http://schemas.microsoft.com/office/drawing/2014/main" id="{367340EF-5844-4534-B482-4B9BB48613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67998" y="5247861"/>
            <a:ext cx="10308063" cy="1060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txBody>
          <a:bodyPr lIns="0" anchor="t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565656"/>
                </a:solidFill>
              </a:defRPr>
            </a:lvl2pPr>
            <a:lvl3pPr marL="914400" indent="0">
              <a:buFontTx/>
              <a:buNone/>
              <a:defRPr sz="1600">
                <a:solidFill>
                  <a:srgbClr val="565656"/>
                </a:solidFill>
              </a:defRPr>
            </a:lvl3pPr>
            <a:lvl4pPr marL="1371600" indent="0">
              <a:buFontTx/>
              <a:buNone/>
              <a:defRPr sz="1600">
                <a:solidFill>
                  <a:srgbClr val="565656"/>
                </a:solidFill>
              </a:defRPr>
            </a:lvl4pPr>
            <a:lvl5pPr marL="1828800" indent="0">
              <a:buFontTx/>
              <a:buNone/>
              <a:defRPr sz="1600">
                <a:solidFill>
                  <a:srgbClr val="565656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図プレースホルダー 26">
            <a:extLst>
              <a:ext uri="{FF2B5EF4-FFF2-40B4-BE49-F238E27FC236}">
                <a16:creationId xmlns:a16="http://schemas.microsoft.com/office/drawing/2014/main" id="{8265D573-D761-4458-AD75-67733A62971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83338" y="1454150"/>
            <a:ext cx="5292725" cy="3651250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</p:spTree>
    <p:extLst>
      <p:ext uri="{BB962C8B-B14F-4D97-AF65-F5344CB8AC3E}">
        <p14:creationId xmlns:p14="http://schemas.microsoft.com/office/powerpoint/2010/main" val="388779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サムネイルつきWEB紹介_1サイ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718D6C-E2C0-4B41-80D9-2D5C4DA33779}"/>
              </a:ext>
            </a:extLst>
          </p:cNvPr>
          <p:cNvSpPr/>
          <p:nvPr/>
        </p:nvSpPr>
        <p:spPr>
          <a:xfrm>
            <a:off x="579387" y="971071"/>
            <a:ext cx="5229275" cy="547255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41E9E6-1F24-49F5-9E3C-5DE9C13AC70B}"/>
              </a:ext>
            </a:extLst>
          </p:cNvPr>
          <p:cNvSpPr/>
          <p:nvPr/>
        </p:nvSpPr>
        <p:spPr>
          <a:xfrm>
            <a:off x="509538" y="971071"/>
            <a:ext cx="69273" cy="547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7242EA25-EEDF-421A-B340-72844966D1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47" y="1044799"/>
            <a:ext cx="5034958" cy="399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600" b="1">
                <a:latin typeface="Noto Sans CJK JP Black" panose="020B0A00000000000000" pitchFamily="34" charset="-128"/>
                <a:ea typeface="Noto Sans CJK JP Black" panose="020B0A00000000000000" pitchFamily="34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7">
            <a:extLst>
              <a:ext uri="{FF2B5EF4-FFF2-40B4-BE49-F238E27FC236}">
                <a16:creationId xmlns:a16="http://schemas.microsoft.com/office/drawing/2014/main" id="{B5D9C26D-87C0-4B04-BA2B-1950AB2AC3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7221" y="4533580"/>
            <a:ext cx="5292724" cy="34578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テキスト プレースホルダー 7">
            <a:extLst>
              <a:ext uri="{FF2B5EF4-FFF2-40B4-BE49-F238E27FC236}">
                <a16:creationId xmlns:a16="http://schemas.microsoft.com/office/drawing/2014/main" id="{C590E83D-E4A5-4D74-9323-CF1782CE46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38" y="5046426"/>
            <a:ext cx="5292724" cy="126229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図プレースホルダー 18">
            <a:extLst>
              <a:ext uri="{FF2B5EF4-FFF2-40B4-BE49-F238E27FC236}">
                <a16:creationId xmlns:a16="http://schemas.microsoft.com/office/drawing/2014/main" id="{57B5065B-7020-4A4E-8C0E-682CEBE8480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8256" y="1774636"/>
            <a:ext cx="5300408" cy="2758944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22" name="タイトル 21">
            <a:extLst>
              <a:ext uri="{FF2B5EF4-FFF2-40B4-BE49-F238E27FC236}">
                <a16:creationId xmlns:a16="http://schemas.microsoft.com/office/drawing/2014/main" id="{3B8F5A49-F1DD-4F40-A15E-0DD025AF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4" name="テキスト プレースホルダー 7">
            <a:extLst>
              <a:ext uri="{FF2B5EF4-FFF2-40B4-BE49-F238E27FC236}">
                <a16:creationId xmlns:a16="http://schemas.microsoft.com/office/drawing/2014/main" id="{994333E1-40C5-43FC-8FCA-99E40DC367D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88455" y="1774636"/>
            <a:ext cx="5292724" cy="4534089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452660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（基本版） 白紙_Seminar(S)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B458E-33F0-4A4D-9EAA-12D1EA3A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6" y="2195945"/>
            <a:ext cx="7655866" cy="18811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5588218-D6E9-4825-B2B1-0BF6C107FE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DCC86-360C-4E4A-9BB5-A8E595661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フッター プレースホルダ 4">
            <a:extLst>
              <a:ext uri="{FF2B5EF4-FFF2-40B4-BE49-F238E27FC236}">
                <a16:creationId xmlns:a16="http://schemas.microsoft.com/office/drawing/2014/main" id="{C0DAC749-C24B-417A-8E8A-AE45205656BE}"/>
              </a:ext>
            </a:extLst>
          </p:cNvPr>
          <p:cNvSpPr txBox="1">
            <a:spLocks/>
          </p:cNvSpPr>
          <p:nvPr/>
        </p:nvSpPr>
        <p:spPr>
          <a:xfrm>
            <a:off x="9439200" y="6638400"/>
            <a:ext cx="2622461" cy="11879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ja-JP"/>
            </a:defPPr>
            <a:lvl1pPr marL="0" algn="l" defTabSz="914400" rtl="0" eaLnBrk="1" latinLnBrk="0" hangingPunct="1">
              <a:defRPr kumimoji="1" sz="1100" kern="1200">
                <a:solidFill>
                  <a:srgbClr val="0000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dirty="0">
                <a:solidFill>
                  <a:schemeClr val="tx2"/>
                </a:solidFill>
                <a:latin typeface="+mj-ea"/>
                <a:ea typeface="+mj-ea"/>
                <a:cs typeface="Segoe UI" panose="020B0502040204020203" pitchFamily="34" charset="0"/>
              </a:rPr>
              <a:t> Copyright 2019 N-Lab.</a:t>
            </a:r>
            <a:endParaRPr lang="ja-JP" altLang="en-US" dirty="0">
              <a:solidFill>
                <a:schemeClr val="tx2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28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（基本版） 目次_Seminar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7" name="Line 47"/>
          <p:cNvSpPr>
            <a:spLocks noChangeShapeType="1"/>
          </p:cNvSpPr>
          <p:nvPr/>
        </p:nvSpPr>
        <p:spPr bwMode="gray">
          <a:xfrm>
            <a:off x="535517" y="806400"/>
            <a:ext cx="11114617" cy="0"/>
          </a:xfrm>
          <a:prstGeom prst="line">
            <a:avLst/>
          </a:prstGeom>
          <a:noFill/>
          <a:ln w="2857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ea typeface="+mn-ea"/>
            </a:endParaRPr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quarter" idx="10"/>
          </p:nvPr>
        </p:nvSpPr>
        <p:spPr>
          <a:xfrm>
            <a:off x="513970" y="1449388"/>
            <a:ext cx="5294694" cy="4847012"/>
          </a:xfrm>
        </p:spPr>
        <p:txBody>
          <a:bodyPr/>
          <a:lstStyle>
            <a:lvl1pPr marL="0" indent="0">
              <a:defRPr sz="16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コンテンツ プレースホルダ 9"/>
          <p:cNvSpPr>
            <a:spLocks noGrp="1"/>
          </p:cNvSpPr>
          <p:nvPr>
            <p:ph sz="quarter" idx="11"/>
          </p:nvPr>
        </p:nvSpPr>
        <p:spPr>
          <a:xfrm>
            <a:off x="6383338" y="1449387"/>
            <a:ext cx="5251862" cy="4859337"/>
          </a:xfrm>
        </p:spPr>
        <p:txBody>
          <a:bodyPr/>
          <a:lstStyle>
            <a:lvl1pPr marL="0" indent="0">
              <a:defRPr sz="16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A8FF582-74E8-4382-860B-BBB7D78E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C86-360C-4E4A-9BB5-A8E595661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00D2C8D6-D520-4D3B-A67D-4217D0470CE8}"/>
              </a:ext>
            </a:extLst>
          </p:cNvPr>
          <p:cNvSpPr txBox="1">
            <a:spLocks/>
          </p:cNvSpPr>
          <p:nvPr/>
        </p:nvSpPr>
        <p:spPr>
          <a:xfrm>
            <a:off x="9439200" y="6638400"/>
            <a:ext cx="2622461" cy="11879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ja-JP"/>
            </a:defPPr>
            <a:lvl1pPr marL="0" algn="l" defTabSz="914400" rtl="0" eaLnBrk="1" latinLnBrk="0" hangingPunct="1">
              <a:defRPr kumimoji="1" sz="1100" kern="1200">
                <a:solidFill>
                  <a:srgbClr val="0000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dirty="0">
                <a:solidFill>
                  <a:schemeClr val="tx2"/>
                </a:solidFill>
                <a:latin typeface="+mj-ea"/>
                <a:ea typeface="+mj-ea"/>
                <a:cs typeface="Segoe UI" panose="020B0502040204020203" pitchFamily="34" charset="0"/>
              </a:rPr>
              <a:t> Copyright 2019 N-Lab.</a:t>
            </a:r>
            <a:endParaRPr lang="ja-JP" altLang="en-US" dirty="0">
              <a:solidFill>
                <a:schemeClr val="tx2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466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25">
          <p15:clr>
            <a:srgbClr val="FBAE40"/>
          </p15:clr>
        </p15:guide>
        <p15:guide id="8" orient="horz" pos="39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（基本版） 目次_Seminar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7" name="Line 47"/>
          <p:cNvSpPr>
            <a:spLocks noChangeShapeType="1"/>
          </p:cNvSpPr>
          <p:nvPr/>
        </p:nvSpPr>
        <p:spPr bwMode="gray">
          <a:xfrm>
            <a:off x="535517" y="806400"/>
            <a:ext cx="11114617" cy="0"/>
          </a:xfrm>
          <a:prstGeom prst="line">
            <a:avLst/>
          </a:prstGeom>
          <a:noFill/>
          <a:ln w="2857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ea typeface="+mn-ea"/>
            </a:endParaRPr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quarter" idx="10"/>
          </p:nvPr>
        </p:nvSpPr>
        <p:spPr>
          <a:xfrm>
            <a:off x="513970" y="2041411"/>
            <a:ext cx="5294694" cy="42549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コンテンツ プレースホルダ 9"/>
          <p:cNvSpPr>
            <a:spLocks noGrp="1"/>
          </p:cNvSpPr>
          <p:nvPr>
            <p:ph sz="quarter" idx="11"/>
          </p:nvPr>
        </p:nvSpPr>
        <p:spPr>
          <a:xfrm>
            <a:off x="6383338" y="2041411"/>
            <a:ext cx="5251862" cy="425498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90F9E8-CDD8-4B3B-A8DB-ACC7E7F24F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9588" y="1046723"/>
            <a:ext cx="11141075" cy="754367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620F769-C661-4BB3-8868-308C779B5F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1DCC86-360C-4E4A-9BB5-A8E595661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B25D1918-684E-46FE-908B-3EBED9D4584C}"/>
              </a:ext>
            </a:extLst>
          </p:cNvPr>
          <p:cNvSpPr txBox="1">
            <a:spLocks/>
          </p:cNvSpPr>
          <p:nvPr/>
        </p:nvSpPr>
        <p:spPr>
          <a:xfrm>
            <a:off x="9439200" y="6638400"/>
            <a:ext cx="2622461" cy="11879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ja-JP"/>
            </a:defPPr>
            <a:lvl1pPr marL="0" algn="l" defTabSz="914400" rtl="0" eaLnBrk="1" latinLnBrk="0" hangingPunct="1">
              <a:defRPr kumimoji="1" sz="1100" kern="1200">
                <a:solidFill>
                  <a:srgbClr val="0000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dirty="0">
                <a:solidFill>
                  <a:schemeClr val="tx2"/>
                </a:solidFill>
                <a:latin typeface="+mj-ea"/>
                <a:ea typeface="+mj-ea"/>
                <a:cs typeface="Segoe UI" panose="020B0502040204020203" pitchFamily="34" charset="0"/>
              </a:rPr>
              <a:t> Copyright 2019 N-Lab.</a:t>
            </a:r>
            <a:endParaRPr lang="ja-JP" altLang="en-US" dirty="0">
              <a:solidFill>
                <a:schemeClr val="tx2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31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（基本版） 中表紙_Seminar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1524000" y="2551176"/>
            <a:ext cx="9144000" cy="1344168"/>
          </a:xfrm>
          <a:ln w="28575">
            <a:solidFill>
              <a:schemeClr val="accent3"/>
            </a:solidFill>
          </a:ln>
        </p:spPr>
        <p:txBody>
          <a:bodyPr lIns="228600" rIns="228600" anchor="ctr" anchorCtr="1"/>
          <a:lstStyle>
            <a:lvl1pPr marL="0" indent="0" algn="ctr">
              <a:spcBef>
                <a:spcPts val="0"/>
              </a:spcBef>
              <a:defRPr sz="2400" b="1">
                <a:latin typeface="+mj-lt"/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1DCC86-360C-4E4A-9BB5-A8E595661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フッター プレースホルダ 4">
            <a:extLst>
              <a:ext uri="{FF2B5EF4-FFF2-40B4-BE49-F238E27FC236}">
                <a16:creationId xmlns:a16="http://schemas.microsoft.com/office/drawing/2014/main" id="{320E0E8C-464F-4BFB-9AE2-64DBAC89482E}"/>
              </a:ext>
            </a:extLst>
          </p:cNvPr>
          <p:cNvSpPr txBox="1">
            <a:spLocks/>
          </p:cNvSpPr>
          <p:nvPr/>
        </p:nvSpPr>
        <p:spPr>
          <a:xfrm>
            <a:off x="9439200" y="6638400"/>
            <a:ext cx="2622461" cy="11879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ja-JP"/>
            </a:defPPr>
            <a:lvl1pPr marL="0" algn="l" defTabSz="914400" rtl="0" eaLnBrk="1" latinLnBrk="0" hangingPunct="1">
              <a:defRPr kumimoji="1" sz="1100" kern="1200">
                <a:solidFill>
                  <a:srgbClr val="0000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dirty="0">
                <a:solidFill>
                  <a:schemeClr val="tx2"/>
                </a:solidFill>
                <a:latin typeface="+mj-ea"/>
                <a:ea typeface="+mj-ea"/>
                <a:cs typeface="Segoe UI" panose="020B0502040204020203" pitchFamily="34" charset="0"/>
              </a:rPr>
              <a:t> Copyright 2019 N-Lab.</a:t>
            </a:r>
            <a:endParaRPr lang="ja-JP" altLang="en-US" dirty="0">
              <a:solidFill>
                <a:schemeClr val="tx2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80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（基本版） タイトルのみ_Seminar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1DCC86-360C-4E4A-9BB5-A8E595661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25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（基本版） コンテンツ左サイド_レベル_Seminar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solidFill>
              <a:schemeClr val="accent3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1DCC86-360C-4E4A-9BB5-A8E595661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コンテンツ プレースホルダ 2"/>
          <p:cNvSpPr>
            <a:spLocks noGrp="1"/>
          </p:cNvSpPr>
          <p:nvPr>
            <p:ph idx="1"/>
          </p:nvPr>
        </p:nvSpPr>
        <p:spPr bwMode="gray">
          <a:xfrm>
            <a:off x="513970" y="1449388"/>
            <a:ext cx="5294694" cy="4847012"/>
          </a:xfrm>
        </p:spPr>
        <p:txBody>
          <a:bodyPr/>
          <a:lstStyle>
            <a:lvl1pPr>
              <a:defRPr sz="1600">
                <a:latin typeface="+mj-lt"/>
                <a:ea typeface="+mn-ea"/>
              </a:defRPr>
            </a:lvl1pPr>
            <a:lvl2pPr>
              <a:defRPr sz="1600">
                <a:latin typeface="+mj-lt"/>
                <a:ea typeface="+mn-ea"/>
              </a:defRPr>
            </a:lvl2pPr>
            <a:lvl3pPr>
              <a:defRPr sz="1600">
                <a:latin typeface="+mj-lt"/>
                <a:ea typeface="+mn-ea"/>
                <a:cs typeface="Arial" pitchFamily="34" charset="0"/>
              </a:defRPr>
            </a:lvl3pPr>
            <a:lvl4pPr>
              <a:defRPr sz="1600">
                <a:latin typeface="+mj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27466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（基本版） コンテンツ全面_レベル_Seminar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1DCC86-360C-4E4A-9BB5-A8E595661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コンテンツ プレースホルダ 2"/>
          <p:cNvSpPr>
            <a:spLocks noGrp="1"/>
          </p:cNvSpPr>
          <p:nvPr>
            <p:ph idx="1"/>
          </p:nvPr>
        </p:nvSpPr>
        <p:spPr bwMode="gray">
          <a:xfrm>
            <a:off x="513969" y="1449387"/>
            <a:ext cx="11121231" cy="4859337"/>
          </a:xfrm>
        </p:spPr>
        <p:txBody>
          <a:bodyPr/>
          <a:lstStyle>
            <a:lvl1pPr>
              <a:defRPr sz="1600">
                <a:latin typeface="+mn-lt"/>
                <a:ea typeface="+mn-ea"/>
              </a:defRPr>
            </a:lvl1pPr>
            <a:lvl2pPr>
              <a:defRPr sz="1600">
                <a:latin typeface="+mn-lt"/>
                <a:ea typeface="+mn-ea"/>
              </a:defRPr>
            </a:lvl2pPr>
            <a:lvl3pPr>
              <a:defRPr sz="1600">
                <a:latin typeface="+mn-lt"/>
                <a:ea typeface="+mn-ea"/>
                <a:cs typeface="Arial" pitchFamily="34" charset="0"/>
              </a:defRPr>
            </a:lvl3pPr>
            <a:lvl4pPr>
              <a:defRPr sz="1600"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4352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B8C12-B401-414A-ADA9-BCB32299B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D0CEB33A-1359-4C9E-A299-813E108BB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FE6D3107-66B7-4CB9-B4F7-1F782682D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1DCC86-360C-4E4A-9BB5-A8E595661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83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509538" y="136800"/>
            <a:ext cx="11125662" cy="65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13970" y="1449388"/>
            <a:ext cx="5294694" cy="4859337"/>
          </a:xfrm>
          <a:prstGeom prst="rect">
            <a:avLst/>
          </a:prstGeom>
        </p:spPr>
        <p:txBody>
          <a:bodyPr vert="horz" lIns="72000" tIns="72000" rIns="72000" bIns="72000" rtlCol="0">
            <a:no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505108" y="6588000"/>
            <a:ext cx="394338" cy="1692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1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91DCC86-360C-4E4A-9BB5-A8E595661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Line 47"/>
          <p:cNvSpPr>
            <a:spLocks noChangeShapeType="1"/>
          </p:cNvSpPr>
          <p:nvPr/>
        </p:nvSpPr>
        <p:spPr bwMode="gray">
          <a:xfrm>
            <a:off x="535517" y="806400"/>
            <a:ext cx="11114617" cy="0"/>
          </a:xfrm>
          <a:prstGeom prst="line">
            <a:avLst/>
          </a:prstGeom>
          <a:noFill/>
          <a:ln w="28575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ea typeface="+mn-ea"/>
            </a:endParaRPr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C18F580D-8B08-4ECF-A596-AE32E871C39B}"/>
              </a:ext>
            </a:extLst>
          </p:cNvPr>
          <p:cNvSpPr txBox="1">
            <a:spLocks/>
          </p:cNvSpPr>
          <p:nvPr/>
        </p:nvSpPr>
        <p:spPr>
          <a:xfrm>
            <a:off x="9439200" y="6638400"/>
            <a:ext cx="2622461" cy="11879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ja-JP"/>
            </a:defPPr>
            <a:lvl1pPr marL="0" algn="l" defTabSz="914400" rtl="0" eaLnBrk="1" latinLnBrk="0" hangingPunct="1">
              <a:defRPr kumimoji="1" sz="1100" kern="1200">
                <a:solidFill>
                  <a:srgbClr val="0000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dirty="0">
                <a:solidFill>
                  <a:schemeClr val="tx2"/>
                </a:solidFill>
                <a:latin typeface="+mj-ea"/>
                <a:ea typeface="+mj-ea"/>
                <a:cs typeface="Segoe UI" panose="020B0502040204020203" pitchFamily="34" charset="0"/>
              </a:rPr>
              <a:t> Copyright 2019 N-Lab.</a:t>
            </a:r>
            <a:endParaRPr lang="ja-JP" altLang="en-US" dirty="0">
              <a:solidFill>
                <a:schemeClr val="tx2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91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6000"/>
        </a:lnSpc>
        <a:spcBef>
          <a:spcPts val="864"/>
        </a:spcBef>
        <a:buFont typeface="Arial" pitchFamily="34" charset="0"/>
        <a:buNone/>
        <a:defRPr kumimoji="1" sz="1600" kern="1200">
          <a:solidFill>
            <a:schemeClr val="tx2"/>
          </a:solidFill>
          <a:latin typeface="+mj-lt"/>
          <a:ea typeface="+mn-ea"/>
          <a:cs typeface="+mn-cs"/>
        </a:defRPr>
      </a:lvl1pPr>
      <a:lvl2pPr marL="226800" indent="-226800" algn="l" defTabSz="914400" rtl="0" eaLnBrk="1" latinLnBrk="0" hangingPunct="1">
        <a:lnSpc>
          <a:spcPct val="106000"/>
        </a:lnSpc>
        <a:spcBef>
          <a:spcPts val="864"/>
        </a:spcBef>
        <a:buFont typeface="Wingdings" pitchFamily="2" charset="2"/>
        <a:buChar char="n"/>
        <a:defRPr kumimoji="1" sz="1600" kern="1200">
          <a:solidFill>
            <a:schemeClr val="tx2"/>
          </a:solidFill>
          <a:latin typeface="+mj-lt"/>
          <a:ea typeface="+mn-ea"/>
          <a:cs typeface="Arial" pitchFamily="34" charset="0"/>
        </a:defRPr>
      </a:lvl2pPr>
      <a:lvl3pPr marL="457200" indent="-228600" algn="l" defTabSz="914400" rtl="0" eaLnBrk="1" latinLnBrk="0" hangingPunct="1">
        <a:lnSpc>
          <a:spcPct val="106000"/>
        </a:lnSpc>
        <a:spcBef>
          <a:spcPts val="384"/>
        </a:spcBef>
        <a:buFont typeface="Wingdings" pitchFamily="2" charset="2"/>
        <a:buChar char="Ø"/>
        <a:defRPr kumimoji="1" sz="1600" kern="1200">
          <a:solidFill>
            <a:schemeClr val="tx2"/>
          </a:solidFill>
          <a:latin typeface="+mj-lt"/>
          <a:ea typeface="+mn-ea"/>
          <a:cs typeface="Arial" pitchFamily="34" charset="0"/>
        </a:defRPr>
      </a:lvl3pPr>
      <a:lvl4pPr marL="680400" indent="-223200" algn="l" defTabSz="914400" rtl="0" eaLnBrk="1" latinLnBrk="0" hangingPunct="1">
        <a:lnSpc>
          <a:spcPct val="106000"/>
        </a:lnSpc>
        <a:spcBef>
          <a:spcPts val="24"/>
        </a:spcBef>
        <a:buFont typeface="Arial" pitchFamily="34" charset="0"/>
        <a:buChar char="•"/>
        <a:defRPr kumimoji="1" sz="1600" kern="1200">
          <a:solidFill>
            <a:schemeClr val="tx2"/>
          </a:solidFill>
          <a:latin typeface="+mj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3" pos="3659">
          <p15:clr>
            <a:srgbClr val="F26B43"/>
          </p15:clr>
        </p15:guide>
        <p15:guide id="4" pos="3840">
          <p15:clr>
            <a:srgbClr val="F26B43"/>
          </p15:clr>
        </p15:guide>
        <p15:guide id="5" pos="4021">
          <p15:clr>
            <a:srgbClr val="F26B43"/>
          </p15:clr>
        </p15:guide>
        <p15:guide id="6" pos="7355">
          <p15:clr>
            <a:srgbClr val="F26B43"/>
          </p15:clr>
        </p15:guide>
        <p15:guide id="7" pos="325">
          <p15:clr>
            <a:srgbClr val="F26B43"/>
          </p15:clr>
        </p15:guide>
        <p15:guide id="8" orient="horz" pos="913">
          <p15:clr>
            <a:srgbClr val="F26B43"/>
          </p15:clr>
        </p15:guide>
        <p15:guide id="9" orient="horz" pos="3974">
          <p15:clr>
            <a:srgbClr val="F26B43"/>
          </p15:clr>
        </p15:guide>
        <p15:guide id="10" orient="horz" pos="73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4EAC43-6AC9-4345-B058-E9539E1A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Paid video/chat procedure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63990DA-2346-4755-A73B-3B522B154CF1}"/>
              </a:ext>
            </a:extLst>
          </p:cNvPr>
          <p:cNvSpPr/>
          <p:nvPr/>
        </p:nvSpPr>
        <p:spPr>
          <a:xfrm>
            <a:off x="509538" y="1369071"/>
            <a:ext cx="857814" cy="1143124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kumimoji="1" lang="en-US" altLang="ja-JP" sz="1200" dirty="0">
                <a:solidFill>
                  <a:schemeClr val="bg1"/>
                </a:solidFill>
              </a:rPr>
              <a:t>Alumni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BA50513-415E-4A07-9EAA-D0DD2D739159}"/>
              </a:ext>
            </a:extLst>
          </p:cNvPr>
          <p:cNvSpPr/>
          <p:nvPr/>
        </p:nvSpPr>
        <p:spPr>
          <a:xfrm>
            <a:off x="1546171" y="1369070"/>
            <a:ext cx="1010824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kumimoji="1" lang="en-US" altLang="ja-JP" sz="1200" dirty="0">
                <a:solidFill>
                  <a:schemeClr val="bg1"/>
                </a:solidFill>
              </a:rPr>
              <a:t>Set preference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</a:rPr>
              <a:t>Video or chat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EDEE53-DF94-4319-83A8-D72FF5B69D3E}"/>
              </a:ext>
            </a:extLst>
          </p:cNvPr>
          <p:cNvSpPr/>
          <p:nvPr/>
        </p:nvSpPr>
        <p:spPr>
          <a:xfrm>
            <a:off x="2698266" y="1369070"/>
            <a:ext cx="1010824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kumimoji="1" lang="en-US" altLang="ja-JP" sz="1200" dirty="0">
                <a:solidFill>
                  <a:schemeClr val="bg1"/>
                </a:solidFill>
              </a:rPr>
              <a:t>Set price / hour 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B0B2E4F-0F9F-46F7-86BC-DBB73785D5DF}"/>
              </a:ext>
            </a:extLst>
          </p:cNvPr>
          <p:cNvSpPr/>
          <p:nvPr/>
        </p:nvSpPr>
        <p:spPr>
          <a:xfrm>
            <a:off x="2698266" y="2561400"/>
            <a:ext cx="1010822" cy="75930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kumimoji="1" lang="en-US" altLang="ja-JP" sz="1200" dirty="0">
                <a:solidFill>
                  <a:schemeClr val="bg1"/>
                </a:solidFill>
              </a:rPr>
              <a:t>Request session button shown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32952F0-6452-47AB-A377-C00D24B6E522}"/>
              </a:ext>
            </a:extLst>
          </p:cNvPr>
          <p:cNvSpPr/>
          <p:nvPr/>
        </p:nvSpPr>
        <p:spPr>
          <a:xfrm>
            <a:off x="509538" y="3564139"/>
            <a:ext cx="857814" cy="1307034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kumimoji="1" lang="en-US" altLang="ja-JP" sz="1200" dirty="0">
                <a:solidFill>
                  <a:schemeClr val="bg1"/>
                </a:solidFill>
              </a:rPr>
              <a:t>Future/current student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0B14A7E-6AC0-4CDE-BB65-886591C37A58}"/>
              </a:ext>
            </a:extLst>
          </p:cNvPr>
          <p:cNvSpPr/>
          <p:nvPr/>
        </p:nvSpPr>
        <p:spPr>
          <a:xfrm>
            <a:off x="2698266" y="3848432"/>
            <a:ext cx="1010824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kumimoji="1" lang="en-US" altLang="ja-JP" sz="1200" dirty="0">
                <a:solidFill>
                  <a:schemeClr val="bg1"/>
                </a:solidFill>
              </a:rPr>
              <a:t>Press button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E76AB79-ACC4-48B8-9593-3B41669B0B94}"/>
              </a:ext>
            </a:extLst>
          </p:cNvPr>
          <p:cNvSpPr/>
          <p:nvPr/>
        </p:nvSpPr>
        <p:spPr>
          <a:xfrm>
            <a:off x="3850361" y="3848432"/>
            <a:ext cx="1010824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kumimoji="1" lang="en-US" altLang="ja-JP" sz="1200" dirty="0">
                <a:solidFill>
                  <a:schemeClr val="bg1"/>
                </a:solidFill>
              </a:rPr>
              <a:t>Request sent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A6FAA54-81B2-449D-A6FC-1F61FEBEFC6F}"/>
              </a:ext>
            </a:extLst>
          </p:cNvPr>
          <p:cNvSpPr/>
          <p:nvPr/>
        </p:nvSpPr>
        <p:spPr>
          <a:xfrm>
            <a:off x="3850361" y="1369069"/>
            <a:ext cx="1010824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kumimoji="1" lang="en-US" altLang="ja-JP" sz="1200" dirty="0">
                <a:solidFill>
                  <a:schemeClr val="bg1"/>
                </a:solidFill>
              </a:rPr>
              <a:t>Receive Notice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7A430F5-7851-48B6-A521-3D59FCEA8F57}"/>
              </a:ext>
            </a:extLst>
          </p:cNvPr>
          <p:cNvSpPr/>
          <p:nvPr/>
        </p:nvSpPr>
        <p:spPr>
          <a:xfrm>
            <a:off x="5002456" y="1369069"/>
            <a:ext cx="1184212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kumimoji="1" lang="en-US" altLang="ja-JP" sz="1200" dirty="0">
                <a:solidFill>
                  <a:schemeClr val="bg1"/>
                </a:solidFill>
              </a:rPr>
              <a:t>Send Message to arrange date and time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8A8B697-8548-4E77-9D59-910BBFAC69B7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556995" y="1695782"/>
            <a:ext cx="141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1577355-02A5-4F4C-864A-9F32AD734AC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203677" y="2022493"/>
            <a:ext cx="1" cy="53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D6616E5-D840-4D4D-B136-7260641407B9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3203677" y="3320701"/>
            <a:ext cx="1" cy="527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7B64C19D-FE6C-4563-93D0-B8069824515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709090" y="4175144"/>
            <a:ext cx="141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99030D1B-C631-4D82-9AE6-F16F246A0949}"/>
              </a:ext>
            </a:extLst>
          </p:cNvPr>
          <p:cNvCxnSpPr>
            <a:cxnSpLocks/>
            <a:stCxn id="18" idx="0"/>
            <a:endCxn id="19" idx="2"/>
          </p:cNvCxnSpPr>
          <p:nvPr/>
        </p:nvCxnSpPr>
        <p:spPr>
          <a:xfrm flipV="1">
            <a:off x="4355773" y="2022492"/>
            <a:ext cx="0" cy="182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82D4701-DBC5-4A53-9B6E-D0BD190AC393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4861185" y="1695781"/>
            <a:ext cx="141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C819ED6-573D-40A5-95D5-20834482F9C5}"/>
              </a:ext>
            </a:extLst>
          </p:cNvPr>
          <p:cNvSpPr/>
          <p:nvPr/>
        </p:nvSpPr>
        <p:spPr>
          <a:xfrm>
            <a:off x="5002456" y="3849619"/>
            <a:ext cx="1010824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kumimoji="1" lang="en-US" altLang="ja-JP" sz="1200" dirty="0">
                <a:solidFill>
                  <a:schemeClr val="bg1"/>
                </a:solidFill>
              </a:rPr>
              <a:t>Message to arrange datetime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ABA3DFB2-EFB6-4C3E-AA3D-FAEF47746E6C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flipH="1">
            <a:off x="5507868" y="2022492"/>
            <a:ext cx="86694" cy="182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3E1A9E6-D3D1-4EAF-AFCA-2F17BB4BFC7F}"/>
              </a:ext>
            </a:extLst>
          </p:cNvPr>
          <p:cNvSpPr/>
          <p:nvPr/>
        </p:nvSpPr>
        <p:spPr>
          <a:xfrm>
            <a:off x="6154551" y="3849619"/>
            <a:ext cx="1010824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lang="en-US" altLang="ja-JP" sz="1200" dirty="0">
                <a:solidFill>
                  <a:schemeClr val="bg1"/>
                </a:solidFill>
              </a:rPr>
              <a:t>Book datetime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B90F990-D51E-4204-8D86-08DB15144E0A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>
            <a:off x="6013280" y="4176331"/>
            <a:ext cx="141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0E250090-2A18-402B-B6AC-F8D1E06D48FB}"/>
              </a:ext>
            </a:extLst>
          </p:cNvPr>
          <p:cNvSpPr/>
          <p:nvPr/>
        </p:nvSpPr>
        <p:spPr>
          <a:xfrm>
            <a:off x="7306646" y="3849619"/>
            <a:ext cx="1010824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lang="en-US" altLang="ja-JP" sz="1200" dirty="0">
                <a:solidFill>
                  <a:schemeClr val="bg1"/>
                </a:solidFill>
              </a:rPr>
              <a:t>Pay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9360A01-BA14-49DB-AA84-799B52A625FB}"/>
              </a:ext>
            </a:extLst>
          </p:cNvPr>
          <p:cNvSpPr/>
          <p:nvPr/>
        </p:nvSpPr>
        <p:spPr>
          <a:xfrm>
            <a:off x="509538" y="5325113"/>
            <a:ext cx="857814" cy="720357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kumimoji="1" lang="en-US" altLang="ja-JP" sz="1200" dirty="0">
                <a:solidFill>
                  <a:schemeClr val="bg1"/>
                </a:solidFill>
              </a:rPr>
              <a:t>Alumate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A294954C-D6BE-4901-97E9-2374AB9B5D86}"/>
              </a:ext>
            </a:extLst>
          </p:cNvPr>
          <p:cNvSpPr/>
          <p:nvPr/>
        </p:nvSpPr>
        <p:spPr>
          <a:xfrm>
            <a:off x="7306646" y="5325113"/>
            <a:ext cx="1010824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lang="en-US" altLang="ja-JP" sz="1200" dirty="0">
                <a:solidFill>
                  <a:schemeClr val="bg1"/>
                </a:solidFill>
              </a:rPr>
              <a:t>Receive payment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B1958202-D94D-4AFB-BD9E-D6BDAF614CED}"/>
              </a:ext>
            </a:extLst>
          </p:cNvPr>
          <p:cNvCxnSpPr>
            <a:cxnSpLocks/>
            <a:stCxn id="50" idx="3"/>
            <a:endCxn id="57" idx="1"/>
          </p:cNvCxnSpPr>
          <p:nvPr/>
        </p:nvCxnSpPr>
        <p:spPr>
          <a:xfrm>
            <a:off x="7165375" y="4176331"/>
            <a:ext cx="141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4B50A89-9D98-433B-8D65-77E606EDDE39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>
            <a:off x="7812058" y="4503042"/>
            <a:ext cx="0" cy="82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A4094D2-E7F6-49D3-B2A4-D835C27F13C2}"/>
              </a:ext>
            </a:extLst>
          </p:cNvPr>
          <p:cNvSpPr/>
          <p:nvPr/>
        </p:nvSpPr>
        <p:spPr>
          <a:xfrm>
            <a:off x="9610836" y="1369069"/>
            <a:ext cx="1010824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lang="en-US" altLang="ja-JP" sz="1200" dirty="0">
                <a:solidFill>
                  <a:schemeClr val="bg1"/>
                </a:solidFill>
              </a:rPr>
              <a:t>Hit complete button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5AB5182F-054A-4BB0-9C9E-AB001E15AD84}"/>
              </a:ext>
            </a:extLst>
          </p:cNvPr>
          <p:cNvSpPr/>
          <p:nvPr/>
        </p:nvSpPr>
        <p:spPr>
          <a:xfrm>
            <a:off x="9610836" y="3848431"/>
            <a:ext cx="1010824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kumimoji="1" lang="en-US" altLang="ja-JP" sz="1200" dirty="0">
                <a:solidFill>
                  <a:schemeClr val="bg1"/>
                </a:solidFill>
              </a:rPr>
              <a:t>Hit complete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</a:rPr>
              <a:t>button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49F9628D-1099-4D3D-B5E1-C4CD5C4355D1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116248" y="2022492"/>
            <a:ext cx="0" cy="182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807A901-31D7-43A5-8F4F-43AF98CF6E0A}"/>
              </a:ext>
            </a:extLst>
          </p:cNvPr>
          <p:cNvSpPr/>
          <p:nvPr/>
        </p:nvSpPr>
        <p:spPr>
          <a:xfrm>
            <a:off x="10740485" y="5325113"/>
            <a:ext cx="1010824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lang="en-US" altLang="ja-JP" sz="1200" dirty="0">
                <a:solidFill>
                  <a:schemeClr val="bg1"/>
                </a:solidFill>
              </a:rPr>
              <a:t>Pay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E43414B-9B56-4C09-9B11-74980A8026FB}"/>
              </a:ext>
            </a:extLst>
          </p:cNvPr>
          <p:cNvSpPr/>
          <p:nvPr/>
        </p:nvSpPr>
        <p:spPr>
          <a:xfrm>
            <a:off x="10762933" y="1377480"/>
            <a:ext cx="1010824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lang="en-US" altLang="ja-JP" sz="1200" dirty="0">
                <a:solidFill>
                  <a:schemeClr val="bg1"/>
                </a:solidFill>
              </a:rPr>
              <a:t>Receive payment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5BE075BF-A5A9-4B3E-BDF2-E9E0878F4692}"/>
              </a:ext>
            </a:extLst>
          </p:cNvPr>
          <p:cNvCxnSpPr>
            <a:cxnSpLocks/>
            <a:stCxn id="74" idx="0"/>
            <a:endCxn id="76" idx="2"/>
          </p:cNvCxnSpPr>
          <p:nvPr/>
        </p:nvCxnSpPr>
        <p:spPr>
          <a:xfrm flipV="1">
            <a:off x="11245897" y="2030903"/>
            <a:ext cx="22448" cy="329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48026801-4279-4091-A5BB-B16AB2C42FC4}"/>
              </a:ext>
            </a:extLst>
          </p:cNvPr>
          <p:cNvSpPr/>
          <p:nvPr/>
        </p:nvSpPr>
        <p:spPr>
          <a:xfrm>
            <a:off x="8458741" y="3849619"/>
            <a:ext cx="1010824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kumimoji="1" lang="en-US" altLang="ja-JP" sz="1200" dirty="0">
                <a:solidFill>
                  <a:schemeClr val="bg1"/>
                </a:solidFill>
              </a:rPr>
              <a:t>Session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291D9C6-AD6F-48DE-A897-B85A060D31A5}"/>
              </a:ext>
            </a:extLst>
          </p:cNvPr>
          <p:cNvSpPr/>
          <p:nvPr/>
        </p:nvSpPr>
        <p:spPr>
          <a:xfrm>
            <a:off x="8458741" y="1367881"/>
            <a:ext cx="1010824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kumimoji="1" lang="en-US" altLang="ja-JP" sz="1200" dirty="0">
                <a:solidFill>
                  <a:schemeClr val="bg1"/>
                </a:solidFill>
              </a:rPr>
              <a:t>Session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7636E823-E78A-4DE0-BAA7-F6FB2AC9A068}"/>
              </a:ext>
            </a:extLst>
          </p:cNvPr>
          <p:cNvCxnSpPr>
            <a:cxnSpLocks/>
            <a:stCxn id="148" idx="3"/>
            <a:endCxn id="68" idx="1"/>
          </p:cNvCxnSpPr>
          <p:nvPr/>
        </p:nvCxnSpPr>
        <p:spPr>
          <a:xfrm>
            <a:off x="9469565" y="1694593"/>
            <a:ext cx="141271" cy="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0681FAA2-90D4-4CFB-95BD-BBAE5C546E43}"/>
              </a:ext>
            </a:extLst>
          </p:cNvPr>
          <p:cNvCxnSpPr>
            <a:stCxn id="148" idx="2"/>
            <a:endCxn id="147" idx="0"/>
          </p:cNvCxnSpPr>
          <p:nvPr/>
        </p:nvCxnSpPr>
        <p:spPr>
          <a:xfrm>
            <a:off x="8964153" y="2021304"/>
            <a:ext cx="0" cy="18283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66">
            <a:extLst>
              <a:ext uri="{FF2B5EF4-FFF2-40B4-BE49-F238E27FC236}">
                <a16:creationId xmlns:a16="http://schemas.microsoft.com/office/drawing/2014/main" id="{A9CE0819-739E-4EDA-A2D7-91F1882AB89F}"/>
              </a:ext>
            </a:extLst>
          </p:cNvPr>
          <p:cNvCxnSpPr>
            <a:cxnSpLocks/>
            <a:stCxn id="69" idx="2"/>
            <a:endCxn id="171" idx="0"/>
          </p:cNvCxnSpPr>
          <p:nvPr/>
        </p:nvCxnSpPr>
        <p:spPr>
          <a:xfrm>
            <a:off x="10116248" y="4501854"/>
            <a:ext cx="90" cy="82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4F9EBEAA-471B-4FD7-AB9C-DA6ACE4B136A}"/>
              </a:ext>
            </a:extLst>
          </p:cNvPr>
          <p:cNvSpPr/>
          <p:nvPr/>
        </p:nvSpPr>
        <p:spPr>
          <a:xfrm>
            <a:off x="9610926" y="5325113"/>
            <a:ext cx="1010824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lang="en-US" altLang="ja-JP" sz="1200" dirty="0">
                <a:solidFill>
                  <a:schemeClr val="bg1"/>
                </a:solidFill>
              </a:rPr>
              <a:t>Receive notice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5D7E29E0-2FCF-4A1F-95AF-5602D63A8F29}"/>
              </a:ext>
            </a:extLst>
          </p:cNvPr>
          <p:cNvCxnSpPr>
            <a:cxnSpLocks/>
            <a:stCxn id="171" idx="3"/>
            <a:endCxn id="74" idx="1"/>
          </p:cNvCxnSpPr>
          <p:nvPr/>
        </p:nvCxnSpPr>
        <p:spPr>
          <a:xfrm>
            <a:off x="10621750" y="5651825"/>
            <a:ext cx="118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B644B6E-4F20-487B-92C2-E3DFB046E49B}"/>
              </a:ext>
            </a:extLst>
          </p:cNvPr>
          <p:cNvSpPr/>
          <p:nvPr/>
        </p:nvSpPr>
        <p:spPr>
          <a:xfrm>
            <a:off x="1487307" y="1123950"/>
            <a:ext cx="2237841" cy="1247775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5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8CC98-6BFD-462F-A759-9B7977CE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Arrange meeting sent (client)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0D6D81F-CCCC-470F-8974-1ED90DDA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482" y="901139"/>
            <a:ext cx="6414718" cy="3341507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AD28259-520B-4290-A707-B4318A7C9116}"/>
              </a:ext>
            </a:extLst>
          </p:cNvPr>
          <p:cNvSpPr/>
          <p:nvPr/>
        </p:nvSpPr>
        <p:spPr>
          <a:xfrm>
            <a:off x="7591425" y="1242333"/>
            <a:ext cx="2019300" cy="2443751"/>
          </a:xfrm>
          <a:prstGeom prst="rect">
            <a:avLst/>
          </a:prstGeom>
          <a:solidFill>
            <a:srgbClr val="182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625AEF8-8503-42C7-B008-96068306F56A}"/>
              </a:ext>
            </a:extLst>
          </p:cNvPr>
          <p:cNvSpPr/>
          <p:nvPr/>
        </p:nvSpPr>
        <p:spPr>
          <a:xfrm flipV="1">
            <a:off x="7743824" y="956972"/>
            <a:ext cx="3076459" cy="437761"/>
          </a:xfrm>
          <a:prstGeom prst="rect">
            <a:avLst/>
          </a:prstGeom>
          <a:solidFill>
            <a:srgbClr val="182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C4F43EF-EF4F-4905-94F1-8EF44EFAC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5" t="15112" r="1462" b="18770"/>
          <a:stretch/>
        </p:blipFill>
        <p:spPr>
          <a:xfrm>
            <a:off x="5637898" y="1479213"/>
            <a:ext cx="5783556" cy="264984"/>
          </a:xfrm>
          <a:prstGeom prst="rect">
            <a:avLst/>
          </a:prstGeom>
        </p:spPr>
      </p:pic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719331DE-1AC1-4DA0-9969-1627621CF47E}"/>
              </a:ext>
            </a:extLst>
          </p:cNvPr>
          <p:cNvSpPr/>
          <p:nvPr/>
        </p:nvSpPr>
        <p:spPr>
          <a:xfrm>
            <a:off x="6361210" y="1548394"/>
            <a:ext cx="1438671" cy="107722"/>
          </a:xfrm>
          <a:prstGeom prst="rect">
            <a:avLst/>
          </a:prstGeom>
          <a:solidFill>
            <a:srgbClr val="4FD69C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700" b="1" dirty="0">
                <a:solidFill>
                  <a:schemeClr val="bg2"/>
                </a:solidFill>
                <a:latin typeface="Noto Sans JP"/>
              </a:rPr>
              <a:t>Your preference has been sent.</a:t>
            </a:r>
            <a:endParaRPr lang="ja-JP" altLang="en-US" sz="700" b="1" dirty="0">
              <a:solidFill>
                <a:schemeClr val="bg2"/>
              </a:solidFill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2BA50D2B-3DAD-4688-B618-A561CEDCE513}"/>
              </a:ext>
            </a:extLst>
          </p:cNvPr>
          <p:cNvSpPr/>
          <p:nvPr/>
        </p:nvSpPr>
        <p:spPr>
          <a:xfrm>
            <a:off x="5220482" y="4133948"/>
            <a:ext cx="6414718" cy="576529"/>
          </a:xfrm>
          <a:prstGeom prst="rect">
            <a:avLst/>
          </a:prstGeom>
          <a:solidFill>
            <a:srgbClr val="182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CCF1361-837B-4A80-8873-C6A1D15A1462}"/>
              </a:ext>
            </a:extLst>
          </p:cNvPr>
          <p:cNvSpPr/>
          <p:nvPr/>
        </p:nvSpPr>
        <p:spPr>
          <a:xfrm>
            <a:off x="7104960" y="2078668"/>
            <a:ext cx="2992230" cy="1350331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964C4B5-722D-458C-9A5F-D29FF1227BE2}"/>
              </a:ext>
            </a:extLst>
          </p:cNvPr>
          <p:cNvSpPr/>
          <p:nvPr/>
        </p:nvSpPr>
        <p:spPr>
          <a:xfrm>
            <a:off x="7352818" y="2366002"/>
            <a:ext cx="2591282" cy="43088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400" b="1" dirty="0">
                <a:solidFill>
                  <a:srgbClr val="111E26"/>
                </a:solidFill>
                <a:latin typeface="Noto Sans JP"/>
              </a:rPr>
              <a:t>Shinta will get back to you soon!</a:t>
            </a:r>
          </a:p>
          <a:p>
            <a:pPr algn="ctr"/>
            <a:r>
              <a:rPr lang="en-US" altLang="ja-JP" sz="1400" b="1" dirty="0">
                <a:solidFill>
                  <a:srgbClr val="111E26"/>
                </a:solidFill>
                <a:latin typeface="Noto Sans JP"/>
              </a:rPr>
              <a:t>Please check your message.</a:t>
            </a:r>
            <a:endParaRPr lang="ja-JP" altLang="en-US" sz="1400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C30992F0-1778-4D2C-BC67-255378F34AB7}"/>
              </a:ext>
            </a:extLst>
          </p:cNvPr>
          <p:cNvSpPr/>
          <p:nvPr/>
        </p:nvSpPr>
        <p:spPr>
          <a:xfrm>
            <a:off x="7729506" y="3056670"/>
            <a:ext cx="1837906" cy="289381"/>
          </a:xfrm>
          <a:prstGeom prst="roundRect">
            <a:avLst>
              <a:gd name="adj" fmla="val 4167"/>
            </a:avLst>
          </a:prstGeom>
          <a:solidFill>
            <a:srgbClr val="5E7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Go to message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44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8CC98-6BFD-462F-A759-9B7977CE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Message (client)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F4C0BEB-1057-4C4A-967D-A1AAE46B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8" y="974588"/>
            <a:ext cx="6138261" cy="4629449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B2A9C49-F00E-46DA-A3FB-4960C7E0BCB4}"/>
              </a:ext>
            </a:extLst>
          </p:cNvPr>
          <p:cNvSpPr/>
          <p:nvPr/>
        </p:nvSpPr>
        <p:spPr>
          <a:xfrm>
            <a:off x="1591092" y="2313133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User 1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5D47ED6-C5EB-4A82-852A-239A2AA8E0D2}"/>
              </a:ext>
            </a:extLst>
          </p:cNvPr>
          <p:cNvSpPr/>
          <p:nvPr/>
        </p:nvSpPr>
        <p:spPr>
          <a:xfrm>
            <a:off x="1562517" y="2610704"/>
            <a:ext cx="3257133" cy="73866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Meeting request</a:t>
            </a:r>
          </a:p>
          <a:p>
            <a:r>
              <a:rPr lang="en-US" altLang="ja-JP" sz="800" dirty="0">
                <a:solidFill>
                  <a:schemeClr val="accent4"/>
                </a:solidFill>
                <a:latin typeface="Noto Sans JP"/>
              </a:rPr>
              <a:t>Preferred date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20:00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5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Sun 18:00 ~ 20:00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11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20:00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255981F-75CC-4990-908C-C0A1E7ED8DF9}"/>
              </a:ext>
            </a:extLst>
          </p:cNvPr>
          <p:cNvSpPr/>
          <p:nvPr/>
        </p:nvSpPr>
        <p:spPr>
          <a:xfrm>
            <a:off x="1226654" y="3349368"/>
            <a:ext cx="4259745" cy="1155957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5C5CF8C-2D55-43BB-B473-5557B9679C41}"/>
              </a:ext>
            </a:extLst>
          </p:cNvPr>
          <p:cNvSpPr/>
          <p:nvPr/>
        </p:nvSpPr>
        <p:spPr>
          <a:xfrm>
            <a:off x="1562517" y="2610704"/>
            <a:ext cx="3257133" cy="86177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Online meeting request from Client to Shinta</a:t>
            </a:r>
          </a:p>
          <a:p>
            <a:r>
              <a:rPr lang="en-US" altLang="ja-JP" sz="800" dirty="0">
                <a:solidFill>
                  <a:schemeClr val="accent4"/>
                </a:solidFill>
                <a:latin typeface="Noto Sans JP"/>
              </a:rPr>
              <a:t>Quantity 60mins</a:t>
            </a:r>
          </a:p>
          <a:p>
            <a:r>
              <a:rPr lang="en-US" altLang="ja-JP" sz="800" dirty="0">
                <a:solidFill>
                  <a:schemeClr val="accent4"/>
                </a:solidFill>
                <a:latin typeface="Noto Sans JP"/>
              </a:rPr>
              <a:t>Preferred date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20:00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5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Sun 18:00 ~ 20:00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11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20:00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43EA3AB-31A9-423E-B568-23E49E764E70}"/>
              </a:ext>
            </a:extLst>
          </p:cNvPr>
          <p:cNvSpPr/>
          <p:nvPr/>
        </p:nvSpPr>
        <p:spPr>
          <a:xfrm>
            <a:off x="1104899" y="2161457"/>
            <a:ext cx="448093" cy="810234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14D1FF4-B01F-49D5-A23C-FDBF55DED3A6}"/>
              </a:ext>
            </a:extLst>
          </p:cNvPr>
          <p:cNvSpPr/>
          <p:nvPr/>
        </p:nvSpPr>
        <p:spPr>
          <a:xfrm>
            <a:off x="1591092" y="1759135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A9213E7-0846-4E8D-9501-B0ED8DFE4892}"/>
              </a:ext>
            </a:extLst>
          </p:cNvPr>
          <p:cNvSpPr/>
          <p:nvPr/>
        </p:nvSpPr>
        <p:spPr>
          <a:xfrm>
            <a:off x="1257717" y="2313133"/>
            <a:ext cx="285708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2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4D1C391-FE31-4C54-B283-06F29E9755C4}"/>
              </a:ext>
            </a:extLst>
          </p:cNvPr>
          <p:cNvSpPr/>
          <p:nvPr/>
        </p:nvSpPr>
        <p:spPr>
          <a:xfrm>
            <a:off x="1028700" y="4394918"/>
            <a:ext cx="5071523" cy="1674219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A8CC98-6BFD-462F-A759-9B7977CE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Arrange a meeting (host)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F4C0BEB-1057-4C4A-967D-A1AAE46B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8" y="974588"/>
            <a:ext cx="6138261" cy="462944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5D47ED6-C5EB-4A82-852A-239A2AA8E0D2}"/>
              </a:ext>
            </a:extLst>
          </p:cNvPr>
          <p:cNvSpPr/>
          <p:nvPr/>
        </p:nvSpPr>
        <p:spPr>
          <a:xfrm>
            <a:off x="1562517" y="2610704"/>
            <a:ext cx="3895308" cy="123110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Online meeting request from Client to Shinta</a:t>
            </a:r>
          </a:p>
          <a:p>
            <a:r>
              <a:rPr lang="en-US" altLang="ja-JP" sz="800" dirty="0">
                <a:solidFill>
                  <a:schemeClr val="accent4"/>
                </a:solidFill>
                <a:latin typeface="Noto Sans JP"/>
              </a:rPr>
              <a:t>Quantity 60mins</a:t>
            </a:r>
          </a:p>
          <a:p>
            <a:r>
              <a:rPr lang="en-US" altLang="ja-JP" sz="800" dirty="0">
                <a:solidFill>
                  <a:schemeClr val="accent4"/>
                </a:solidFill>
                <a:latin typeface="Noto Sans JP"/>
              </a:rPr>
              <a:t>Preferred date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20:00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5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Sun 18:00 ~ 20:00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11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20:00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rgbClr val="5E72E4"/>
                </a:solidFill>
              </a:rPr>
              <a:t>Shinta</a:t>
            </a:r>
            <a:r>
              <a:rPr lang="en-US" altLang="ja-JP" sz="800" dirty="0">
                <a:solidFill>
                  <a:schemeClr val="accent4"/>
                </a:solidFill>
              </a:rPr>
              <a:t>, please reply and arrange the meeting!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Once agree the date, create a meeting, by clicking the button below.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1E8D459-7658-4FD4-8D0E-A9C99577DF57}"/>
              </a:ext>
            </a:extLst>
          </p:cNvPr>
          <p:cNvSpPr/>
          <p:nvPr/>
        </p:nvSpPr>
        <p:spPr>
          <a:xfrm>
            <a:off x="1591092" y="1759135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Client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1AF558-52D7-4E4B-83BF-8016C702580E}"/>
              </a:ext>
            </a:extLst>
          </p:cNvPr>
          <p:cNvSpPr/>
          <p:nvPr/>
        </p:nvSpPr>
        <p:spPr>
          <a:xfrm>
            <a:off x="1591092" y="4279667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651B43-9186-44CB-8265-12281F694D2D}"/>
              </a:ext>
            </a:extLst>
          </p:cNvPr>
          <p:cNvSpPr/>
          <p:nvPr/>
        </p:nvSpPr>
        <p:spPr>
          <a:xfrm>
            <a:off x="1562517" y="4609918"/>
            <a:ext cx="3257133" cy="61555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Thank you for your request!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chemeClr val="accent4"/>
                </a:solidFill>
              </a:rPr>
              <a:t>How about this time?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18*30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AF695FA-1AA6-4002-893F-02C464D90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5294034"/>
            <a:ext cx="2553056" cy="417747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A8D3AFB-3043-4409-A3A5-83A3038B0A02}"/>
              </a:ext>
            </a:extLst>
          </p:cNvPr>
          <p:cNvSpPr/>
          <p:nvPr/>
        </p:nvSpPr>
        <p:spPr>
          <a:xfrm>
            <a:off x="1562517" y="5753297"/>
            <a:ext cx="3257133" cy="12311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Sure. That’s good for me.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E58AA53-E6C4-4C35-A951-0306E4367E1B}"/>
              </a:ext>
            </a:extLst>
          </p:cNvPr>
          <p:cNvSpPr/>
          <p:nvPr/>
        </p:nvSpPr>
        <p:spPr>
          <a:xfrm>
            <a:off x="3657926" y="4713425"/>
            <a:ext cx="2375977" cy="917647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954E4E3-992A-4C38-8EA6-6061E1E49B4D}"/>
              </a:ext>
            </a:extLst>
          </p:cNvPr>
          <p:cNvSpPr/>
          <p:nvPr/>
        </p:nvSpPr>
        <p:spPr>
          <a:xfrm>
            <a:off x="1226655" y="3349368"/>
            <a:ext cx="326338" cy="417747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AB60810-823A-4799-ADB2-A7997428E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4206747"/>
            <a:ext cx="2553056" cy="417747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1B032A2-275A-494A-93E0-46E3585CBDC5}"/>
              </a:ext>
            </a:extLst>
          </p:cNvPr>
          <p:cNvSpPr/>
          <p:nvPr/>
        </p:nvSpPr>
        <p:spPr>
          <a:xfrm>
            <a:off x="1552992" y="4309031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55E427A-E51D-4C7E-93B1-FE5465CD3E5D}"/>
              </a:ext>
            </a:extLst>
          </p:cNvPr>
          <p:cNvSpPr/>
          <p:nvPr/>
        </p:nvSpPr>
        <p:spPr>
          <a:xfrm>
            <a:off x="1104899" y="2161457"/>
            <a:ext cx="448093" cy="810234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CFAB978-F7EA-44A4-811E-829D00D4ED03}"/>
              </a:ext>
            </a:extLst>
          </p:cNvPr>
          <p:cNvSpPr/>
          <p:nvPr/>
        </p:nvSpPr>
        <p:spPr>
          <a:xfrm>
            <a:off x="1552992" y="5392343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Client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EFD4D36-9653-4ECF-9DC1-B1237833DC1F}"/>
              </a:ext>
            </a:extLst>
          </p:cNvPr>
          <p:cNvSpPr/>
          <p:nvPr/>
        </p:nvSpPr>
        <p:spPr>
          <a:xfrm>
            <a:off x="1543467" y="3853954"/>
            <a:ext cx="1471644" cy="289381"/>
          </a:xfrm>
          <a:prstGeom prst="roundRect">
            <a:avLst>
              <a:gd name="adj" fmla="val 4167"/>
            </a:avLst>
          </a:prstGeom>
          <a:solidFill>
            <a:srgbClr val="4FD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Create a meeting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B2A9C49-F00E-46DA-A3FB-4960C7E0BCB4}"/>
              </a:ext>
            </a:extLst>
          </p:cNvPr>
          <p:cNvSpPr/>
          <p:nvPr/>
        </p:nvSpPr>
        <p:spPr>
          <a:xfrm>
            <a:off x="1219170" y="2313133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49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4D1C391-FE31-4C54-B283-06F29E9755C4}"/>
              </a:ext>
            </a:extLst>
          </p:cNvPr>
          <p:cNvSpPr/>
          <p:nvPr/>
        </p:nvSpPr>
        <p:spPr>
          <a:xfrm>
            <a:off x="1028700" y="4394918"/>
            <a:ext cx="5071523" cy="1674219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A8CC98-6BFD-462F-A759-9B7977CE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Create a meeting (host)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F4C0BEB-1057-4C4A-967D-A1AAE46B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8" y="974588"/>
            <a:ext cx="6138261" cy="462944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5D47ED6-C5EB-4A82-852A-239A2AA8E0D2}"/>
              </a:ext>
            </a:extLst>
          </p:cNvPr>
          <p:cNvSpPr/>
          <p:nvPr/>
        </p:nvSpPr>
        <p:spPr>
          <a:xfrm>
            <a:off x="1562517" y="2610704"/>
            <a:ext cx="3895308" cy="110799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Online meeting request from Client to Shinta</a:t>
            </a:r>
          </a:p>
          <a:p>
            <a:r>
              <a:rPr lang="en-US" altLang="ja-JP" sz="800" dirty="0">
                <a:solidFill>
                  <a:schemeClr val="accent4"/>
                </a:solidFill>
                <a:latin typeface="Noto Sans JP"/>
              </a:rPr>
              <a:t>Preferred date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20:00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5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Sun 18:00 ~ 20:00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11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20:00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rgbClr val="5E72E4"/>
                </a:solidFill>
              </a:rPr>
              <a:t>Shinta</a:t>
            </a:r>
            <a:r>
              <a:rPr lang="en-US" altLang="ja-JP" sz="800" dirty="0">
                <a:solidFill>
                  <a:schemeClr val="accent4"/>
                </a:solidFill>
              </a:rPr>
              <a:t>, please reply and arrange the meeting!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Once agree the date, create a meeting, by clicking the button below.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1E8D459-7658-4FD4-8D0E-A9C99577DF57}"/>
              </a:ext>
            </a:extLst>
          </p:cNvPr>
          <p:cNvSpPr/>
          <p:nvPr/>
        </p:nvSpPr>
        <p:spPr>
          <a:xfrm>
            <a:off x="1591092" y="1759135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Client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1AF558-52D7-4E4B-83BF-8016C702580E}"/>
              </a:ext>
            </a:extLst>
          </p:cNvPr>
          <p:cNvSpPr/>
          <p:nvPr/>
        </p:nvSpPr>
        <p:spPr>
          <a:xfrm>
            <a:off x="1591092" y="4279667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651B43-9186-44CB-8265-12281F694D2D}"/>
              </a:ext>
            </a:extLst>
          </p:cNvPr>
          <p:cNvSpPr/>
          <p:nvPr/>
        </p:nvSpPr>
        <p:spPr>
          <a:xfrm>
            <a:off x="1562517" y="4609918"/>
            <a:ext cx="3257133" cy="61555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Thank you for your request!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chemeClr val="accent4"/>
                </a:solidFill>
              </a:rPr>
              <a:t>How about this time?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18*30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AF695FA-1AA6-4002-893F-02C464D90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5294034"/>
            <a:ext cx="2553056" cy="417747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A8D3AFB-3043-4409-A3A5-83A3038B0A02}"/>
              </a:ext>
            </a:extLst>
          </p:cNvPr>
          <p:cNvSpPr/>
          <p:nvPr/>
        </p:nvSpPr>
        <p:spPr>
          <a:xfrm>
            <a:off x="1562517" y="5753297"/>
            <a:ext cx="3257133" cy="12311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Sure. That’s good for me.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E58AA53-E6C4-4C35-A951-0306E4367E1B}"/>
              </a:ext>
            </a:extLst>
          </p:cNvPr>
          <p:cNvSpPr/>
          <p:nvPr/>
        </p:nvSpPr>
        <p:spPr>
          <a:xfrm>
            <a:off x="3657926" y="4713425"/>
            <a:ext cx="2375977" cy="917647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954E4E3-992A-4C38-8EA6-6061E1E49B4D}"/>
              </a:ext>
            </a:extLst>
          </p:cNvPr>
          <p:cNvSpPr/>
          <p:nvPr/>
        </p:nvSpPr>
        <p:spPr>
          <a:xfrm>
            <a:off x="1226655" y="3349368"/>
            <a:ext cx="326338" cy="417747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AB60810-823A-4799-ADB2-A7997428E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4206747"/>
            <a:ext cx="2553056" cy="417747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1B032A2-275A-494A-93E0-46E3585CBDC5}"/>
              </a:ext>
            </a:extLst>
          </p:cNvPr>
          <p:cNvSpPr/>
          <p:nvPr/>
        </p:nvSpPr>
        <p:spPr>
          <a:xfrm>
            <a:off x="1552992" y="4309031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55E427A-E51D-4C7E-93B1-FE5465CD3E5D}"/>
              </a:ext>
            </a:extLst>
          </p:cNvPr>
          <p:cNvSpPr/>
          <p:nvPr/>
        </p:nvSpPr>
        <p:spPr>
          <a:xfrm>
            <a:off x="1104899" y="2161457"/>
            <a:ext cx="448093" cy="810234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CFAB978-F7EA-44A4-811E-829D00D4ED03}"/>
              </a:ext>
            </a:extLst>
          </p:cNvPr>
          <p:cNvSpPr/>
          <p:nvPr/>
        </p:nvSpPr>
        <p:spPr>
          <a:xfrm>
            <a:off x="1552992" y="5392343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Client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EFD4D36-9653-4ECF-9DC1-B1237833DC1F}"/>
              </a:ext>
            </a:extLst>
          </p:cNvPr>
          <p:cNvSpPr/>
          <p:nvPr/>
        </p:nvSpPr>
        <p:spPr>
          <a:xfrm>
            <a:off x="1543467" y="3785127"/>
            <a:ext cx="1471644" cy="289381"/>
          </a:xfrm>
          <a:prstGeom prst="roundRect">
            <a:avLst>
              <a:gd name="adj" fmla="val 4167"/>
            </a:avLst>
          </a:prstGeom>
          <a:solidFill>
            <a:srgbClr val="4FD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Create a meeting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B2A9C49-F00E-46DA-A3FB-4960C7E0BCB4}"/>
              </a:ext>
            </a:extLst>
          </p:cNvPr>
          <p:cNvSpPr/>
          <p:nvPr/>
        </p:nvSpPr>
        <p:spPr>
          <a:xfrm>
            <a:off x="1219170" y="2313133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86F7078-E381-4286-BC11-867977024DA6}"/>
              </a:ext>
            </a:extLst>
          </p:cNvPr>
          <p:cNvSpPr/>
          <p:nvPr/>
        </p:nvSpPr>
        <p:spPr>
          <a:xfrm>
            <a:off x="361950" y="788400"/>
            <a:ext cx="6686550" cy="5932800"/>
          </a:xfrm>
          <a:prstGeom prst="rect">
            <a:avLst/>
          </a:prstGeom>
          <a:solidFill>
            <a:srgbClr val="9CAABA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rgbClr val="5E72E4"/>
              </a:solidFill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9A3E43D1-D06A-4A07-AFB0-5A54C45D87A2}"/>
              </a:ext>
            </a:extLst>
          </p:cNvPr>
          <p:cNvSpPr/>
          <p:nvPr/>
        </p:nvSpPr>
        <p:spPr>
          <a:xfrm>
            <a:off x="2442410" y="2309651"/>
            <a:ext cx="2257546" cy="1876979"/>
          </a:xfrm>
          <a:prstGeom prst="roundRect">
            <a:avLst>
              <a:gd name="adj" fmla="val 147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4FCF161-C32E-484A-BBA8-7B177ECA4DE5}"/>
              </a:ext>
            </a:extLst>
          </p:cNvPr>
          <p:cNvCxnSpPr/>
          <p:nvPr/>
        </p:nvCxnSpPr>
        <p:spPr>
          <a:xfrm>
            <a:off x="2533915" y="2728347"/>
            <a:ext cx="2052312" cy="0"/>
          </a:xfrm>
          <a:prstGeom prst="line">
            <a:avLst/>
          </a:prstGeom>
          <a:ln w="3175" cap="rnd">
            <a:solidFill>
              <a:schemeClr val="accent4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B82B10E-8561-4763-8B59-E633761901D7}"/>
              </a:ext>
            </a:extLst>
          </p:cNvPr>
          <p:cNvSpPr txBox="1"/>
          <p:nvPr/>
        </p:nvSpPr>
        <p:spPr>
          <a:xfrm>
            <a:off x="2662083" y="2368335"/>
            <a:ext cx="1795976" cy="31468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/>
            <a:r>
              <a:rPr kumimoji="1" lang="en-US" altLang="ja-JP" sz="1050" dirty="0">
                <a:solidFill>
                  <a:schemeClr val="accent4"/>
                </a:solidFill>
              </a:rPr>
              <a:t>Create a meeting</a:t>
            </a:r>
            <a:endParaRPr kumimoji="1" lang="ja-JP" altLang="en-US" sz="1050" dirty="0">
              <a:solidFill>
                <a:schemeClr val="accent4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F3ED900-A0A5-48F2-BF9F-6E5FD97FFD0C}"/>
              </a:ext>
            </a:extLst>
          </p:cNvPr>
          <p:cNvSpPr/>
          <p:nvPr/>
        </p:nvSpPr>
        <p:spPr>
          <a:xfrm>
            <a:off x="2733974" y="2832771"/>
            <a:ext cx="1590376" cy="279573"/>
          </a:xfrm>
          <a:prstGeom prst="roundRect">
            <a:avLst>
              <a:gd name="adj" fmla="val 2654"/>
            </a:avLst>
          </a:prstGeom>
          <a:solidFill>
            <a:srgbClr val="FFFFFF"/>
          </a:solidFill>
          <a:ln w="3175"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Date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1BBAE24-CF98-42C4-B977-F9403E38B26E}"/>
              </a:ext>
            </a:extLst>
          </p:cNvPr>
          <p:cNvSpPr/>
          <p:nvPr/>
        </p:nvSpPr>
        <p:spPr>
          <a:xfrm>
            <a:off x="2733974" y="3215337"/>
            <a:ext cx="1590376" cy="279573"/>
          </a:xfrm>
          <a:prstGeom prst="roundRect">
            <a:avLst>
              <a:gd name="adj" fmla="val 2654"/>
            </a:avLst>
          </a:prstGeom>
          <a:solidFill>
            <a:srgbClr val="FFFFFF"/>
          </a:solidFill>
          <a:ln w="3175"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302D8AB-ED76-4815-8EC6-1939F97B3348}"/>
              </a:ext>
            </a:extLst>
          </p:cNvPr>
          <p:cNvSpPr/>
          <p:nvPr/>
        </p:nvSpPr>
        <p:spPr>
          <a:xfrm>
            <a:off x="2748642" y="3640414"/>
            <a:ext cx="757478" cy="289381"/>
          </a:xfrm>
          <a:prstGeom prst="roundRect">
            <a:avLst>
              <a:gd name="adj" fmla="val 4167"/>
            </a:avLst>
          </a:prstGeom>
          <a:solidFill>
            <a:srgbClr val="5E7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Create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87B291A4-5C97-42F1-B728-D7FEB6489794}"/>
              </a:ext>
            </a:extLst>
          </p:cNvPr>
          <p:cNvSpPr/>
          <p:nvPr/>
        </p:nvSpPr>
        <p:spPr>
          <a:xfrm>
            <a:off x="3547979" y="3640414"/>
            <a:ext cx="757478" cy="289381"/>
          </a:xfrm>
          <a:prstGeom prst="roundRect">
            <a:avLst>
              <a:gd name="adj" fmla="val 4167"/>
            </a:avLst>
          </a:prstGeom>
          <a:noFill/>
          <a:ln w="6350">
            <a:solidFill>
              <a:srgbClr val="5E7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accent3"/>
                </a:solidFill>
              </a:rPr>
              <a:t>Cancel</a:t>
            </a:r>
            <a:endParaRPr kumimoji="1" lang="ja-JP" altLang="en-US" sz="800" b="1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90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53932C93-26B8-4DF5-B0E7-C7C979CF8F82}"/>
              </a:ext>
            </a:extLst>
          </p:cNvPr>
          <p:cNvSpPr/>
          <p:nvPr/>
        </p:nvSpPr>
        <p:spPr>
          <a:xfrm>
            <a:off x="1009866" y="5891021"/>
            <a:ext cx="5071523" cy="752190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4D1C391-FE31-4C54-B283-06F29E9755C4}"/>
              </a:ext>
            </a:extLst>
          </p:cNvPr>
          <p:cNvSpPr/>
          <p:nvPr/>
        </p:nvSpPr>
        <p:spPr>
          <a:xfrm>
            <a:off x="1028700" y="4394918"/>
            <a:ext cx="5071523" cy="1674219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A8CC98-6BFD-462F-A759-9B7977CE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Created a </a:t>
            </a:r>
            <a:r>
              <a:rPr lang="en-US" altLang="ja-JP" dirty="0" err="1"/>
              <a:t>meetin</a:t>
            </a:r>
            <a:r>
              <a:rPr lang="en-US" altLang="ja-JP" dirty="0"/>
              <a:t> (host)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F4C0BEB-1057-4C4A-967D-A1AAE46B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8" y="974588"/>
            <a:ext cx="6138261" cy="462944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5D47ED6-C5EB-4A82-852A-239A2AA8E0D2}"/>
              </a:ext>
            </a:extLst>
          </p:cNvPr>
          <p:cNvSpPr/>
          <p:nvPr/>
        </p:nvSpPr>
        <p:spPr>
          <a:xfrm>
            <a:off x="1562517" y="2610704"/>
            <a:ext cx="3895308" cy="123110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Online meeting request from Client to Shinta</a:t>
            </a:r>
          </a:p>
          <a:p>
            <a:r>
              <a:rPr lang="en-US" altLang="ja-JP" sz="800" dirty="0">
                <a:solidFill>
                  <a:schemeClr val="accent4"/>
                </a:solidFill>
                <a:latin typeface="Noto Sans JP"/>
              </a:rPr>
              <a:t>Quantity 60mins</a:t>
            </a:r>
          </a:p>
          <a:p>
            <a:r>
              <a:rPr lang="en-US" altLang="ja-JP" sz="800" dirty="0">
                <a:solidFill>
                  <a:schemeClr val="accent4"/>
                </a:solidFill>
                <a:latin typeface="Noto Sans JP"/>
              </a:rPr>
              <a:t>Preferred date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20:00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5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Sun 18:00 ~ 20:00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11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20:00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rgbClr val="5E72E4"/>
                </a:solidFill>
              </a:rPr>
              <a:t>Shinta</a:t>
            </a:r>
            <a:r>
              <a:rPr lang="en-US" altLang="ja-JP" sz="800" dirty="0">
                <a:solidFill>
                  <a:schemeClr val="accent4"/>
                </a:solidFill>
              </a:rPr>
              <a:t>, please reply and arrange the meeting!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Once agree the date, create a meeting, by clicking the button below.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1E8D459-7658-4FD4-8D0E-A9C99577DF57}"/>
              </a:ext>
            </a:extLst>
          </p:cNvPr>
          <p:cNvSpPr/>
          <p:nvPr/>
        </p:nvSpPr>
        <p:spPr>
          <a:xfrm>
            <a:off x="1591092" y="1759135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Client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1AF558-52D7-4E4B-83BF-8016C702580E}"/>
              </a:ext>
            </a:extLst>
          </p:cNvPr>
          <p:cNvSpPr/>
          <p:nvPr/>
        </p:nvSpPr>
        <p:spPr>
          <a:xfrm>
            <a:off x="1591092" y="4279667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651B43-9186-44CB-8265-12281F694D2D}"/>
              </a:ext>
            </a:extLst>
          </p:cNvPr>
          <p:cNvSpPr/>
          <p:nvPr/>
        </p:nvSpPr>
        <p:spPr>
          <a:xfrm>
            <a:off x="1562517" y="4609918"/>
            <a:ext cx="3257133" cy="61555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Thank you for your request!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chemeClr val="accent4"/>
                </a:solidFill>
              </a:rPr>
              <a:t>How about this time?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18*30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AF695FA-1AA6-4002-893F-02C464D90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5294034"/>
            <a:ext cx="2553056" cy="417747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A8D3AFB-3043-4409-A3A5-83A3038B0A02}"/>
              </a:ext>
            </a:extLst>
          </p:cNvPr>
          <p:cNvSpPr/>
          <p:nvPr/>
        </p:nvSpPr>
        <p:spPr>
          <a:xfrm>
            <a:off x="1562517" y="5753297"/>
            <a:ext cx="3257133" cy="12311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Sure. That’s good for me.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E58AA53-E6C4-4C35-A951-0306E4367E1B}"/>
              </a:ext>
            </a:extLst>
          </p:cNvPr>
          <p:cNvSpPr/>
          <p:nvPr/>
        </p:nvSpPr>
        <p:spPr>
          <a:xfrm>
            <a:off x="3657926" y="4713425"/>
            <a:ext cx="2375977" cy="917647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954E4E3-992A-4C38-8EA6-6061E1E49B4D}"/>
              </a:ext>
            </a:extLst>
          </p:cNvPr>
          <p:cNvSpPr/>
          <p:nvPr/>
        </p:nvSpPr>
        <p:spPr>
          <a:xfrm>
            <a:off x="1226655" y="3349368"/>
            <a:ext cx="326338" cy="417747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AB60810-823A-4799-ADB2-A7997428E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4206747"/>
            <a:ext cx="2553056" cy="417747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1B032A2-275A-494A-93E0-46E3585CBDC5}"/>
              </a:ext>
            </a:extLst>
          </p:cNvPr>
          <p:cNvSpPr/>
          <p:nvPr/>
        </p:nvSpPr>
        <p:spPr>
          <a:xfrm>
            <a:off x="1552992" y="4309031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55E427A-E51D-4C7E-93B1-FE5465CD3E5D}"/>
              </a:ext>
            </a:extLst>
          </p:cNvPr>
          <p:cNvSpPr/>
          <p:nvPr/>
        </p:nvSpPr>
        <p:spPr>
          <a:xfrm>
            <a:off x="1104899" y="2161457"/>
            <a:ext cx="448093" cy="810234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CFAB978-F7EA-44A4-811E-829D00D4ED03}"/>
              </a:ext>
            </a:extLst>
          </p:cNvPr>
          <p:cNvSpPr/>
          <p:nvPr/>
        </p:nvSpPr>
        <p:spPr>
          <a:xfrm>
            <a:off x="1552992" y="5392343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Client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EFD4D36-9653-4ECF-9DC1-B1237833DC1F}"/>
              </a:ext>
            </a:extLst>
          </p:cNvPr>
          <p:cNvSpPr/>
          <p:nvPr/>
        </p:nvSpPr>
        <p:spPr>
          <a:xfrm>
            <a:off x="1543467" y="3853951"/>
            <a:ext cx="1471644" cy="289381"/>
          </a:xfrm>
          <a:prstGeom prst="roundRect">
            <a:avLst>
              <a:gd name="adj" fmla="val 41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Meeting has been created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B2A9C49-F00E-46DA-A3FB-4960C7E0BCB4}"/>
              </a:ext>
            </a:extLst>
          </p:cNvPr>
          <p:cNvSpPr/>
          <p:nvPr/>
        </p:nvSpPr>
        <p:spPr>
          <a:xfrm>
            <a:off x="1219170" y="2313133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B4851A1-60FC-4D76-ADC5-4550DFFC43C6}"/>
              </a:ext>
            </a:extLst>
          </p:cNvPr>
          <p:cNvSpPr/>
          <p:nvPr/>
        </p:nvSpPr>
        <p:spPr>
          <a:xfrm>
            <a:off x="1562517" y="6410792"/>
            <a:ext cx="3257133" cy="2462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Our meeting has been created as follows.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Date and time: 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18*30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5E0B3F82-5B9A-458F-B9AD-F87B9556F9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5978432"/>
            <a:ext cx="2553056" cy="417747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5B2BA95-9D14-4C5D-950D-5156438F5CBD}"/>
              </a:ext>
            </a:extLst>
          </p:cNvPr>
          <p:cNvSpPr/>
          <p:nvPr/>
        </p:nvSpPr>
        <p:spPr>
          <a:xfrm>
            <a:off x="1552992" y="6092184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239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53932C93-26B8-4DF5-B0E7-C7C979CF8F82}"/>
              </a:ext>
            </a:extLst>
          </p:cNvPr>
          <p:cNvSpPr/>
          <p:nvPr/>
        </p:nvSpPr>
        <p:spPr>
          <a:xfrm>
            <a:off x="1009866" y="5891021"/>
            <a:ext cx="5071523" cy="752190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4D1C391-FE31-4C54-B283-06F29E9755C4}"/>
              </a:ext>
            </a:extLst>
          </p:cNvPr>
          <p:cNvSpPr/>
          <p:nvPr/>
        </p:nvSpPr>
        <p:spPr>
          <a:xfrm>
            <a:off x="1028700" y="4394918"/>
            <a:ext cx="5071523" cy="1674219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A8CC98-6BFD-462F-A759-9B7977CE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Book a meeting (client)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F4C0BEB-1057-4C4A-967D-A1AAE46B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8" y="974588"/>
            <a:ext cx="6138261" cy="462944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5D47ED6-C5EB-4A82-852A-239A2AA8E0D2}"/>
              </a:ext>
            </a:extLst>
          </p:cNvPr>
          <p:cNvSpPr/>
          <p:nvPr/>
        </p:nvSpPr>
        <p:spPr>
          <a:xfrm>
            <a:off x="1562517" y="2610704"/>
            <a:ext cx="3895308" cy="123110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Online meeting request from Client to Shinta</a:t>
            </a:r>
          </a:p>
          <a:p>
            <a:r>
              <a:rPr lang="en-US" altLang="ja-JP" sz="800" dirty="0">
                <a:solidFill>
                  <a:schemeClr val="accent4"/>
                </a:solidFill>
                <a:latin typeface="Noto Sans JP"/>
              </a:rPr>
              <a:t>Quantity 60 mins</a:t>
            </a:r>
          </a:p>
          <a:p>
            <a:r>
              <a:rPr lang="en-US" altLang="ja-JP" sz="800" dirty="0">
                <a:solidFill>
                  <a:schemeClr val="accent4"/>
                </a:solidFill>
                <a:latin typeface="Noto Sans JP"/>
              </a:rPr>
              <a:t>Preferred date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20:00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5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Sun 18:00 ~ 20:00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11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20:00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rgbClr val="5E72E4"/>
                </a:solidFill>
              </a:rPr>
              <a:t>Shinta</a:t>
            </a:r>
            <a:r>
              <a:rPr lang="en-US" altLang="ja-JP" sz="800" dirty="0">
                <a:solidFill>
                  <a:schemeClr val="accent4"/>
                </a:solidFill>
              </a:rPr>
              <a:t>, please reply and arrange the meeting!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Once agree the date, create a meeting, by clicking the button below.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1E8D459-7658-4FD4-8D0E-A9C99577DF57}"/>
              </a:ext>
            </a:extLst>
          </p:cNvPr>
          <p:cNvSpPr/>
          <p:nvPr/>
        </p:nvSpPr>
        <p:spPr>
          <a:xfrm>
            <a:off x="1591092" y="1759135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Client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1AF558-52D7-4E4B-83BF-8016C702580E}"/>
              </a:ext>
            </a:extLst>
          </p:cNvPr>
          <p:cNvSpPr/>
          <p:nvPr/>
        </p:nvSpPr>
        <p:spPr>
          <a:xfrm>
            <a:off x="1591092" y="4279667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651B43-9186-44CB-8265-12281F694D2D}"/>
              </a:ext>
            </a:extLst>
          </p:cNvPr>
          <p:cNvSpPr/>
          <p:nvPr/>
        </p:nvSpPr>
        <p:spPr>
          <a:xfrm>
            <a:off x="1562517" y="4609918"/>
            <a:ext cx="3257133" cy="61555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Thank you for your request!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chemeClr val="accent4"/>
                </a:solidFill>
              </a:rPr>
              <a:t>How about this time?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18*30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AF695FA-1AA6-4002-893F-02C464D90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5294034"/>
            <a:ext cx="2553056" cy="417747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A8D3AFB-3043-4409-A3A5-83A3038B0A02}"/>
              </a:ext>
            </a:extLst>
          </p:cNvPr>
          <p:cNvSpPr/>
          <p:nvPr/>
        </p:nvSpPr>
        <p:spPr>
          <a:xfrm>
            <a:off x="1562517" y="5753297"/>
            <a:ext cx="3257133" cy="12311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Sure. That’s good for me.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E58AA53-E6C4-4C35-A951-0306E4367E1B}"/>
              </a:ext>
            </a:extLst>
          </p:cNvPr>
          <p:cNvSpPr/>
          <p:nvPr/>
        </p:nvSpPr>
        <p:spPr>
          <a:xfrm>
            <a:off x="3657926" y="4713425"/>
            <a:ext cx="2375977" cy="917647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954E4E3-992A-4C38-8EA6-6061E1E49B4D}"/>
              </a:ext>
            </a:extLst>
          </p:cNvPr>
          <p:cNvSpPr/>
          <p:nvPr/>
        </p:nvSpPr>
        <p:spPr>
          <a:xfrm>
            <a:off x="1226655" y="3349368"/>
            <a:ext cx="326338" cy="417747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AB60810-823A-4799-ADB2-A7997428E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4206747"/>
            <a:ext cx="2553056" cy="417747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1B032A2-275A-494A-93E0-46E3585CBDC5}"/>
              </a:ext>
            </a:extLst>
          </p:cNvPr>
          <p:cNvSpPr/>
          <p:nvPr/>
        </p:nvSpPr>
        <p:spPr>
          <a:xfrm>
            <a:off x="1552992" y="4309031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55E427A-E51D-4C7E-93B1-FE5465CD3E5D}"/>
              </a:ext>
            </a:extLst>
          </p:cNvPr>
          <p:cNvSpPr/>
          <p:nvPr/>
        </p:nvSpPr>
        <p:spPr>
          <a:xfrm>
            <a:off x="1104899" y="2161457"/>
            <a:ext cx="448093" cy="810234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CFAB978-F7EA-44A4-811E-829D00D4ED03}"/>
              </a:ext>
            </a:extLst>
          </p:cNvPr>
          <p:cNvSpPr/>
          <p:nvPr/>
        </p:nvSpPr>
        <p:spPr>
          <a:xfrm>
            <a:off x="1552992" y="5392343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Client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EFD4D36-9653-4ECF-9DC1-B1237833DC1F}"/>
              </a:ext>
            </a:extLst>
          </p:cNvPr>
          <p:cNvSpPr/>
          <p:nvPr/>
        </p:nvSpPr>
        <p:spPr>
          <a:xfrm>
            <a:off x="1543467" y="3853951"/>
            <a:ext cx="1471644" cy="289381"/>
          </a:xfrm>
          <a:prstGeom prst="roundRect">
            <a:avLst>
              <a:gd name="adj" fmla="val 41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Meeting has been created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B2A9C49-F00E-46DA-A3FB-4960C7E0BCB4}"/>
              </a:ext>
            </a:extLst>
          </p:cNvPr>
          <p:cNvSpPr/>
          <p:nvPr/>
        </p:nvSpPr>
        <p:spPr>
          <a:xfrm>
            <a:off x="1219170" y="2313133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B4851A1-60FC-4D76-ADC5-4550DFFC43C6}"/>
              </a:ext>
            </a:extLst>
          </p:cNvPr>
          <p:cNvSpPr/>
          <p:nvPr/>
        </p:nvSpPr>
        <p:spPr>
          <a:xfrm>
            <a:off x="1562517" y="6410792"/>
            <a:ext cx="3257133" cy="2462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Our meeting has been arranged as follows.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Date and time: 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19:00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5E0B3F82-5B9A-458F-B9AD-F87B9556F9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5978432"/>
            <a:ext cx="2553056" cy="417747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5B2BA95-9D14-4C5D-950D-5156438F5CBD}"/>
              </a:ext>
            </a:extLst>
          </p:cNvPr>
          <p:cNvSpPr/>
          <p:nvPr/>
        </p:nvSpPr>
        <p:spPr>
          <a:xfrm>
            <a:off x="1552992" y="6092184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3C44672-01A4-4763-9C4D-28186D11DD2D}"/>
              </a:ext>
            </a:extLst>
          </p:cNvPr>
          <p:cNvSpPr/>
          <p:nvPr/>
        </p:nvSpPr>
        <p:spPr>
          <a:xfrm>
            <a:off x="6648389" y="1537334"/>
            <a:ext cx="5071523" cy="2872741"/>
          </a:xfrm>
          <a:prstGeom prst="roundRect">
            <a:avLst>
              <a:gd name="adj" fmla="val 276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5F8E6DE-A1AB-4098-95F6-C61CBF92AF0B}"/>
              </a:ext>
            </a:extLst>
          </p:cNvPr>
          <p:cNvSpPr/>
          <p:nvPr/>
        </p:nvSpPr>
        <p:spPr>
          <a:xfrm>
            <a:off x="6898586" y="1725010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53E6757-D26F-4746-85BE-10DE74CBF8B0}"/>
              </a:ext>
            </a:extLst>
          </p:cNvPr>
          <p:cNvSpPr/>
          <p:nvPr/>
        </p:nvSpPr>
        <p:spPr>
          <a:xfrm>
            <a:off x="7222436" y="2022581"/>
            <a:ext cx="3895308" cy="2462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Meeting has been created!</a:t>
            </a:r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chemeClr val="accent4"/>
                </a:solidFill>
              </a:rPr>
              <a:t>Please pay to book a meeting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1E5FE162-8E97-42D1-BAA6-BF963A245F5D}"/>
              </a:ext>
            </a:extLst>
          </p:cNvPr>
          <p:cNvSpPr/>
          <p:nvPr/>
        </p:nvSpPr>
        <p:spPr>
          <a:xfrm>
            <a:off x="7243160" y="2321323"/>
            <a:ext cx="1471644" cy="289381"/>
          </a:xfrm>
          <a:prstGeom prst="roundRect">
            <a:avLst>
              <a:gd name="adj" fmla="val 4167"/>
            </a:avLst>
          </a:prstGeom>
          <a:solidFill>
            <a:srgbClr val="5E7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Book a meeting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154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8CC98-6BFD-462F-A759-9B7977CE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Payment (client)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6DE68BE-09CB-45E2-BB3C-8ED6554B5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38" y="901139"/>
            <a:ext cx="2266401" cy="4440422"/>
          </a:xfrm>
          <a:prstGeom prst="rect">
            <a:avLst/>
          </a:prstGeom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69FE47E2-A1CF-4051-B968-4B5CBEB4D230}"/>
              </a:ext>
            </a:extLst>
          </p:cNvPr>
          <p:cNvGrpSpPr/>
          <p:nvPr/>
        </p:nvGrpSpPr>
        <p:grpSpPr>
          <a:xfrm>
            <a:off x="809731" y="1821397"/>
            <a:ext cx="978403" cy="153293"/>
            <a:chOff x="1924383" y="1819345"/>
            <a:chExt cx="978403" cy="153293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6AC1E2D7-8F02-48F0-A062-92E076EBDBF2}"/>
                </a:ext>
              </a:extLst>
            </p:cNvPr>
            <p:cNvSpPr/>
            <p:nvPr/>
          </p:nvSpPr>
          <p:spPr>
            <a:xfrm>
              <a:off x="1924383" y="1834139"/>
              <a:ext cx="978403" cy="1384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ja-JP" sz="900" b="1" dirty="0">
                  <a:solidFill>
                    <a:srgbClr val="111E26"/>
                  </a:solidFill>
                  <a:latin typeface="Noto Sans JP"/>
                </a:rPr>
                <a:t>Card number</a:t>
              </a:r>
              <a:endParaRPr lang="ja-JP" altLang="en-US" sz="9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6733CD1-D146-4E03-B925-F09FC279BB84}"/>
                </a:ext>
              </a:extLst>
            </p:cNvPr>
            <p:cNvSpPr/>
            <p:nvPr/>
          </p:nvSpPr>
          <p:spPr>
            <a:xfrm>
              <a:off x="2575779" y="1819345"/>
              <a:ext cx="219323" cy="1384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ja-JP" sz="900" b="1" dirty="0">
                  <a:solidFill>
                    <a:srgbClr val="C00000"/>
                  </a:solidFill>
                  <a:latin typeface="Noto Sans JP"/>
                </a:rPr>
                <a:t>*</a:t>
              </a:r>
              <a:endParaRPr lang="ja-JP" altLang="en-US" sz="9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7D3C43F-2A25-4C96-8B81-FD52163AB248}"/>
              </a:ext>
            </a:extLst>
          </p:cNvPr>
          <p:cNvGrpSpPr/>
          <p:nvPr/>
        </p:nvGrpSpPr>
        <p:grpSpPr>
          <a:xfrm>
            <a:off x="809731" y="2675601"/>
            <a:ext cx="985019" cy="153293"/>
            <a:chOff x="1924383" y="1819345"/>
            <a:chExt cx="985019" cy="153293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931E6F45-E565-4BFD-BAE8-83BBF9272980}"/>
                </a:ext>
              </a:extLst>
            </p:cNvPr>
            <p:cNvSpPr/>
            <p:nvPr/>
          </p:nvSpPr>
          <p:spPr>
            <a:xfrm>
              <a:off x="1924383" y="1834139"/>
              <a:ext cx="978403" cy="1384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ja-JP" sz="900" b="1" dirty="0">
                  <a:solidFill>
                    <a:srgbClr val="111E26"/>
                  </a:solidFill>
                  <a:latin typeface="Noto Sans JP"/>
                </a:rPr>
                <a:t>Expiration date</a:t>
              </a:r>
              <a:endParaRPr lang="ja-JP" altLang="en-US" sz="900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DBE77AAB-3F14-4249-AF7E-08A20AF6B87E}"/>
                </a:ext>
              </a:extLst>
            </p:cNvPr>
            <p:cNvSpPr/>
            <p:nvPr/>
          </p:nvSpPr>
          <p:spPr>
            <a:xfrm>
              <a:off x="2690079" y="1819345"/>
              <a:ext cx="219323" cy="1384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ja-JP" sz="900" b="1" dirty="0">
                  <a:solidFill>
                    <a:srgbClr val="C00000"/>
                  </a:solidFill>
                  <a:latin typeface="Noto Sans JP"/>
                </a:rPr>
                <a:t>*</a:t>
              </a:r>
              <a:endParaRPr lang="ja-JP" altLang="en-US" sz="9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9EBC52D6-BB27-479D-9278-6BC26A2654A1}"/>
              </a:ext>
            </a:extLst>
          </p:cNvPr>
          <p:cNvGrpSpPr/>
          <p:nvPr/>
        </p:nvGrpSpPr>
        <p:grpSpPr>
          <a:xfrm>
            <a:off x="809731" y="3391043"/>
            <a:ext cx="978403" cy="153293"/>
            <a:chOff x="1924383" y="1819345"/>
            <a:chExt cx="978403" cy="153293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B7FCB10-7B1E-44F1-AA60-E4325269DAD1}"/>
                </a:ext>
              </a:extLst>
            </p:cNvPr>
            <p:cNvSpPr/>
            <p:nvPr/>
          </p:nvSpPr>
          <p:spPr>
            <a:xfrm>
              <a:off x="1924383" y="1834139"/>
              <a:ext cx="978403" cy="1384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ja-JP" sz="900" b="1" dirty="0">
                  <a:solidFill>
                    <a:srgbClr val="111E26"/>
                  </a:solidFill>
                  <a:latin typeface="Noto Sans JP"/>
                </a:rPr>
                <a:t>Security code</a:t>
              </a:r>
              <a:endParaRPr lang="ja-JP" altLang="en-US" sz="9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DF75E086-7F62-475A-9450-A80D2F5A60E5}"/>
                </a:ext>
              </a:extLst>
            </p:cNvPr>
            <p:cNvSpPr/>
            <p:nvPr/>
          </p:nvSpPr>
          <p:spPr>
            <a:xfrm>
              <a:off x="2591019" y="1819345"/>
              <a:ext cx="219323" cy="1384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ja-JP" sz="900" b="1" dirty="0">
                  <a:solidFill>
                    <a:srgbClr val="C00000"/>
                  </a:solidFill>
                  <a:latin typeface="Noto Sans JP"/>
                </a:rPr>
                <a:t>*</a:t>
              </a:r>
              <a:endParaRPr lang="ja-JP" altLang="en-US" sz="9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27" name="図 26">
            <a:extLst>
              <a:ext uri="{FF2B5EF4-FFF2-40B4-BE49-F238E27FC236}">
                <a16:creationId xmlns:a16="http://schemas.microsoft.com/office/drawing/2014/main" id="{2F98CBDE-446B-4567-BF93-81A1C6CD78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5" t="3603" r="5851"/>
          <a:stretch/>
        </p:blipFill>
        <p:spPr>
          <a:xfrm>
            <a:off x="878274" y="4276970"/>
            <a:ext cx="472418" cy="45968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A90952-09CB-4AE1-8E7D-3446B32AACC7}"/>
              </a:ext>
            </a:extLst>
          </p:cNvPr>
          <p:cNvSpPr txBox="1"/>
          <p:nvPr/>
        </p:nvSpPr>
        <p:spPr>
          <a:xfrm>
            <a:off x="1361388" y="4489848"/>
            <a:ext cx="768348" cy="283906"/>
          </a:xfrm>
          <a:prstGeom prst="rect">
            <a:avLst/>
          </a:prstGeom>
          <a:solidFill>
            <a:srgbClr val="F8F9F9"/>
          </a:solidFill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kumimoji="1" lang="en-US" altLang="ja-JP" sz="900" b="1" dirty="0">
                <a:solidFill>
                  <a:srgbClr val="5E72E4"/>
                </a:solidFill>
              </a:rPr>
              <a:t>\1,000</a:t>
            </a:r>
            <a:endParaRPr kumimoji="1" lang="ja-JP" altLang="en-US" sz="900" b="1" dirty="0">
              <a:solidFill>
                <a:srgbClr val="5E72E4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BF086CC-9B5F-43F9-B6EC-09DFBFD4B200}"/>
              </a:ext>
            </a:extLst>
          </p:cNvPr>
          <p:cNvSpPr txBox="1"/>
          <p:nvPr/>
        </p:nvSpPr>
        <p:spPr>
          <a:xfrm>
            <a:off x="1304160" y="5116697"/>
            <a:ext cx="903461" cy="138499"/>
          </a:xfrm>
          <a:prstGeom prst="rect">
            <a:avLst/>
          </a:prstGeom>
          <a:solidFill>
            <a:srgbClr val="EBEDEE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900" b="1" dirty="0">
                <a:solidFill>
                  <a:schemeClr val="bg2"/>
                </a:solidFill>
              </a:rPr>
              <a:t>Order</a:t>
            </a:r>
            <a:endParaRPr kumimoji="1" lang="ja-JP" altLang="en-US" sz="900" b="1" dirty="0">
              <a:solidFill>
                <a:schemeClr val="bg2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E29DE21-0360-4C4A-BE0F-2F78DE2D8771}"/>
              </a:ext>
            </a:extLst>
          </p:cNvPr>
          <p:cNvSpPr txBox="1"/>
          <p:nvPr/>
        </p:nvSpPr>
        <p:spPr>
          <a:xfrm>
            <a:off x="730308" y="2348257"/>
            <a:ext cx="1109041" cy="283906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 anchorCtr="0">
            <a:spAutoFit/>
          </a:bodyPr>
          <a:lstStyle/>
          <a:p>
            <a:endParaRPr kumimoji="1" lang="ja-JP" altLang="en-US" sz="900" b="1" dirty="0">
              <a:solidFill>
                <a:srgbClr val="5E72E4"/>
              </a:solidFill>
            </a:endParaRP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90FD32C1-E92D-40CA-B58D-4C2A51B64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350" y="2356588"/>
            <a:ext cx="888119" cy="238276"/>
          </a:xfrm>
          <a:prstGeom prst="rect">
            <a:avLst/>
          </a:prstGeom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8819FFB-7A22-466D-9F13-0100F758BF3E}"/>
              </a:ext>
            </a:extLst>
          </p:cNvPr>
          <p:cNvSpPr/>
          <p:nvPr/>
        </p:nvSpPr>
        <p:spPr>
          <a:xfrm>
            <a:off x="1021805" y="1600517"/>
            <a:ext cx="1438671" cy="1692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1100" b="1" dirty="0">
                <a:solidFill>
                  <a:srgbClr val="111E26"/>
                </a:solidFill>
                <a:latin typeface="Noto Sans JP"/>
              </a:rPr>
              <a:t>Request online talk</a:t>
            </a:r>
            <a:endParaRPr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B1CE8A6-0D28-46C8-8B25-684282B92EA6}"/>
              </a:ext>
            </a:extLst>
          </p:cNvPr>
          <p:cNvSpPr txBox="1"/>
          <p:nvPr/>
        </p:nvSpPr>
        <p:spPr>
          <a:xfrm>
            <a:off x="1371716" y="1206688"/>
            <a:ext cx="768348" cy="283906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 anchorCtr="0">
            <a:spAutoFit/>
          </a:bodyPr>
          <a:lstStyle/>
          <a:p>
            <a:endParaRPr kumimoji="1" lang="ja-JP" altLang="en-US" sz="900" b="1" dirty="0">
              <a:solidFill>
                <a:srgbClr val="5E72E4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5160B8-CA6A-4FAA-8EFA-13CD6608695A}"/>
              </a:ext>
            </a:extLst>
          </p:cNvPr>
          <p:cNvSpPr txBox="1"/>
          <p:nvPr/>
        </p:nvSpPr>
        <p:spPr>
          <a:xfrm>
            <a:off x="1371716" y="1261650"/>
            <a:ext cx="768348" cy="283906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 anchorCtr="0">
            <a:spAutoFit/>
          </a:bodyPr>
          <a:lstStyle/>
          <a:p>
            <a:endParaRPr kumimoji="1" lang="ja-JP" altLang="en-US" sz="900" b="1" dirty="0">
              <a:solidFill>
                <a:srgbClr val="5E72E4"/>
              </a:solidFill>
            </a:endParaRPr>
          </a:p>
        </p:txBody>
      </p:sp>
      <p:pic>
        <p:nvPicPr>
          <p:cNvPr id="39" name="グラフィックス 38" descr="ロケット">
            <a:extLst>
              <a:ext uri="{FF2B5EF4-FFF2-40B4-BE49-F238E27FC236}">
                <a16:creationId xmlns:a16="http://schemas.microsoft.com/office/drawing/2014/main" id="{4C5CE408-B340-4DA7-BAD6-CC5C44E3AC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7770" y="1242334"/>
            <a:ext cx="326741" cy="326741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5306BE67-7599-473D-99CD-0704EC989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782" y="901139"/>
            <a:ext cx="2266401" cy="4440422"/>
          </a:xfrm>
          <a:prstGeom prst="rect">
            <a:avLst/>
          </a:prstGeom>
        </p:spPr>
      </p:pic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10F4E67D-C93A-43EC-AEA2-987A2F6071BD}"/>
              </a:ext>
            </a:extLst>
          </p:cNvPr>
          <p:cNvGrpSpPr/>
          <p:nvPr/>
        </p:nvGrpSpPr>
        <p:grpSpPr>
          <a:xfrm>
            <a:off x="3124975" y="1821397"/>
            <a:ext cx="978403" cy="153293"/>
            <a:chOff x="1924383" y="1819345"/>
            <a:chExt cx="978403" cy="153293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9432D54C-6443-4666-830F-F0A94C19F62C}"/>
                </a:ext>
              </a:extLst>
            </p:cNvPr>
            <p:cNvSpPr/>
            <p:nvPr/>
          </p:nvSpPr>
          <p:spPr>
            <a:xfrm>
              <a:off x="1924383" y="1834139"/>
              <a:ext cx="978403" cy="1384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ja-JP" sz="900" b="1" dirty="0">
                  <a:solidFill>
                    <a:srgbClr val="111E26"/>
                  </a:solidFill>
                  <a:latin typeface="Noto Sans JP"/>
                </a:rPr>
                <a:t>Card number</a:t>
              </a:r>
              <a:endParaRPr lang="ja-JP" altLang="en-US" sz="900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07AF618D-771A-4240-822C-96B13DE2F1EA}"/>
                </a:ext>
              </a:extLst>
            </p:cNvPr>
            <p:cNvSpPr/>
            <p:nvPr/>
          </p:nvSpPr>
          <p:spPr>
            <a:xfrm>
              <a:off x="2575779" y="1819345"/>
              <a:ext cx="219323" cy="1384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ja-JP" sz="900" b="1" dirty="0">
                  <a:solidFill>
                    <a:srgbClr val="C00000"/>
                  </a:solidFill>
                  <a:latin typeface="Noto Sans JP"/>
                </a:rPr>
                <a:t>*</a:t>
              </a:r>
              <a:endParaRPr lang="ja-JP" altLang="en-US" sz="9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F01854FE-5293-485C-B324-787DEA5FC76F}"/>
              </a:ext>
            </a:extLst>
          </p:cNvPr>
          <p:cNvGrpSpPr/>
          <p:nvPr/>
        </p:nvGrpSpPr>
        <p:grpSpPr>
          <a:xfrm>
            <a:off x="3124975" y="2675601"/>
            <a:ext cx="985019" cy="153293"/>
            <a:chOff x="1924383" y="1819345"/>
            <a:chExt cx="985019" cy="153293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A991FF42-0F1E-42E9-A6A7-9E2D679ED76A}"/>
                </a:ext>
              </a:extLst>
            </p:cNvPr>
            <p:cNvSpPr/>
            <p:nvPr/>
          </p:nvSpPr>
          <p:spPr>
            <a:xfrm>
              <a:off x="1924383" y="1834139"/>
              <a:ext cx="978403" cy="1384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ja-JP" sz="900" b="1" dirty="0">
                  <a:solidFill>
                    <a:srgbClr val="111E26"/>
                  </a:solidFill>
                  <a:latin typeface="Noto Sans JP"/>
                </a:rPr>
                <a:t>Expiration date</a:t>
              </a:r>
              <a:endParaRPr lang="ja-JP" altLang="en-US" sz="900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AD7819A7-B0B6-44BE-87AB-33001D6A3220}"/>
                </a:ext>
              </a:extLst>
            </p:cNvPr>
            <p:cNvSpPr/>
            <p:nvPr/>
          </p:nvSpPr>
          <p:spPr>
            <a:xfrm>
              <a:off x="2690079" y="1819345"/>
              <a:ext cx="219323" cy="1384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ja-JP" sz="900" b="1" dirty="0">
                  <a:solidFill>
                    <a:srgbClr val="C00000"/>
                  </a:solidFill>
                  <a:latin typeface="Noto Sans JP"/>
                </a:rPr>
                <a:t>*</a:t>
              </a:r>
              <a:endParaRPr lang="ja-JP" altLang="en-US" sz="9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7847B18C-2437-4060-9BA9-2F56F358AD8F}"/>
              </a:ext>
            </a:extLst>
          </p:cNvPr>
          <p:cNvGrpSpPr/>
          <p:nvPr/>
        </p:nvGrpSpPr>
        <p:grpSpPr>
          <a:xfrm>
            <a:off x="3124975" y="3391043"/>
            <a:ext cx="978403" cy="153293"/>
            <a:chOff x="1924383" y="1819345"/>
            <a:chExt cx="978403" cy="153293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05DC3FA0-2771-4335-B2CD-4996BB5C873D}"/>
                </a:ext>
              </a:extLst>
            </p:cNvPr>
            <p:cNvSpPr/>
            <p:nvPr/>
          </p:nvSpPr>
          <p:spPr>
            <a:xfrm>
              <a:off x="1924383" y="1834139"/>
              <a:ext cx="978403" cy="1384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ja-JP" sz="900" b="1" dirty="0">
                  <a:solidFill>
                    <a:srgbClr val="111E26"/>
                  </a:solidFill>
                  <a:latin typeface="Noto Sans JP"/>
                </a:rPr>
                <a:t>Security code</a:t>
              </a:r>
              <a:endParaRPr lang="ja-JP" altLang="en-US" sz="900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8F3780AE-4F01-4090-BD3C-6335A43BE8DB}"/>
                </a:ext>
              </a:extLst>
            </p:cNvPr>
            <p:cNvSpPr/>
            <p:nvPr/>
          </p:nvSpPr>
          <p:spPr>
            <a:xfrm>
              <a:off x="2591019" y="1819345"/>
              <a:ext cx="219323" cy="1384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ja-JP" sz="900" b="1" dirty="0">
                  <a:solidFill>
                    <a:srgbClr val="C00000"/>
                  </a:solidFill>
                  <a:latin typeface="Noto Sans JP"/>
                </a:rPr>
                <a:t>*</a:t>
              </a:r>
              <a:endParaRPr lang="ja-JP" altLang="en-US" sz="9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74" name="図 73">
            <a:extLst>
              <a:ext uri="{FF2B5EF4-FFF2-40B4-BE49-F238E27FC236}">
                <a16:creationId xmlns:a16="http://schemas.microsoft.com/office/drawing/2014/main" id="{08069084-469F-49CB-94F9-DBA813835C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5" t="3603" r="5851"/>
          <a:stretch/>
        </p:blipFill>
        <p:spPr>
          <a:xfrm>
            <a:off x="3193518" y="4276970"/>
            <a:ext cx="472418" cy="45968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49A9CD7-64F0-4CED-AFA4-C552374AEA3A}"/>
              </a:ext>
            </a:extLst>
          </p:cNvPr>
          <p:cNvSpPr txBox="1"/>
          <p:nvPr/>
        </p:nvSpPr>
        <p:spPr>
          <a:xfrm>
            <a:off x="3619404" y="5116697"/>
            <a:ext cx="903461" cy="138499"/>
          </a:xfrm>
          <a:prstGeom prst="rect">
            <a:avLst/>
          </a:prstGeom>
          <a:solidFill>
            <a:srgbClr val="EBEDEE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900" b="1" dirty="0">
                <a:solidFill>
                  <a:schemeClr val="bg2"/>
                </a:solidFill>
              </a:rPr>
              <a:t>Order</a:t>
            </a:r>
            <a:endParaRPr kumimoji="1" lang="ja-JP" altLang="en-US" sz="900" b="1" dirty="0">
              <a:solidFill>
                <a:schemeClr val="bg2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12E90077-2DB9-4DFB-A558-3D49941ABAB4}"/>
              </a:ext>
            </a:extLst>
          </p:cNvPr>
          <p:cNvSpPr txBox="1"/>
          <p:nvPr/>
        </p:nvSpPr>
        <p:spPr>
          <a:xfrm>
            <a:off x="3045552" y="2348257"/>
            <a:ext cx="1109041" cy="283906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 anchorCtr="0">
            <a:spAutoFit/>
          </a:bodyPr>
          <a:lstStyle/>
          <a:p>
            <a:endParaRPr kumimoji="1" lang="ja-JP" altLang="en-US" sz="900" b="1" dirty="0">
              <a:solidFill>
                <a:srgbClr val="5E72E4"/>
              </a:solidFill>
            </a:endParaRPr>
          </a:p>
        </p:txBody>
      </p:sp>
      <p:pic>
        <p:nvPicPr>
          <p:cNvPr id="80" name="図 79">
            <a:extLst>
              <a:ext uri="{FF2B5EF4-FFF2-40B4-BE49-F238E27FC236}">
                <a16:creationId xmlns:a16="http://schemas.microsoft.com/office/drawing/2014/main" id="{18D16F2B-3836-4CCC-A2B7-1EC101A40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594" y="2356588"/>
            <a:ext cx="888119" cy="238276"/>
          </a:xfrm>
          <a:prstGeom prst="rect">
            <a:avLst/>
          </a:prstGeom>
        </p:spPr>
      </p:pic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719331DE-1AC1-4DA0-9969-1627621CF47E}"/>
              </a:ext>
            </a:extLst>
          </p:cNvPr>
          <p:cNvSpPr/>
          <p:nvPr/>
        </p:nvSpPr>
        <p:spPr>
          <a:xfrm>
            <a:off x="3337049" y="1600517"/>
            <a:ext cx="1438671" cy="1692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1100" b="1" dirty="0">
                <a:solidFill>
                  <a:srgbClr val="111E26"/>
                </a:solidFill>
                <a:latin typeface="Noto Sans JP"/>
              </a:rPr>
              <a:t>Request online talk</a:t>
            </a:r>
            <a:endParaRPr lang="ja-JP" altLang="en-US" sz="11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EC90BA9A-FCA7-4C5E-91C4-DFE3F571DFEB}"/>
              </a:ext>
            </a:extLst>
          </p:cNvPr>
          <p:cNvSpPr txBox="1"/>
          <p:nvPr/>
        </p:nvSpPr>
        <p:spPr>
          <a:xfrm>
            <a:off x="3686960" y="1206688"/>
            <a:ext cx="768348" cy="283906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 anchorCtr="0">
            <a:spAutoFit/>
          </a:bodyPr>
          <a:lstStyle/>
          <a:p>
            <a:endParaRPr kumimoji="1" lang="ja-JP" altLang="en-US" sz="900" b="1" dirty="0">
              <a:solidFill>
                <a:srgbClr val="5E72E4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CFF53B7-7684-4008-B54A-FC5FCDADAA89}"/>
              </a:ext>
            </a:extLst>
          </p:cNvPr>
          <p:cNvSpPr txBox="1"/>
          <p:nvPr/>
        </p:nvSpPr>
        <p:spPr>
          <a:xfrm>
            <a:off x="3686960" y="1261650"/>
            <a:ext cx="768348" cy="283906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 anchorCtr="0">
            <a:spAutoFit/>
          </a:bodyPr>
          <a:lstStyle/>
          <a:p>
            <a:endParaRPr kumimoji="1" lang="ja-JP" altLang="en-US" sz="900" b="1" dirty="0">
              <a:solidFill>
                <a:srgbClr val="5E72E4"/>
              </a:solidFill>
            </a:endParaRPr>
          </a:p>
        </p:txBody>
      </p:sp>
      <p:pic>
        <p:nvPicPr>
          <p:cNvPr id="84" name="グラフィックス 83" descr="ロケット">
            <a:extLst>
              <a:ext uri="{FF2B5EF4-FFF2-40B4-BE49-F238E27FC236}">
                <a16:creationId xmlns:a16="http://schemas.microsoft.com/office/drawing/2014/main" id="{31472E83-6D54-4810-B1BE-26BE772B20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3014" y="1242334"/>
            <a:ext cx="326741" cy="326741"/>
          </a:xfrm>
          <a:prstGeom prst="rect">
            <a:avLst/>
          </a:prstGeom>
        </p:spPr>
      </p:pic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22542401-49D6-48AF-9301-1193BF6E606C}"/>
              </a:ext>
            </a:extLst>
          </p:cNvPr>
          <p:cNvSpPr/>
          <p:nvPr/>
        </p:nvSpPr>
        <p:spPr>
          <a:xfrm>
            <a:off x="3137431" y="5006590"/>
            <a:ext cx="1837906" cy="289381"/>
          </a:xfrm>
          <a:prstGeom prst="roundRect">
            <a:avLst>
              <a:gd name="adj" fmla="val 4167"/>
            </a:avLst>
          </a:prstGeom>
          <a:solidFill>
            <a:srgbClr val="5E7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Order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506EA944-0309-44B4-8529-65C4B1EAB15E}"/>
              </a:ext>
            </a:extLst>
          </p:cNvPr>
          <p:cNvSpPr/>
          <p:nvPr/>
        </p:nvSpPr>
        <p:spPr>
          <a:xfrm>
            <a:off x="3210750" y="2107705"/>
            <a:ext cx="1169772" cy="13849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900" b="1" dirty="0">
                <a:solidFill>
                  <a:srgbClr val="111E26"/>
                </a:solidFill>
                <a:latin typeface="Noto Sans JP"/>
              </a:rPr>
              <a:t>123123123123</a:t>
            </a:r>
            <a:endParaRPr lang="ja-JP" altLang="en-US" sz="900" dirty="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4ACDBCBF-DA8C-412B-8F53-AAFEA8B64D5F}"/>
              </a:ext>
            </a:extLst>
          </p:cNvPr>
          <p:cNvSpPr/>
          <p:nvPr/>
        </p:nvSpPr>
        <p:spPr>
          <a:xfrm>
            <a:off x="3210750" y="2939229"/>
            <a:ext cx="1169772" cy="13849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900" b="1" dirty="0">
                <a:solidFill>
                  <a:srgbClr val="111E26"/>
                </a:solidFill>
                <a:latin typeface="Noto Sans JP"/>
              </a:rPr>
              <a:t>01/22</a:t>
            </a:r>
            <a:endParaRPr lang="ja-JP" altLang="en-US" sz="900" dirty="0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5CB9D18E-945E-494A-9EDB-2E094E5CAE1D}"/>
              </a:ext>
            </a:extLst>
          </p:cNvPr>
          <p:cNvSpPr/>
          <p:nvPr/>
        </p:nvSpPr>
        <p:spPr>
          <a:xfrm>
            <a:off x="3210750" y="3686085"/>
            <a:ext cx="1169772" cy="13849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900" b="1" dirty="0">
                <a:solidFill>
                  <a:srgbClr val="111E26"/>
                </a:solidFill>
                <a:latin typeface="Noto Sans JP"/>
              </a:rPr>
              <a:t>123</a:t>
            </a:r>
            <a:endParaRPr lang="ja-JP" altLang="en-US" sz="9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0D6D81F-CCCC-470F-8974-1ED90DDAEC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482" y="901139"/>
            <a:ext cx="6414718" cy="3341507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AD28259-520B-4290-A707-B4318A7C9116}"/>
              </a:ext>
            </a:extLst>
          </p:cNvPr>
          <p:cNvSpPr/>
          <p:nvPr/>
        </p:nvSpPr>
        <p:spPr>
          <a:xfrm>
            <a:off x="7591425" y="1242333"/>
            <a:ext cx="2019300" cy="2443751"/>
          </a:xfrm>
          <a:prstGeom prst="rect">
            <a:avLst/>
          </a:prstGeom>
          <a:solidFill>
            <a:srgbClr val="182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625AEF8-8503-42C7-B008-96068306F56A}"/>
              </a:ext>
            </a:extLst>
          </p:cNvPr>
          <p:cNvSpPr/>
          <p:nvPr/>
        </p:nvSpPr>
        <p:spPr>
          <a:xfrm flipV="1">
            <a:off x="7743824" y="956972"/>
            <a:ext cx="3076459" cy="437761"/>
          </a:xfrm>
          <a:prstGeom prst="rect">
            <a:avLst/>
          </a:prstGeom>
          <a:solidFill>
            <a:srgbClr val="182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2401F8C9-D0BD-4507-9FF2-4D7441B2A2D8}"/>
              </a:ext>
            </a:extLst>
          </p:cNvPr>
          <p:cNvGrpSpPr/>
          <p:nvPr/>
        </p:nvGrpSpPr>
        <p:grpSpPr>
          <a:xfrm>
            <a:off x="1361388" y="4201809"/>
            <a:ext cx="1334095" cy="665968"/>
            <a:chOff x="1361388" y="4201809"/>
            <a:chExt cx="1334095" cy="665968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26DE5CC-6D5C-49CF-B245-ABB645AF5AB0}"/>
                </a:ext>
              </a:extLst>
            </p:cNvPr>
            <p:cNvSpPr/>
            <p:nvPr/>
          </p:nvSpPr>
          <p:spPr>
            <a:xfrm>
              <a:off x="1418850" y="4201809"/>
              <a:ext cx="1169772" cy="138499"/>
            </a:xfrm>
            <a:prstGeom prst="rect">
              <a:avLst/>
            </a:prstGeom>
            <a:solidFill>
              <a:srgbClr val="F8F9F9"/>
            </a:solidFill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ja-JP" sz="900" b="1" dirty="0">
                  <a:solidFill>
                    <a:srgbClr val="111E26"/>
                  </a:solidFill>
                  <a:latin typeface="Noto Sans JP"/>
                </a:rPr>
                <a:t>Online talk with Shinta</a:t>
              </a:r>
              <a:endParaRPr lang="ja-JP" altLang="en-US" sz="9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3347CCE6-C7F1-45B1-88A8-9A5C90723F3C}"/>
                </a:ext>
              </a:extLst>
            </p:cNvPr>
            <p:cNvSpPr/>
            <p:nvPr/>
          </p:nvSpPr>
          <p:spPr>
            <a:xfrm>
              <a:off x="1418850" y="4346925"/>
              <a:ext cx="1276633" cy="123111"/>
            </a:xfrm>
            <a:prstGeom prst="rect">
              <a:avLst/>
            </a:prstGeom>
            <a:solidFill>
              <a:srgbClr val="F8F9F9"/>
            </a:solidFill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ja-JP" sz="800" b="1" dirty="0">
                  <a:solidFill>
                    <a:srgbClr val="111E26"/>
                  </a:solidFill>
                  <a:latin typeface="Noto Sans JP"/>
                </a:rPr>
                <a:t>4th July, Sat 18:00 ~ 19:00</a:t>
              </a:r>
              <a:endParaRPr lang="ja-JP" altLang="en-US" sz="800" dirty="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FB1D486C-0F88-4493-8406-09945BFE0A33}"/>
                </a:ext>
              </a:extLst>
            </p:cNvPr>
            <p:cNvSpPr txBox="1"/>
            <p:nvPr/>
          </p:nvSpPr>
          <p:spPr>
            <a:xfrm>
              <a:off x="1361388" y="4583871"/>
              <a:ext cx="768348" cy="283906"/>
            </a:xfrm>
            <a:prstGeom prst="rect">
              <a:avLst/>
            </a:prstGeom>
            <a:solidFill>
              <a:srgbClr val="F8F9F9"/>
            </a:solidFill>
          </p:spPr>
          <p:txBody>
            <a:bodyPr wrap="square" lIns="72000" tIns="72000" rIns="72000" bIns="72000" rtlCol="0" anchor="ctr" anchorCtr="0">
              <a:spAutoFit/>
            </a:bodyPr>
            <a:lstStyle/>
            <a:p>
              <a:r>
                <a:rPr kumimoji="1" lang="en-US" altLang="ja-JP" sz="900" b="1" dirty="0">
                  <a:solidFill>
                    <a:srgbClr val="5E72E4"/>
                  </a:solidFill>
                </a:rPr>
                <a:t>\1,000</a:t>
              </a:r>
              <a:endParaRPr kumimoji="1" lang="ja-JP" altLang="en-US" sz="900" b="1" dirty="0">
                <a:solidFill>
                  <a:srgbClr val="5E72E4"/>
                </a:solidFill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090ED8D0-8859-4361-A6FA-3C7A6460D002}"/>
                </a:ext>
              </a:extLst>
            </p:cNvPr>
            <p:cNvSpPr/>
            <p:nvPr/>
          </p:nvSpPr>
          <p:spPr>
            <a:xfrm>
              <a:off x="1418850" y="4499940"/>
              <a:ext cx="420499" cy="123111"/>
            </a:xfrm>
            <a:prstGeom prst="rect">
              <a:avLst/>
            </a:prstGeom>
            <a:solidFill>
              <a:srgbClr val="F8F9F9"/>
            </a:solidFill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ja-JP" sz="800" b="1" dirty="0">
                  <a:solidFill>
                    <a:srgbClr val="111E26"/>
                  </a:solidFill>
                  <a:latin typeface="Noto Sans JP"/>
                </a:rPr>
                <a:t>60 mins</a:t>
              </a:r>
              <a:endParaRPr lang="ja-JP" altLang="en-US" sz="800" dirty="0"/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85EB0C81-4470-47D7-8F64-1721EA8DF480}"/>
              </a:ext>
            </a:extLst>
          </p:cNvPr>
          <p:cNvGrpSpPr/>
          <p:nvPr/>
        </p:nvGrpSpPr>
        <p:grpSpPr>
          <a:xfrm>
            <a:off x="3655052" y="4191977"/>
            <a:ext cx="1334095" cy="665968"/>
            <a:chOff x="1361388" y="4201809"/>
            <a:chExt cx="1334095" cy="665968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3B79598E-FCDB-46E7-91D9-533AA1AF06D9}"/>
                </a:ext>
              </a:extLst>
            </p:cNvPr>
            <p:cNvSpPr/>
            <p:nvPr/>
          </p:nvSpPr>
          <p:spPr>
            <a:xfrm>
              <a:off x="1418850" y="4201809"/>
              <a:ext cx="1169772" cy="138499"/>
            </a:xfrm>
            <a:prstGeom prst="rect">
              <a:avLst/>
            </a:prstGeom>
            <a:solidFill>
              <a:srgbClr val="F8F9F9"/>
            </a:solidFill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ja-JP" sz="900" b="1" dirty="0">
                  <a:solidFill>
                    <a:srgbClr val="111E26"/>
                  </a:solidFill>
                  <a:latin typeface="Noto Sans JP"/>
                </a:rPr>
                <a:t>Online talk with Shinta</a:t>
              </a:r>
              <a:endParaRPr lang="ja-JP" altLang="en-US" sz="900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4A1D325D-1B50-484D-A1D9-97BD07CFC107}"/>
                </a:ext>
              </a:extLst>
            </p:cNvPr>
            <p:cNvSpPr/>
            <p:nvPr/>
          </p:nvSpPr>
          <p:spPr>
            <a:xfrm>
              <a:off x="1418850" y="4346925"/>
              <a:ext cx="1276633" cy="123111"/>
            </a:xfrm>
            <a:prstGeom prst="rect">
              <a:avLst/>
            </a:prstGeom>
            <a:solidFill>
              <a:srgbClr val="F8F9F9"/>
            </a:solidFill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ja-JP" sz="800" b="1" dirty="0">
                  <a:solidFill>
                    <a:srgbClr val="111E26"/>
                  </a:solidFill>
                  <a:latin typeface="Noto Sans JP"/>
                </a:rPr>
                <a:t>4th July, Sat 18:00 ~ 19:00</a:t>
              </a:r>
              <a:endParaRPr lang="ja-JP" altLang="en-US" sz="800" dirty="0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C0F12643-E1BD-428A-90B3-148EDDFBDA27}"/>
                </a:ext>
              </a:extLst>
            </p:cNvPr>
            <p:cNvSpPr txBox="1"/>
            <p:nvPr/>
          </p:nvSpPr>
          <p:spPr>
            <a:xfrm>
              <a:off x="1361388" y="4583871"/>
              <a:ext cx="768348" cy="283906"/>
            </a:xfrm>
            <a:prstGeom prst="rect">
              <a:avLst/>
            </a:prstGeom>
            <a:solidFill>
              <a:srgbClr val="F8F9F9"/>
            </a:solidFill>
          </p:spPr>
          <p:txBody>
            <a:bodyPr wrap="square" lIns="72000" tIns="72000" rIns="72000" bIns="72000" rtlCol="0" anchor="ctr" anchorCtr="0">
              <a:spAutoFit/>
            </a:bodyPr>
            <a:lstStyle/>
            <a:p>
              <a:r>
                <a:rPr kumimoji="1" lang="en-US" altLang="ja-JP" sz="900" b="1" dirty="0">
                  <a:solidFill>
                    <a:srgbClr val="5E72E4"/>
                  </a:solidFill>
                </a:rPr>
                <a:t>\1,000</a:t>
              </a:r>
              <a:endParaRPr kumimoji="1" lang="ja-JP" altLang="en-US" sz="900" b="1" dirty="0">
                <a:solidFill>
                  <a:srgbClr val="5E72E4"/>
                </a:solidFill>
              </a:endParaRPr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1C1F41E-1C76-48D1-9930-0645B6B8D96F}"/>
                </a:ext>
              </a:extLst>
            </p:cNvPr>
            <p:cNvSpPr/>
            <p:nvPr/>
          </p:nvSpPr>
          <p:spPr>
            <a:xfrm>
              <a:off x="1418850" y="4499940"/>
              <a:ext cx="420499" cy="123111"/>
            </a:xfrm>
            <a:prstGeom prst="rect">
              <a:avLst/>
            </a:prstGeom>
            <a:solidFill>
              <a:srgbClr val="F8F9F9"/>
            </a:solidFill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ja-JP" sz="800" b="1" dirty="0">
                  <a:solidFill>
                    <a:srgbClr val="111E26"/>
                  </a:solidFill>
                  <a:latin typeface="Noto Sans JP"/>
                </a:rPr>
                <a:t>60 mins</a:t>
              </a:r>
              <a:endParaRPr lang="ja-JP" altLang="en-US" sz="800" dirty="0"/>
            </a:p>
          </p:txBody>
        </p:sp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F5B3F40C-8860-4ECA-B104-6E6FBBDCB3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0111" y="1352940"/>
            <a:ext cx="1306337" cy="26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16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53932C93-26B8-4DF5-B0E7-C7C979CF8F82}"/>
              </a:ext>
            </a:extLst>
          </p:cNvPr>
          <p:cNvSpPr/>
          <p:nvPr/>
        </p:nvSpPr>
        <p:spPr>
          <a:xfrm>
            <a:off x="1009866" y="5891021"/>
            <a:ext cx="5071523" cy="752190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4D1C391-FE31-4C54-B283-06F29E9755C4}"/>
              </a:ext>
            </a:extLst>
          </p:cNvPr>
          <p:cNvSpPr/>
          <p:nvPr/>
        </p:nvSpPr>
        <p:spPr>
          <a:xfrm>
            <a:off x="1028700" y="4394918"/>
            <a:ext cx="5071523" cy="1674219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A8CC98-6BFD-462F-A759-9B7977CE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Created a zoom meeting (host)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F4C0BEB-1057-4C4A-967D-A1AAE46B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8" y="974588"/>
            <a:ext cx="6138261" cy="462944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5D47ED6-C5EB-4A82-852A-239A2AA8E0D2}"/>
              </a:ext>
            </a:extLst>
          </p:cNvPr>
          <p:cNvSpPr/>
          <p:nvPr/>
        </p:nvSpPr>
        <p:spPr>
          <a:xfrm>
            <a:off x="1562517" y="2610704"/>
            <a:ext cx="3895308" cy="123110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Online meeting request from Client to Shinta</a:t>
            </a:r>
          </a:p>
          <a:p>
            <a:r>
              <a:rPr lang="en-US" altLang="ja-JP" sz="800" dirty="0">
                <a:solidFill>
                  <a:schemeClr val="accent4"/>
                </a:solidFill>
                <a:latin typeface="Noto Sans JP"/>
              </a:rPr>
              <a:t>Quantity 60mins</a:t>
            </a:r>
          </a:p>
          <a:p>
            <a:r>
              <a:rPr lang="en-US" altLang="ja-JP" sz="800" dirty="0">
                <a:solidFill>
                  <a:schemeClr val="accent4"/>
                </a:solidFill>
                <a:latin typeface="Noto Sans JP"/>
              </a:rPr>
              <a:t>Preferred date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20:00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5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Sun 18:00 ~ 20:00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11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20:00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rgbClr val="5E72E4"/>
                </a:solidFill>
              </a:rPr>
              <a:t>Shinta</a:t>
            </a:r>
            <a:r>
              <a:rPr lang="en-US" altLang="ja-JP" sz="800" dirty="0">
                <a:solidFill>
                  <a:schemeClr val="accent4"/>
                </a:solidFill>
              </a:rPr>
              <a:t>, please reply and arrange the meeting!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Once agree the date, create a meeting, by clicking the button below.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1E8D459-7658-4FD4-8D0E-A9C99577DF57}"/>
              </a:ext>
            </a:extLst>
          </p:cNvPr>
          <p:cNvSpPr/>
          <p:nvPr/>
        </p:nvSpPr>
        <p:spPr>
          <a:xfrm>
            <a:off x="1591092" y="1759135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Client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1AF558-52D7-4E4B-83BF-8016C702580E}"/>
              </a:ext>
            </a:extLst>
          </p:cNvPr>
          <p:cNvSpPr/>
          <p:nvPr/>
        </p:nvSpPr>
        <p:spPr>
          <a:xfrm>
            <a:off x="1591092" y="4279667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651B43-9186-44CB-8265-12281F694D2D}"/>
              </a:ext>
            </a:extLst>
          </p:cNvPr>
          <p:cNvSpPr/>
          <p:nvPr/>
        </p:nvSpPr>
        <p:spPr>
          <a:xfrm>
            <a:off x="1562517" y="4609918"/>
            <a:ext cx="3257133" cy="61555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Thank you for your request!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chemeClr val="accent4"/>
                </a:solidFill>
              </a:rPr>
              <a:t>How about this time?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18*30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AF695FA-1AA6-4002-893F-02C464D90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5294034"/>
            <a:ext cx="2553056" cy="417747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A8D3AFB-3043-4409-A3A5-83A3038B0A02}"/>
              </a:ext>
            </a:extLst>
          </p:cNvPr>
          <p:cNvSpPr/>
          <p:nvPr/>
        </p:nvSpPr>
        <p:spPr>
          <a:xfrm>
            <a:off x="1562517" y="5753297"/>
            <a:ext cx="3257133" cy="12311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Sure. That’s good for me.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E58AA53-E6C4-4C35-A951-0306E4367E1B}"/>
              </a:ext>
            </a:extLst>
          </p:cNvPr>
          <p:cNvSpPr/>
          <p:nvPr/>
        </p:nvSpPr>
        <p:spPr>
          <a:xfrm>
            <a:off x="3657926" y="4713425"/>
            <a:ext cx="2375977" cy="917647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954E4E3-992A-4C38-8EA6-6061E1E49B4D}"/>
              </a:ext>
            </a:extLst>
          </p:cNvPr>
          <p:cNvSpPr/>
          <p:nvPr/>
        </p:nvSpPr>
        <p:spPr>
          <a:xfrm>
            <a:off x="1226655" y="3349368"/>
            <a:ext cx="326338" cy="417747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AB60810-823A-4799-ADB2-A7997428E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4206747"/>
            <a:ext cx="2553056" cy="417747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1B032A2-275A-494A-93E0-46E3585CBDC5}"/>
              </a:ext>
            </a:extLst>
          </p:cNvPr>
          <p:cNvSpPr/>
          <p:nvPr/>
        </p:nvSpPr>
        <p:spPr>
          <a:xfrm>
            <a:off x="1552992" y="4309031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55E427A-E51D-4C7E-93B1-FE5465CD3E5D}"/>
              </a:ext>
            </a:extLst>
          </p:cNvPr>
          <p:cNvSpPr/>
          <p:nvPr/>
        </p:nvSpPr>
        <p:spPr>
          <a:xfrm>
            <a:off x="1104899" y="2161457"/>
            <a:ext cx="448093" cy="810234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CFAB978-F7EA-44A4-811E-829D00D4ED03}"/>
              </a:ext>
            </a:extLst>
          </p:cNvPr>
          <p:cNvSpPr/>
          <p:nvPr/>
        </p:nvSpPr>
        <p:spPr>
          <a:xfrm>
            <a:off x="1552992" y="5392343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Client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EFD4D36-9653-4ECF-9DC1-B1237833DC1F}"/>
              </a:ext>
            </a:extLst>
          </p:cNvPr>
          <p:cNvSpPr/>
          <p:nvPr/>
        </p:nvSpPr>
        <p:spPr>
          <a:xfrm>
            <a:off x="1543467" y="3853951"/>
            <a:ext cx="1471644" cy="289381"/>
          </a:xfrm>
          <a:prstGeom prst="roundRect">
            <a:avLst>
              <a:gd name="adj" fmla="val 41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Meeting has been created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B2A9C49-F00E-46DA-A3FB-4960C7E0BCB4}"/>
              </a:ext>
            </a:extLst>
          </p:cNvPr>
          <p:cNvSpPr/>
          <p:nvPr/>
        </p:nvSpPr>
        <p:spPr>
          <a:xfrm>
            <a:off x="1219170" y="2313133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B4851A1-60FC-4D76-ADC5-4550DFFC43C6}"/>
              </a:ext>
            </a:extLst>
          </p:cNvPr>
          <p:cNvSpPr/>
          <p:nvPr/>
        </p:nvSpPr>
        <p:spPr>
          <a:xfrm>
            <a:off x="1562517" y="6410792"/>
            <a:ext cx="3257133" cy="2462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Our meeting has been arranged as follows.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Date and time: 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19:0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5E0B3F82-5B9A-458F-B9AD-F87B9556F9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5978432"/>
            <a:ext cx="2553056" cy="417747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5B2BA95-9D14-4C5D-950D-5156438F5CBD}"/>
              </a:ext>
            </a:extLst>
          </p:cNvPr>
          <p:cNvSpPr/>
          <p:nvPr/>
        </p:nvSpPr>
        <p:spPr>
          <a:xfrm>
            <a:off x="1552992" y="6092184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7D8B269B-B7B5-4DFF-B0C3-7C24D0BD27FF}"/>
              </a:ext>
            </a:extLst>
          </p:cNvPr>
          <p:cNvSpPr/>
          <p:nvPr/>
        </p:nvSpPr>
        <p:spPr>
          <a:xfrm>
            <a:off x="6648389" y="1537334"/>
            <a:ext cx="5071523" cy="2872741"/>
          </a:xfrm>
          <a:prstGeom prst="roundRect">
            <a:avLst>
              <a:gd name="adj" fmla="val 276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D199501-8A2B-4D36-B6CF-5BC289BAB7E3}"/>
              </a:ext>
            </a:extLst>
          </p:cNvPr>
          <p:cNvSpPr/>
          <p:nvPr/>
        </p:nvSpPr>
        <p:spPr>
          <a:xfrm>
            <a:off x="6898586" y="1725010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4848942-5A95-42ED-8F59-407E01CAD95E}"/>
              </a:ext>
            </a:extLst>
          </p:cNvPr>
          <p:cNvSpPr/>
          <p:nvPr/>
        </p:nvSpPr>
        <p:spPr>
          <a:xfrm>
            <a:off x="7222436" y="2022581"/>
            <a:ext cx="3895308" cy="49244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Meeting has been booked by Client!</a:t>
            </a:r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chemeClr val="accent4"/>
                </a:solidFill>
              </a:rPr>
              <a:t>Create a zoom meeting by clicking the button on the top right.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If not having a zoom account, please create zoom account and click the button.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E09F8E5-6423-43DC-B1D8-302792F0DDE1}"/>
              </a:ext>
            </a:extLst>
          </p:cNvPr>
          <p:cNvSpPr/>
          <p:nvPr/>
        </p:nvSpPr>
        <p:spPr>
          <a:xfrm>
            <a:off x="7243160" y="2482015"/>
            <a:ext cx="1471644" cy="289381"/>
          </a:xfrm>
          <a:prstGeom prst="roundRect">
            <a:avLst>
              <a:gd name="adj" fmla="val 4167"/>
            </a:avLst>
          </a:prstGeom>
          <a:solidFill>
            <a:srgbClr val="5E7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Create a zoom meeting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494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53932C93-26B8-4DF5-B0E7-C7C979CF8F82}"/>
              </a:ext>
            </a:extLst>
          </p:cNvPr>
          <p:cNvSpPr/>
          <p:nvPr/>
        </p:nvSpPr>
        <p:spPr>
          <a:xfrm>
            <a:off x="1009866" y="5891021"/>
            <a:ext cx="5071523" cy="752190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4D1C391-FE31-4C54-B283-06F29E9755C4}"/>
              </a:ext>
            </a:extLst>
          </p:cNvPr>
          <p:cNvSpPr/>
          <p:nvPr/>
        </p:nvSpPr>
        <p:spPr>
          <a:xfrm>
            <a:off x="1028700" y="4394918"/>
            <a:ext cx="5071523" cy="1674219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A8CC98-6BFD-462F-A759-9B7977CE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Created a zoom meeting (host)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F4C0BEB-1057-4C4A-967D-A1AAE46B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8" y="974588"/>
            <a:ext cx="6138261" cy="462944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5D47ED6-C5EB-4A82-852A-239A2AA8E0D2}"/>
              </a:ext>
            </a:extLst>
          </p:cNvPr>
          <p:cNvSpPr/>
          <p:nvPr/>
        </p:nvSpPr>
        <p:spPr>
          <a:xfrm>
            <a:off x="1562517" y="2610704"/>
            <a:ext cx="3895308" cy="123110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Online meeting request from Client to Shinta</a:t>
            </a:r>
          </a:p>
          <a:p>
            <a:r>
              <a:rPr lang="en-US" altLang="ja-JP" sz="800" dirty="0">
                <a:solidFill>
                  <a:schemeClr val="accent4"/>
                </a:solidFill>
                <a:latin typeface="Noto Sans JP"/>
              </a:rPr>
              <a:t>Quantity 60mins</a:t>
            </a:r>
          </a:p>
          <a:p>
            <a:r>
              <a:rPr lang="en-US" altLang="ja-JP" sz="800" dirty="0">
                <a:solidFill>
                  <a:schemeClr val="accent4"/>
                </a:solidFill>
                <a:latin typeface="Noto Sans JP"/>
              </a:rPr>
              <a:t>Preferred date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20:00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5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Sun 18:00 ~ 20:00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11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20:00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rgbClr val="5E72E4"/>
                </a:solidFill>
              </a:rPr>
              <a:t>Shinta</a:t>
            </a:r>
            <a:r>
              <a:rPr lang="en-US" altLang="ja-JP" sz="800" dirty="0">
                <a:solidFill>
                  <a:schemeClr val="accent4"/>
                </a:solidFill>
              </a:rPr>
              <a:t>, please reply and arrange the meeting!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Once agree the date, create a meeting, by clicking the button below.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1E8D459-7658-4FD4-8D0E-A9C99577DF57}"/>
              </a:ext>
            </a:extLst>
          </p:cNvPr>
          <p:cNvSpPr/>
          <p:nvPr/>
        </p:nvSpPr>
        <p:spPr>
          <a:xfrm>
            <a:off x="1591092" y="1759135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Client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1AF558-52D7-4E4B-83BF-8016C702580E}"/>
              </a:ext>
            </a:extLst>
          </p:cNvPr>
          <p:cNvSpPr/>
          <p:nvPr/>
        </p:nvSpPr>
        <p:spPr>
          <a:xfrm>
            <a:off x="1591092" y="4279667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651B43-9186-44CB-8265-12281F694D2D}"/>
              </a:ext>
            </a:extLst>
          </p:cNvPr>
          <p:cNvSpPr/>
          <p:nvPr/>
        </p:nvSpPr>
        <p:spPr>
          <a:xfrm>
            <a:off x="1562517" y="4609918"/>
            <a:ext cx="3257133" cy="61555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Thank you for your request!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chemeClr val="accent4"/>
                </a:solidFill>
              </a:rPr>
              <a:t>How about this time?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18*30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AF695FA-1AA6-4002-893F-02C464D90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5294034"/>
            <a:ext cx="2553056" cy="417747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A8D3AFB-3043-4409-A3A5-83A3038B0A02}"/>
              </a:ext>
            </a:extLst>
          </p:cNvPr>
          <p:cNvSpPr/>
          <p:nvPr/>
        </p:nvSpPr>
        <p:spPr>
          <a:xfrm>
            <a:off x="1562517" y="5753297"/>
            <a:ext cx="3257133" cy="12311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Sure. That’s good for me.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E58AA53-E6C4-4C35-A951-0306E4367E1B}"/>
              </a:ext>
            </a:extLst>
          </p:cNvPr>
          <p:cNvSpPr/>
          <p:nvPr/>
        </p:nvSpPr>
        <p:spPr>
          <a:xfrm>
            <a:off x="3657926" y="4713425"/>
            <a:ext cx="2375977" cy="917647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954E4E3-992A-4C38-8EA6-6061E1E49B4D}"/>
              </a:ext>
            </a:extLst>
          </p:cNvPr>
          <p:cNvSpPr/>
          <p:nvPr/>
        </p:nvSpPr>
        <p:spPr>
          <a:xfrm>
            <a:off x="1226655" y="3349368"/>
            <a:ext cx="326338" cy="417747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AB60810-823A-4799-ADB2-A7997428E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4206747"/>
            <a:ext cx="2553056" cy="417747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1B032A2-275A-494A-93E0-46E3585CBDC5}"/>
              </a:ext>
            </a:extLst>
          </p:cNvPr>
          <p:cNvSpPr/>
          <p:nvPr/>
        </p:nvSpPr>
        <p:spPr>
          <a:xfrm>
            <a:off x="1552992" y="4309031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55E427A-E51D-4C7E-93B1-FE5465CD3E5D}"/>
              </a:ext>
            </a:extLst>
          </p:cNvPr>
          <p:cNvSpPr/>
          <p:nvPr/>
        </p:nvSpPr>
        <p:spPr>
          <a:xfrm>
            <a:off x="1104899" y="2161457"/>
            <a:ext cx="448093" cy="810234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CFAB978-F7EA-44A4-811E-829D00D4ED03}"/>
              </a:ext>
            </a:extLst>
          </p:cNvPr>
          <p:cNvSpPr/>
          <p:nvPr/>
        </p:nvSpPr>
        <p:spPr>
          <a:xfrm>
            <a:off x="1552992" y="5392343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Client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EFD4D36-9653-4ECF-9DC1-B1237833DC1F}"/>
              </a:ext>
            </a:extLst>
          </p:cNvPr>
          <p:cNvSpPr/>
          <p:nvPr/>
        </p:nvSpPr>
        <p:spPr>
          <a:xfrm>
            <a:off x="1543467" y="3853951"/>
            <a:ext cx="1471644" cy="289381"/>
          </a:xfrm>
          <a:prstGeom prst="roundRect">
            <a:avLst>
              <a:gd name="adj" fmla="val 41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Meeting has been created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B2A9C49-F00E-46DA-A3FB-4960C7E0BCB4}"/>
              </a:ext>
            </a:extLst>
          </p:cNvPr>
          <p:cNvSpPr/>
          <p:nvPr/>
        </p:nvSpPr>
        <p:spPr>
          <a:xfrm>
            <a:off x="1219170" y="2313133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B4851A1-60FC-4D76-ADC5-4550DFFC43C6}"/>
              </a:ext>
            </a:extLst>
          </p:cNvPr>
          <p:cNvSpPr/>
          <p:nvPr/>
        </p:nvSpPr>
        <p:spPr>
          <a:xfrm>
            <a:off x="1562517" y="6410792"/>
            <a:ext cx="3257133" cy="2462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Our meeting has been arranged as follows.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Date and time: 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19:0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5E0B3F82-5B9A-458F-B9AD-F87B9556F9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5978432"/>
            <a:ext cx="2553056" cy="417747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5B2BA95-9D14-4C5D-950D-5156438F5CBD}"/>
              </a:ext>
            </a:extLst>
          </p:cNvPr>
          <p:cNvSpPr/>
          <p:nvPr/>
        </p:nvSpPr>
        <p:spPr>
          <a:xfrm>
            <a:off x="1552992" y="6092184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7D8B269B-B7B5-4DFF-B0C3-7C24D0BD27FF}"/>
              </a:ext>
            </a:extLst>
          </p:cNvPr>
          <p:cNvSpPr/>
          <p:nvPr/>
        </p:nvSpPr>
        <p:spPr>
          <a:xfrm>
            <a:off x="6648389" y="1537334"/>
            <a:ext cx="5071523" cy="2872741"/>
          </a:xfrm>
          <a:prstGeom prst="roundRect">
            <a:avLst>
              <a:gd name="adj" fmla="val 276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D199501-8A2B-4D36-B6CF-5BC289BAB7E3}"/>
              </a:ext>
            </a:extLst>
          </p:cNvPr>
          <p:cNvSpPr/>
          <p:nvPr/>
        </p:nvSpPr>
        <p:spPr>
          <a:xfrm>
            <a:off x="6898586" y="1725010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4848942-5A95-42ED-8F59-407E01CAD95E}"/>
              </a:ext>
            </a:extLst>
          </p:cNvPr>
          <p:cNvSpPr/>
          <p:nvPr/>
        </p:nvSpPr>
        <p:spPr>
          <a:xfrm>
            <a:off x="7222436" y="2022581"/>
            <a:ext cx="3895308" cy="49244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Meeting has been booked by Client!</a:t>
            </a:r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chemeClr val="accent4"/>
                </a:solidFill>
              </a:rPr>
              <a:t>Create a zoom meeting by clicking the button on the top right.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If not having a zoom account, please create zoom account and click the button.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E09F8E5-6423-43DC-B1D8-302792F0DDE1}"/>
              </a:ext>
            </a:extLst>
          </p:cNvPr>
          <p:cNvSpPr/>
          <p:nvPr/>
        </p:nvSpPr>
        <p:spPr>
          <a:xfrm>
            <a:off x="7243160" y="2482015"/>
            <a:ext cx="1471644" cy="289381"/>
          </a:xfrm>
          <a:prstGeom prst="roundRect">
            <a:avLst>
              <a:gd name="adj" fmla="val 4167"/>
            </a:avLst>
          </a:prstGeom>
          <a:solidFill>
            <a:srgbClr val="5E7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Create a zoom meeting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AE2AE10-8843-4BD1-B927-30EACC1D2765}"/>
              </a:ext>
            </a:extLst>
          </p:cNvPr>
          <p:cNvSpPr/>
          <p:nvPr/>
        </p:nvSpPr>
        <p:spPr>
          <a:xfrm>
            <a:off x="6634040" y="875410"/>
            <a:ext cx="5292489" cy="4728627"/>
          </a:xfrm>
          <a:prstGeom prst="rect">
            <a:avLst/>
          </a:prstGeom>
          <a:solidFill>
            <a:srgbClr val="9CAABA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rgbClr val="5E72E4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506AB55D-6C51-4836-839E-9635E261F671}"/>
              </a:ext>
            </a:extLst>
          </p:cNvPr>
          <p:cNvSpPr/>
          <p:nvPr/>
        </p:nvSpPr>
        <p:spPr>
          <a:xfrm>
            <a:off x="8062606" y="2396661"/>
            <a:ext cx="2257546" cy="1876979"/>
          </a:xfrm>
          <a:prstGeom prst="roundRect">
            <a:avLst>
              <a:gd name="adj" fmla="val 147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66F8BAB5-BFE1-43EC-923C-81F89FCC3733}"/>
              </a:ext>
            </a:extLst>
          </p:cNvPr>
          <p:cNvCxnSpPr/>
          <p:nvPr/>
        </p:nvCxnSpPr>
        <p:spPr>
          <a:xfrm>
            <a:off x="8154111" y="2815357"/>
            <a:ext cx="2052312" cy="0"/>
          </a:xfrm>
          <a:prstGeom prst="line">
            <a:avLst/>
          </a:prstGeom>
          <a:ln w="3175" cap="rnd">
            <a:solidFill>
              <a:schemeClr val="accent4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6544D71-E03B-4EED-842E-7BABA49C81D9}"/>
              </a:ext>
            </a:extLst>
          </p:cNvPr>
          <p:cNvSpPr txBox="1"/>
          <p:nvPr/>
        </p:nvSpPr>
        <p:spPr>
          <a:xfrm>
            <a:off x="8282279" y="2455345"/>
            <a:ext cx="1795976" cy="31468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/>
            <a:r>
              <a:rPr kumimoji="1" lang="en-US" altLang="ja-JP" sz="1050" dirty="0">
                <a:solidFill>
                  <a:schemeClr val="accent4"/>
                </a:solidFill>
              </a:rPr>
              <a:t>Create Zoom meeting</a:t>
            </a:r>
            <a:endParaRPr kumimoji="1" lang="ja-JP" altLang="en-US" sz="1050" dirty="0">
              <a:solidFill>
                <a:schemeClr val="accent4"/>
              </a:solidFill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EC3DE1AB-F6C1-4D26-B0EE-165F0C17AF35}"/>
              </a:ext>
            </a:extLst>
          </p:cNvPr>
          <p:cNvSpPr/>
          <p:nvPr/>
        </p:nvSpPr>
        <p:spPr>
          <a:xfrm>
            <a:off x="8354170" y="2919781"/>
            <a:ext cx="1590376" cy="279573"/>
          </a:xfrm>
          <a:prstGeom prst="roundRect">
            <a:avLst>
              <a:gd name="adj" fmla="val 2654"/>
            </a:avLst>
          </a:prstGeom>
          <a:solidFill>
            <a:srgbClr val="FFFFFF"/>
          </a:solidFill>
          <a:ln w="3175"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altLang="ja-JP" sz="100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 July 2020</a:t>
            </a:r>
            <a:endParaRPr kumimoji="1" lang="en-US" altLang="ja-JP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18CB3E30-CBC4-46D3-A9EA-56D1DD3A962B}"/>
              </a:ext>
            </a:extLst>
          </p:cNvPr>
          <p:cNvSpPr/>
          <p:nvPr/>
        </p:nvSpPr>
        <p:spPr>
          <a:xfrm>
            <a:off x="8354170" y="3302347"/>
            <a:ext cx="1590376" cy="279573"/>
          </a:xfrm>
          <a:prstGeom prst="roundRect">
            <a:avLst>
              <a:gd name="adj" fmla="val 2654"/>
            </a:avLst>
          </a:prstGeom>
          <a:solidFill>
            <a:srgbClr val="FFFFFF"/>
          </a:solidFill>
          <a:ln w="3175"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18:00 – 19:00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BEA611D8-C679-4359-9293-BDF301CC0F7B}"/>
              </a:ext>
            </a:extLst>
          </p:cNvPr>
          <p:cNvSpPr/>
          <p:nvPr/>
        </p:nvSpPr>
        <p:spPr>
          <a:xfrm>
            <a:off x="8368838" y="3727424"/>
            <a:ext cx="757478" cy="289381"/>
          </a:xfrm>
          <a:prstGeom prst="roundRect">
            <a:avLst>
              <a:gd name="adj" fmla="val 4167"/>
            </a:avLst>
          </a:prstGeom>
          <a:solidFill>
            <a:srgbClr val="5E7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Create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FB66D477-2283-4C4B-8B90-9D44EC258703}"/>
              </a:ext>
            </a:extLst>
          </p:cNvPr>
          <p:cNvSpPr/>
          <p:nvPr/>
        </p:nvSpPr>
        <p:spPr>
          <a:xfrm>
            <a:off x="9168175" y="3727424"/>
            <a:ext cx="757478" cy="289381"/>
          </a:xfrm>
          <a:prstGeom prst="roundRect">
            <a:avLst>
              <a:gd name="adj" fmla="val 4167"/>
            </a:avLst>
          </a:prstGeom>
          <a:noFill/>
          <a:ln w="6350">
            <a:solidFill>
              <a:srgbClr val="5E7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accent3"/>
                </a:solidFill>
              </a:rPr>
              <a:t>Cancel</a:t>
            </a:r>
            <a:endParaRPr kumimoji="1" lang="ja-JP" altLang="en-US" sz="800" b="1" dirty="0" err="1">
              <a:solidFill>
                <a:schemeClr val="accent3"/>
              </a:solidFill>
            </a:endParaRPr>
          </a:p>
        </p:txBody>
      </p:sp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A630EE40-4E5E-4220-9FD6-99DD9E88F270}"/>
              </a:ext>
            </a:extLst>
          </p:cNvPr>
          <p:cNvSpPr/>
          <p:nvPr/>
        </p:nvSpPr>
        <p:spPr>
          <a:xfrm>
            <a:off x="6865849" y="5352563"/>
            <a:ext cx="2226266" cy="1168543"/>
          </a:xfrm>
          <a:prstGeom prst="wedgeRoundRectCallout">
            <a:avLst>
              <a:gd name="adj1" fmla="val 25"/>
              <a:gd name="adj2" fmla="val -8551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</a:rPr>
              <a:t>Use Host’s Zoom account and  API</a:t>
            </a:r>
          </a:p>
        </p:txBody>
      </p:sp>
    </p:spTree>
    <p:extLst>
      <p:ext uri="{BB962C8B-B14F-4D97-AF65-F5344CB8AC3E}">
        <p14:creationId xmlns:p14="http://schemas.microsoft.com/office/powerpoint/2010/main" val="1468168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53932C93-26B8-4DF5-B0E7-C7C979CF8F82}"/>
              </a:ext>
            </a:extLst>
          </p:cNvPr>
          <p:cNvSpPr/>
          <p:nvPr/>
        </p:nvSpPr>
        <p:spPr>
          <a:xfrm>
            <a:off x="1009866" y="5891021"/>
            <a:ext cx="5071523" cy="752190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4D1C391-FE31-4C54-B283-06F29E9755C4}"/>
              </a:ext>
            </a:extLst>
          </p:cNvPr>
          <p:cNvSpPr/>
          <p:nvPr/>
        </p:nvSpPr>
        <p:spPr>
          <a:xfrm>
            <a:off x="1028700" y="4394918"/>
            <a:ext cx="5071523" cy="1674219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A8CC98-6BFD-462F-A759-9B7977CE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Created a zoom meeting (host)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F4C0BEB-1057-4C4A-967D-A1AAE46B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8" y="974588"/>
            <a:ext cx="6138261" cy="462944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5D47ED6-C5EB-4A82-852A-239A2AA8E0D2}"/>
              </a:ext>
            </a:extLst>
          </p:cNvPr>
          <p:cNvSpPr/>
          <p:nvPr/>
        </p:nvSpPr>
        <p:spPr>
          <a:xfrm>
            <a:off x="1562517" y="2610704"/>
            <a:ext cx="3895308" cy="123110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Online meeting request from Client to Shinta</a:t>
            </a:r>
          </a:p>
          <a:p>
            <a:r>
              <a:rPr lang="en-US" altLang="ja-JP" sz="800" dirty="0">
                <a:solidFill>
                  <a:schemeClr val="accent4"/>
                </a:solidFill>
                <a:latin typeface="Noto Sans JP"/>
              </a:rPr>
              <a:t>Quantity 60mins</a:t>
            </a:r>
          </a:p>
          <a:p>
            <a:r>
              <a:rPr lang="en-US" altLang="ja-JP" sz="800" dirty="0">
                <a:solidFill>
                  <a:schemeClr val="accent4"/>
                </a:solidFill>
                <a:latin typeface="Noto Sans JP"/>
              </a:rPr>
              <a:t>Preferred date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20:00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5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Sun 18:00 ~ 20:00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11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20:00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rgbClr val="5E72E4"/>
                </a:solidFill>
              </a:rPr>
              <a:t>Shinta</a:t>
            </a:r>
            <a:r>
              <a:rPr lang="en-US" altLang="ja-JP" sz="800" dirty="0">
                <a:solidFill>
                  <a:schemeClr val="accent4"/>
                </a:solidFill>
              </a:rPr>
              <a:t>, please reply and arrange the meeting!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Once agree the date, create a meeting, by clicking the button below.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1E8D459-7658-4FD4-8D0E-A9C99577DF57}"/>
              </a:ext>
            </a:extLst>
          </p:cNvPr>
          <p:cNvSpPr/>
          <p:nvPr/>
        </p:nvSpPr>
        <p:spPr>
          <a:xfrm>
            <a:off x="1591092" y="1759135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Client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1AF558-52D7-4E4B-83BF-8016C702580E}"/>
              </a:ext>
            </a:extLst>
          </p:cNvPr>
          <p:cNvSpPr/>
          <p:nvPr/>
        </p:nvSpPr>
        <p:spPr>
          <a:xfrm>
            <a:off x="1591092" y="4279667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651B43-9186-44CB-8265-12281F694D2D}"/>
              </a:ext>
            </a:extLst>
          </p:cNvPr>
          <p:cNvSpPr/>
          <p:nvPr/>
        </p:nvSpPr>
        <p:spPr>
          <a:xfrm>
            <a:off x="1562517" y="4609918"/>
            <a:ext cx="3257133" cy="61555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Thank you for your request!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chemeClr val="accent4"/>
                </a:solidFill>
              </a:rPr>
              <a:t>How about this time?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18*30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AF695FA-1AA6-4002-893F-02C464D90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5294034"/>
            <a:ext cx="2553056" cy="417747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A8D3AFB-3043-4409-A3A5-83A3038B0A02}"/>
              </a:ext>
            </a:extLst>
          </p:cNvPr>
          <p:cNvSpPr/>
          <p:nvPr/>
        </p:nvSpPr>
        <p:spPr>
          <a:xfrm>
            <a:off x="1562517" y="5753297"/>
            <a:ext cx="3257133" cy="12311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Sure. That’s good for me.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E58AA53-E6C4-4C35-A951-0306E4367E1B}"/>
              </a:ext>
            </a:extLst>
          </p:cNvPr>
          <p:cNvSpPr/>
          <p:nvPr/>
        </p:nvSpPr>
        <p:spPr>
          <a:xfrm>
            <a:off x="3657926" y="4713425"/>
            <a:ext cx="2375977" cy="917647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954E4E3-992A-4C38-8EA6-6061E1E49B4D}"/>
              </a:ext>
            </a:extLst>
          </p:cNvPr>
          <p:cNvSpPr/>
          <p:nvPr/>
        </p:nvSpPr>
        <p:spPr>
          <a:xfrm>
            <a:off x="1226655" y="3349368"/>
            <a:ext cx="326338" cy="417747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AB60810-823A-4799-ADB2-A7997428E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4206747"/>
            <a:ext cx="2553056" cy="417747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1B032A2-275A-494A-93E0-46E3585CBDC5}"/>
              </a:ext>
            </a:extLst>
          </p:cNvPr>
          <p:cNvSpPr/>
          <p:nvPr/>
        </p:nvSpPr>
        <p:spPr>
          <a:xfrm>
            <a:off x="1552992" y="4309031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55E427A-E51D-4C7E-93B1-FE5465CD3E5D}"/>
              </a:ext>
            </a:extLst>
          </p:cNvPr>
          <p:cNvSpPr/>
          <p:nvPr/>
        </p:nvSpPr>
        <p:spPr>
          <a:xfrm>
            <a:off x="1104899" y="2161457"/>
            <a:ext cx="448093" cy="810234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CFAB978-F7EA-44A4-811E-829D00D4ED03}"/>
              </a:ext>
            </a:extLst>
          </p:cNvPr>
          <p:cNvSpPr/>
          <p:nvPr/>
        </p:nvSpPr>
        <p:spPr>
          <a:xfrm>
            <a:off x="1552992" y="5392343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Client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EFD4D36-9653-4ECF-9DC1-B1237833DC1F}"/>
              </a:ext>
            </a:extLst>
          </p:cNvPr>
          <p:cNvSpPr/>
          <p:nvPr/>
        </p:nvSpPr>
        <p:spPr>
          <a:xfrm>
            <a:off x="1543467" y="3853951"/>
            <a:ext cx="1471644" cy="289381"/>
          </a:xfrm>
          <a:prstGeom prst="roundRect">
            <a:avLst>
              <a:gd name="adj" fmla="val 41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Meeting has been created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B2A9C49-F00E-46DA-A3FB-4960C7E0BCB4}"/>
              </a:ext>
            </a:extLst>
          </p:cNvPr>
          <p:cNvSpPr/>
          <p:nvPr/>
        </p:nvSpPr>
        <p:spPr>
          <a:xfrm>
            <a:off x="1219170" y="2313133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B4851A1-60FC-4D76-ADC5-4550DFFC43C6}"/>
              </a:ext>
            </a:extLst>
          </p:cNvPr>
          <p:cNvSpPr/>
          <p:nvPr/>
        </p:nvSpPr>
        <p:spPr>
          <a:xfrm>
            <a:off x="1562517" y="6410792"/>
            <a:ext cx="3257133" cy="2462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Our meeting has been arranged as follows.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Date and time: 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19:00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5E0B3F82-5B9A-458F-B9AD-F87B9556F9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5978432"/>
            <a:ext cx="2553056" cy="417747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5B2BA95-9D14-4C5D-950D-5156438F5CBD}"/>
              </a:ext>
            </a:extLst>
          </p:cNvPr>
          <p:cNvSpPr/>
          <p:nvPr/>
        </p:nvSpPr>
        <p:spPr>
          <a:xfrm>
            <a:off x="1552992" y="6092184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7D8B269B-B7B5-4DFF-B0C3-7C24D0BD27FF}"/>
              </a:ext>
            </a:extLst>
          </p:cNvPr>
          <p:cNvSpPr/>
          <p:nvPr/>
        </p:nvSpPr>
        <p:spPr>
          <a:xfrm>
            <a:off x="6648389" y="1537334"/>
            <a:ext cx="5071523" cy="3329634"/>
          </a:xfrm>
          <a:prstGeom prst="roundRect">
            <a:avLst>
              <a:gd name="adj" fmla="val 276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D199501-8A2B-4D36-B6CF-5BC289BAB7E3}"/>
              </a:ext>
            </a:extLst>
          </p:cNvPr>
          <p:cNvSpPr/>
          <p:nvPr/>
        </p:nvSpPr>
        <p:spPr>
          <a:xfrm>
            <a:off x="6898586" y="1725010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4848942-5A95-42ED-8F59-407E01CAD95E}"/>
              </a:ext>
            </a:extLst>
          </p:cNvPr>
          <p:cNvSpPr/>
          <p:nvPr/>
        </p:nvSpPr>
        <p:spPr>
          <a:xfrm>
            <a:off x="7222436" y="2022581"/>
            <a:ext cx="3895308" cy="49244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Meeting has been booked by Client!</a:t>
            </a:r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chemeClr val="accent4"/>
                </a:solidFill>
              </a:rPr>
              <a:t>Create a zoom meeting by clicking the button on the top right.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If not having a zoom account, please create zoom account and click the button.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E09F8E5-6423-43DC-B1D8-302792F0DDE1}"/>
              </a:ext>
            </a:extLst>
          </p:cNvPr>
          <p:cNvSpPr/>
          <p:nvPr/>
        </p:nvSpPr>
        <p:spPr>
          <a:xfrm>
            <a:off x="7243160" y="2482015"/>
            <a:ext cx="1471644" cy="289381"/>
          </a:xfrm>
          <a:prstGeom prst="roundRect">
            <a:avLst>
              <a:gd name="adj" fmla="val 41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Zoom meeting has been created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1ED5A59-70E1-45FF-96C8-766695135F17}"/>
              </a:ext>
            </a:extLst>
          </p:cNvPr>
          <p:cNvSpPr/>
          <p:nvPr/>
        </p:nvSpPr>
        <p:spPr>
          <a:xfrm>
            <a:off x="7222436" y="3327894"/>
            <a:ext cx="3257133" cy="98488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</a:rPr>
              <a:t>Your zoon meeting has been created!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Date and time: 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19:00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Please visit the link at the meeting time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https//</a:t>
            </a:r>
            <a:r>
              <a:rPr lang="en-US" altLang="ja-JP" sz="800" dirty="0" err="1">
                <a:solidFill>
                  <a:schemeClr val="accent4"/>
                </a:solidFill>
              </a:rPr>
              <a:t>xxxx.xxxxxx.xxxxxxx</a:t>
            </a:r>
            <a:endParaRPr lang="en-US" altLang="ja-JP" sz="800" dirty="0">
              <a:solidFill>
                <a:schemeClr val="accent4"/>
              </a:solidFill>
            </a:endParaRP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rgbClr val="5E72E4"/>
                </a:solidFill>
              </a:rPr>
              <a:t>Once meeting has been completed, click the button below.</a:t>
            </a:r>
            <a:endParaRPr lang="en-US" altLang="ja-JP" sz="800" dirty="0">
              <a:solidFill>
                <a:schemeClr val="accent4"/>
              </a:solidFill>
            </a:endParaRP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endParaRPr lang="en-US" altLang="ja-JP" sz="800" dirty="0">
              <a:solidFill>
                <a:schemeClr val="accent4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15E0E85-9BC5-455E-9519-760EB7076530}"/>
              </a:ext>
            </a:extLst>
          </p:cNvPr>
          <p:cNvSpPr/>
          <p:nvPr/>
        </p:nvSpPr>
        <p:spPr>
          <a:xfrm>
            <a:off x="6898586" y="3031546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6D57A53D-C6F5-4FA0-9840-94A5D7DA7A43}"/>
              </a:ext>
            </a:extLst>
          </p:cNvPr>
          <p:cNvSpPr/>
          <p:nvPr/>
        </p:nvSpPr>
        <p:spPr>
          <a:xfrm>
            <a:off x="7549439" y="4831927"/>
            <a:ext cx="3895308" cy="1435189"/>
          </a:xfrm>
          <a:prstGeom prst="wedgeRoundRectCallout">
            <a:avLst>
              <a:gd name="adj1" fmla="val 25"/>
              <a:gd name="adj2" fmla="val -8551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</a:rPr>
              <a:t>User’s zoom account API</a:t>
            </a:r>
          </a:p>
          <a:p>
            <a:r>
              <a:rPr kumimoji="1" lang="en-US" altLang="ja-JP" sz="1600" dirty="0">
                <a:solidFill>
                  <a:schemeClr val="bg1"/>
                </a:solidFill>
              </a:rPr>
              <a:t>Can it be generated automatically after payment from client?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05BF680E-8F57-44E3-B930-DD9D02B569A8}"/>
              </a:ext>
            </a:extLst>
          </p:cNvPr>
          <p:cNvSpPr/>
          <p:nvPr/>
        </p:nvSpPr>
        <p:spPr>
          <a:xfrm>
            <a:off x="7243160" y="4105537"/>
            <a:ext cx="1471644" cy="289381"/>
          </a:xfrm>
          <a:prstGeom prst="roundRect">
            <a:avLst>
              <a:gd name="adj" fmla="val 4167"/>
            </a:avLst>
          </a:prstGeom>
          <a:solidFill>
            <a:srgbClr val="4FD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Meeting completed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47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2FEB5-AD52-4C9C-B456-B78696F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Account page (host)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6C5FB70-F73C-4121-B37A-021AC256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38" y="1189976"/>
            <a:ext cx="6845176" cy="412927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7411831-BF33-48B7-8C07-030F65A23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2" y="3464164"/>
            <a:ext cx="2086266" cy="2543530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95A14DF-8AD2-494B-9799-EF62FACA3B70}"/>
              </a:ext>
            </a:extLst>
          </p:cNvPr>
          <p:cNvSpPr/>
          <p:nvPr/>
        </p:nvSpPr>
        <p:spPr>
          <a:xfrm>
            <a:off x="1000126" y="3620630"/>
            <a:ext cx="1485898" cy="289381"/>
          </a:xfrm>
          <a:prstGeom prst="roundRect">
            <a:avLst>
              <a:gd name="adj" fmla="val 4167"/>
            </a:avLst>
          </a:prstGeom>
          <a:solidFill>
            <a:srgbClr val="5E7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700" dirty="0">
                <a:solidFill>
                  <a:schemeClr val="bg2"/>
                </a:solidFill>
              </a:rPr>
              <a:t>Set online </a:t>
            </a:r>
            <a:r>
              <a:rPr lang="en-US" altLang="ja-JP" sz="700" dirty="0">
                <a:solidFill>
                  <a:schemeClr val="bg2"/>
                </a:solidFill>
              </a:rPr>
              <a:t>meeting preference</a:t>
            </a:r>
            <a:endParaRPr kumimoji="1" lang="ja-JP" altLang="en-US" sz="700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73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53932C93-26B8-4DF5-B0E7-C7C979CF8F82}"/>
              </a:ext>
            </a:extLst>
          </p:cNvPr>
          <p:cNvSpPr/>
          <p:nvPr/>
        </p:nvSpPr>
        <p:spPr>
          <a:xfrm>
            <a:off x="1009866" y="5891021"/>
            <a:ext cx="5071523" cy="752190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4D1C391-FE31-4C54-B283-06F29E9755C4}"/>
              </a:ext>
            </a:extLst>
          </p:cNvPr>
          <p:cNvSpPr/>
          <p:nvPr/>
        </p:nvSpPr>
        <p:spPr>
          <a:xfrm>
            <a:off x="1028700" y="4394918"/>
            <a:ext cx="5071523" cy="1674219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A8CC98-6BFD-462F-A759-9B7977CE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Created a zoom meeting (client)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F4C0BEB-1057-4C4A-967D-A1AAE46B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8" y="974588"/>
            <a:ext cx="6138261" cy="462944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5D47ED6-C5EB-4A82-852A-239A2AA8E0D2}"/>
              </a:ext>
            </a:extLst>
          </p:cNvPr>
          <p:cNvSpPr/>
          <p:nvPr/>
        </p:nvSpPr>
        <p:spPr>
          <a:xfrm>
            <a:off x="1562517" y="2610704"/>
            <a:ext cx="3895308" cy="123110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Online meeting request from Client to Shinta</a:t>
            </a:r>
          </a:p>
          <a:p>
            <a:r>
              <a:rPr lang="en-US" altLang="ja-JP" sz="800" dirty="0">
                <a:solidFill>
                  <a:schemeClr val="accent4"/>
                </a:solidFill>
                <a:latin typeface="Noto Sans JP"/>
              </a:rPr>
              <a:t>Quantity 60 mins</a:t>
            </a:r>
          </a:p>
          <a:p>
            <a:r>
              <a:rPr lang="en-US" altLang="ja-JP" sz="800" dirty="0">
                <a:solidFill>
                  <a:schemeClr val="accent4"/>
                </a:solidFill>
                <a:latin typeface="Noto Sans JP"/>
              </a:rPr>
              <a:t>Preferred date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20:00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5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Sun 18:00 ~ 20:00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11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20:00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rgbClr val="5E72E4"/>
                </a:solidFill>
              </a:rPr>
              <a:t>Shinta</a:t>
            </a:r>
            <a:r>
              <a:rPr lang="en-US" altLang="ja-JP" sz="800" dirty="0">
                <a:solidFill>
                  <a:schemeClr val="accent4"/>
                </a:solidFill>
              </a:rPr>
              <a:t>, please reply and arrange the meeting!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Once agree the date, create a meeting, by clicking the button below.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1E8D459-7658-4FD4-8D0E-A9C99577DF57}"/>
              </a:ext>
            </a:extLst>
          </p:cNvPr>
          <p:cNvSpPr/>
          <p:nvPr/>
        </p:nvSpPr>
        <p:spPr>
          <a:xfrm>
            <a:off x="1591092" y="1759135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Client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1AF558-52D7-4E4B-83BF-8016C702580E}"/>
              </a:ext>
            </a:extLst>
          </p:cNvPr>
          <p:cNvSpPr/>
          <p:nvPr/>
        </p:nvSpPr>
        <p:spPr>
          <a:xfrm>
            <a:off x="1591092" y="4279667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651B43-9186-44CB-8265-12281F694D2D}"/>
              </a:ext>
            </a:extLst>
          </p:cNvPr>
          <p:cNvSpPr/>
          <p:nvPr/>
        </p:nvSpPr>
        <p:spPr>
          <a:xfrm>
            <a:off x="1562517" y="4609918"/>
            <a:ext cx="3257133" cy="61555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Thank you for your request!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chemeClr val="accent4"/>
                </a:solidFill>
              </a:rPr>
              <a:t>How about this time?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18*30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AF695FA-1AA6-4002-893F-02C464D90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5294034"/>
            <a:ext cx="2553056" cy="417747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A8D3AFB-3043-4409-A3A5-83A3038B0A02}"/>
              </a:ext>
            </a:extLst>
          </p:cNvPr>
          <p:cNvSpPr/>
          <p:nvPr/>
        </p:nvSpPr>
        <p:spPr>
          <a:xfrm>
            <a:off x="1562517" y="5753297"/>
            <a:ext cx="3257133" cy="12311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Sure. That’s good for me.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E58AA53-E6C4-4C35-A951-0306E4367E1B}"/>
              </a:ext>
            </a:extLst>
          </p:cNvPr>
          <p:cNvSpPr/>
          <p:nvPr/>
        </p:nvSpPr>
        <p:spPr>
          <a:xfrm>
            <a:off x="3657926" y="4713425"/>
            <a:ext cx="2375977" cy="917647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954E4E3-992A-4C38-8EA6-6061E1E49B4D}"/>
              </a:ext>
            </a:extLst>
          </p:cNvPr>
          <p:cNvSpPr/>
          <p:nvPr/>
        </p:nvSpPr>
        <p:spPr>
          <a:xfrm>
            <a:off x="1226655" y="3349368"/>
            <a:ext cx="326338" cy="417747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AB60810-823A-4799-ADB2-A7997428E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4206747"/>
            <a:ext cx="2553056" cy="417747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1B032A2-275A-494A-93E0-46E3585CBDC5}"/>
              </a:ext>
            </a:extLst>
          </p:cNvPr>
          <p:cNvSpPr/>
          <p:nvPr/>
        </p:nvSpPr>
        <p:spPr>
          <a:xfrm>
            <a:off x="1552992" y="4309031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55E427A-E51D-4C7E-93B1-FE5465CD3E5D}"/>
              </a:ext>
            </a:extLst>
          </p:cNvPr>
          <p:cNvSpPr/>
          <p:nvPr/>
        </p:nvSpPr>
        <p:spPr>
          <a:xfrm>
            <a:off x="1104899" y="2161457"/>
            <a:ext cx="448093" cy="810234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CFAB978-F7EA-44A4-811E-829D00D4ED03}"/>
              </a:ext>
            </a:extLst>
          </p:cNvPr>
          <p:cNvSpPr/>
          <p:nvPr/>
        </p:nvSpPr>
        <p:spPr>
          <a:xfrm>
            <a:off x="1552992" y="5392343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Client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EFD4D36-9653-4ECF-9DC1-B1237833DC1F}"/>
              </a:ext>
            </a:extLst>
          </p:cNvPr>
          <p:cNvSpPr/>
          <p:nvPr/>
        </p:nvSpPr>
        <p:spPr>
          <a:xfrm>
            <a:off x="1543467" y="3853951"/>
            <a:ext cx="1471644" cy="289381"/>
          </a:xfrm>
          <a:prstGeom prst="roundRect">
            <a:avLst>
              <a:gd name="adj" fmla="val 41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Meeting has been created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B2A9C49-F00E-46DA-A3FB-4960C7E0BCB4}"/>
              </a:ext>
            </a:extLst>
          </p:cNvPr>
          <p:cNvSpPr/>
          <p:nvPr/>
        </p:nvSpPr>
        <p:spPr>
          <a:xfrm>
            <a:off x="1219170" y="2313133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B4851A1-60FC-4D76-ADC5-4550DFFC43C6}"/>
              </a:ext>
            </a:extLst>
          </p:cNvPr>
          <p:cNvSpPr/>
          <p:nvPr/>
        </p:nvSpPr>
        <p:spPr>
          <a:xfrm>
            <a:off x="1562517" y="6410792"/>
            <a:ext cx="3257133" cy="2462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Our meeting has been arranged as follows.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Date and time: 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19:00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5E0B3F82-5B9A-458F-B9AD-F87B9556F9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5978432"/>
            <a:ext cx="2553056" cy="417747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5B2BA95-9D14-4C5D-950D-5156438F5CBD}"/>
              </a:ext>
            </a:extLst>
          </p:cNvPr>
          <p:cNvSpPr/>
          <p:nvPr/>
        </p:nvSpPr>
        <p:spPr>
          <a:xfrm>
            <a:off x="1552992" y="6092184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3C44672-01A4-4763-9C4D-28186D11DD2D}"/>
              </a:ext>
            </a:extLst>
          </p:cNvPr>
          <p:cNvSpPr/>
          <p:nvPr/>
        </p:nvSpPr>
        <p:spPr>
          <a:xfrm>
            <a:off x="6648389" y="1537334"/>
            <a:ext cx="5071523" cy="2872741"/>
          </a:xfrm>
          <a:prstGeom prst="roundRect">
            <a:avLst>
              <a:gd name="adj" fmla="val 276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5F8E6DE-A1AB-4098-95F6-C61CBF92AF0B}"/>
              </a:ext>
            </a:extLst>
          </p:cNvPr>
          <p:cNvSpPr/>
          <p:nvPr/>
        </p:nvSpPr>
        <p:spPr>
          <a:xfrm>
            <a:off x="6898586" y="1725010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53E6757-D26F-4746-85BE-10DE74CBF8B0}"/>
              </a:ext>
            </a:extLst>
          </p:cNvPr>
          <p:cNvSpPr/>
          <p:nvPr/>
        </p:nvSpPr>
        <p:spPr>
          <a:xfrm>
            <a:off x="7222436" y="2022581"/>
            <a:ext cx="3895308" cy="2462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Meeting has been created!</a:t>
            </a:r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chemeClr val="accent4"/>
                </a:solidFill>
              </a:rPr>
              <a:t>Please pay to book a meeting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1E5FE162-8E97-42D1-BAA6-BF963A245F5D}"/>
              </a:ext>
            </a:extLst>
          </p:cNvPr>
          <p:cNvSpPr/>
          <p:nvPr/>
        </p:nvSpPr>
        <p:spPr>
          <a:xfrm>
            <a:off x="7243160" y="2321323"/>
            <a:ext cx="1471644" cy="289381"/>
          </a:xfrm>
          <a:prstGeom prst="roundRect">
            <a:avLst>
              <a:gd name="adj" fmla="val 41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Meeting has been booked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8416AA4-27A6-4DF1-ADA3-37DD6EE276C7}"/>
              </a:ext>
            </a:extLst>
          </p:cNvPr>
          <p:cNvSpPr/>
          <p:nvPr/>
        </p:nvSpPr>
        <p:spPr>
          <a:xfrm>
            <a:off x="6898586" y="2833070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EAD97AA-EDD6-4DC1-9505-D9D01792AC47}"/>
              </a:ext>
            </a:extLst>
          </p:cNvPr>
          <p:cNvSpPr/>
          <p:nvPr/>
        </p:nvSpPr>
        <p:spPr>
          <a:xfrm>
            <a:off x="7222436" y="3113416"/>
            <a:ext cx="3257133" cy="49244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Your zoon meeting has been created.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Date and time: 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19*30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Please visit the link at the meeting time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https//</a:t>
            </a:r>
            <a:r>
              <a:rPr lang="en-US" altLang="ja-JP" sz="800" dirty="0" err="1">
                <a:solidFill>
                  <a:schemeClr val="accent4"/>
                </a:solidFill>
              </a:rPr>
              <a:t>xxxx.xxxxxx.xxxxxxx</a:t>
            </a:r>
            <a:endParaRPr lang="en-US" altLang="ja-JP" sz="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85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53932C93-26B8-4DF5-B0E7-C7C979CF8F82}"/>
              </a:ext>
            </a:extLst>
          </p:cNvPr>
          <p:cNvSpPr/>
          <p:nvPr/>
        </p:nvSpPr>
        <p:spPr>
          <a:xfrm>
            <a:off x="1009866" y="5891021"/>
            <a:ext cx="5071523" cy="752190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4D1C391-FE31-4C54-B283-06F29E9755C4}"/>
              </a:ext>
            </a:extLst>
          </p:cNvPr>
          <p:cNvSpPr/>
          <p:nvPr/>
        </p:nvSpPr>
        <p:spPr>
          <a:xfrm>
            <a:off x="1028700" y="4394918"/>
            <a:ext cx="5071523" cy="1674219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A8CC98-6BFD-462F-A759-9B7977CE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Completed a meeting (host)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F4C0BEB-1057-4C4A-967D-A1AAE46B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8" y="974588"/>
            <a:ext cx="6138261" cy="462944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5D47ED6-C5EB-4A82-852A-239A2AA8E0D2}"/>
              </a:ext>
            </a:extLst>
          </p:cNvPr>
          <p:cNvSpPr/>
          <p:nvPr/>
        </p:nvSpPr>
        <p:spPr>
          <a:xfrm>
            <a:off x="1562517" y="2610704"/>
            <a:ext cx="3895308" cy="123110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Online meeting request from Client to Shinta</a:t>
            </a:r>
          </a:p>
          <a:p>
            <a:r>
              <a:rPr lang="en-US" altLang="ja-JP" sz="800" dirty="0">
                <a:solidFill>
                  <a:schemeClr val="accent4"/>
                </a:solidFill>
                <a:latin typeface="Noto Sans JP"/>
              </a:rPr>
              <a:t>Quantity 60mins</a:t>
            </a:r>
          </a:p>
          <a:p>
            <a:r>
              <a:rPr lang="en-US" altLang="ja-JP" sz="800" dirty="0">
                <a:solidFill>
                  <a:schemeClr val="accent4"/>
                </a:solidFill>
                <a:latin typeface="Noto Sans JP"/>
              </a:rPr>
              <a:t>Preferred date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20:00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5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Sun 18:00 ~ 20:00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11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20:00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rgbClr val="5E72E4"/>
                </a:solidFill>
              </a:rPr>
              <a:t>Shinta</a:t>
            </a:r>
            <a:r>
              <a:rPr lang="en-US" altLang="ja-JP" sz="800" dirty="0">
                <a:solidFill>
                  <a:schemeClr val="accent4"/>
                </a:solidFill>
              </a:rPr>
              <a:t>, please reply and arrange the meeting!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Once agree the date, create a meeting, by clicking the button below.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1E8D459-7658-4FD4-8D0E-A9C99577DF57}"/>
              </a:ext>
            </a:extLst>
          </p:cNvPr>
          <p:cNvSpPr/>
          <p:nvPr/>
        </p:nvSpPr>
        <p:spPr>
          <a:xfrm>
            <a:off x="1591092" y="1759135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Client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1AF558-52D7-4E4B-83BF-8016C702580E}"/>
              </a:ext>
            </a:extLst>
          </p:cNvPr>
          <p:cNvSpPr/>
          <p:nvPr/>
        </p:nvSpPr>
        <p:spPr>
          <a:xfrm>
            <a:off x="1591092" y="4279667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651B43-9186-44CB-8265-12281F694D2D}"/>
              </a:ext>
            </a:extLst>
          </p:cNvPr>
          <p:cNvSpPr/>
          <p:nvPr/>
        </p:nvSpPr>
        <p:spPr>
          <a:xfrm>
            <a:off x="1562517" y="4609918"/>
            <a:ext cx="3257133" cy="61555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Thank you for your request!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chemeClr val="accent4"/>
                </a:solidFill>
              </a:rPr>
              <a:t>How about this time?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18*30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AF695FA-1AA6-4002-893F-02C464D90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5294034"/>
            <a:ext cx="2553056" cy="417747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A8D3AFB-3043-4409-A3A5-83A3038B0A02}"/>
              </a:ext>
            </a:extLst>
          </p:cNvPr>
          <p:cNvSpPr/>
          <p:nvPr/>
        </p:nvSpPr>
        <p:spPr>
          <a:xfrm>
            <a:off x="1562517" y="5753297"/>
            <a:ext cx="3257133" cy="12311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Sure. That’s good for me.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E58AA53-E6C4-4C35-A951-0306E4367E1B}"/>
              </a:ext>
            </a:extLst>
          </p:cNvPr>
          <p:cNvSpPr/>
          <p:nvPr/>
        </p:nvSpPr>
        <p:spPr>
          <a:xfrm>
            <a:off x="3657926" y="4713425"/>
            <a:ext cx="2375977" cy="917647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954E4E3-992A-4C38-8EA6-6061E1E49B4D}"/>
              </a:ext>
            </a:extLst>
          </p:cNvPr>
          <p:cNvSpPr/>
          <p:nvPr/>
        </p:nvSpPr>
        <p:spPr>
          <a:xfrm>
            <a:off x="1226655" y="3349368"/>
            <a:ext cx="326338" cy="417747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AB60810-823A-4799-ADB2-A7997428E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4206747"/>
            <a:ext cx="2553056" cy="417747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1B032A2-275A-494A-93E0-46E3585CBDC5}"/>
              </a:ext>
            </a:extLst>
          </p:cNvPr>
          <p:cNvSpPr/>
          <p:nvPr/>
        </p:nvSpPr>
        <p:spPr>
          <a:xfrm>
            <a:off x="1552992" y="4309031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55E427A-E51D-4C7E-93B1-FE5465CD3E5D}"/>
              </a:ext>
            </a:extLst>
          </p:cNvPr>
          <p:cNvSpPr/>
          <p:nvPr/>
        </p:nvSpPr>
        <p:spPr>
          <a:xfrm>
            <a:off x="1104899" y="2161457"/>
            <a:ext cx="448093" cy="810234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CFAB978-F7EA-44A4-811E-829D00D4ED03}"/>
              </a:ext>
            </a:extLst>
          </p:cNvPr>
          <p:cNvSpPr/>
          <p:nvPr/>
        </p:nvSpPr>
        <p:spPr>
          <a:xfrm>
            <a:off x="1552992" y="5392343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Client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EFD4D36-9653-4ECF-9DC1-B1237833DC1F}"/>
              </a:ext>
            </a:extLst>
          </p:cNvPr>
          <p:cNvSpPr/>
          <p:nvPr/>
        </p:nvSpPr>
        <p:spPr>
          <a:xfrm>
            <a:off x="1543467" y="3853951"/>
            <a:ext cx="1471644" cy="289381"/>
          </a:xfrm>
          <a:prstGeom prst="roundRect">
            <a:avLst>
              <a:gd name="adj" fmla="val 41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Meeting has been created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B2A9C49-F00E-46DA-A3FB-4960C7E0BCB4}"/>
              </a:ext>
            </a:extLst>
          </p:cNvPr>
          <p:cNvSpPr/>
          <p:nvPr/>
        </p:nvSpPr>
        <p:spPr>
          <a:xfrm>
            <a:off x="1219170" y="2313133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B4851A1-60FC-4D76-ADC5-4550DFFC43C6}"/>
              </a:ext>
            </a:extLst>
          </p:cNvPr>
          <p:cNvSpPr/>
          <p:nvPr/>
        </p:nvSpPr>
        <p:spPr>
          <a:xfrm>
            <a:off x="1562517" y="6410792"/>
            <a:ext cx="3257133" cy="2462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Our meeting has been arranged as follows.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Date and time: 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18*30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5E0B3F82-5B9A-458F-B9AD-F87B9556F9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5978432"/>
            <a:ext cx="2553056" cy="417747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5B2BA95-9D14-4C5D-950D-5156438F5CBD}"/>
              </a:ext>
            </a:extLst>
          </p:cNvPr>
          <p:cNvSpPr/>
          <p:nvPr/>
        </p:nvSpPr>
        <p:spPr>
          <a:xfrm>
            <a:off x="1552992" y="6092184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7D8B269B-B7B5-4DFF-B0C3-7C24D0BD27FF}"/>
              </a:ext>
            </a:extLst>
          </p:cNvPr>
          <p:cNvSpPr/>
          <p:nvPr/>
        </p:nvSpPr>
        <p:spPr>
          <a:xfrm>
            <a:off x="6648389" y="1537334"/>
            <a:ext cx="5071523" cy="3329634"/>
          </a:xfrm>
          <a:prstGeom prst="roundRect">
            <a:avLst>
              <a:gd name="adj" fmla="val 276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D199501-8A2B-4D36-B6CF-5BC289BAB7E3}"/>
              </a:ext>
            </a:extLst>
          </p:cNvPr>
          <p:cNvSpPr/>
          <p:nvPr/>
        </p:nvSpPr>
        <p:spPr>
          <a:xfrm>
            <a:off x="6898586" y="1725010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4848942-5A95-42ED-8F59-407E01CAD95E}"/>
              </a:ext>
            </a:extLst>
          </p:cNvPr>
          <p:cNvSpPr/>
          <p:nvPr/>
        </p:nvSpPr>
        <p:spPr>
          <a:xfrm>
            <a:off x="7222436" y="2022581"/>
            <a:ext cx="3895308" cy="49244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Meeting has been booked by Client!</a:t>
            </a:r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chemeClr val="accent4"/>
                </a:solidFill>
              </a:rPr>
              <a:t>Create a zoom meeting by clicking the button on the top right.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If not having a zoom account, please create zoom account and click the button.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E09F8E5-6423-43DC-B1D8-302792F0DDE1}"/>
              </a:ext>
            </a:extLst>
          </p:cNvPr>
          <p:cNvSpPr/>
          <p:nvPr/>
        </p:nvSpPr>
        <p:spPr>
          <a:xfrm>
            <a:off x="7243160" y="2482015"/>
            <a:ext cx="1471644" cy="289381"/>
          </a:xfrm>
          <a:prstGeom prst="roundRect">
            <a:avLst>
              <a:gd name="adj" fmla="val 41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Zoom meeting has been created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1ED5A59-70E1-45FF-96C8-766695135F17}"/>
              </a:ext>
            </a:extLst>
          </p:cNvPr>
          <p:cNvSpPr/>
          <p:nvPr/>
        </p:nvSpPr>
        <p:spPr>
          <a:xfrm>
            <a:off x="7222436" y="3327894"/>
            <a:ext cx="3257133" cy="98488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</a:rPr>
              <a:t>Your zoon meeting has been created!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Date and time: 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18*30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Please visit the link at the meeting time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https//</a:t>
            </a:r>
            <a:r>
              <a:rPr lang="en-US" altLang="ja-JP" sz="800" dirty="0" err="1">
                <a:solidFill>
                  <a:schemeClr val="accent4"/>
                </a:solidFill>
              </a:rPr>
              <a:t>xxxx.xxxxxx.xxxxxxx</a:t>
            </a:r>
            <a:endParaRPr lang="en-US" altLang="ja-JP" sz="800" dirty="0">
              <a:solidFill>
                <a:schemeClr val="accent4"/>
              </a:solidFill>
            </a:endParaRP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rgbClr val="5E72E4"/>
                </a:solidFill>
              </a:rPr>
              <a:t>Once meeting has been completed, click the button below.</a:t>
            </a:r>
            <a:endParaRPr lang="en-US" altLang="ja-JP" sz="800" dirty="0">
              <a:solidFill>
                <a:schemeClr val="accent4"/>
              </a:solidFill>
            </a:endParaRP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endParaRPr lang="en-US" altLang="ja-JP" sz="800" dirty="0">
              <a:solidFill>
                <a:schemeClr val="accent4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15E0E85-9BC5-455E-9519-760EB7076530}"/>
              </a:ext>
            </a:extLst>
          </p:cNvPr>
          <p:cNvSpPr/>
          <p:nvPr/>
        </p:nvSpPr>
        <p:spPr>
          <a:xfrm>
            <a:off x="6898586" y="3031546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05BF680E-8F57-44E3-B930-DD9D02B569A8}"/>
              </a:ext>
            </a:extLst>
          </p:cNvPr>
          <p:cNvSpPr/>
          <p:nvPr/>
        </p:nvSpPr>
        <p:spPr>
          <a:xfrm>
            <a:off x="7243160" y="4105537"/>
            <a:ext cx="1471644" cy="289381"/>
          </a:xfrm>
          <a:prstGeom prst="roundRect">
            <a:avLst>
              <a:gd name="adj" fmla="val 41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Meeting has been completed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560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53932C93-26B8-4DF5-B0E7-C7C979CF8F82}"/>
              </a:ext>
            </a:extLst>
          </p:cNvPr>
          <p:cNvSpPr/>
          <p:nvPr/>
        </p:nvSpPr>
        <p:spPr>
          <a:xfrm>
            <a:off x="1009866" y="5891021"/>
            <a:ext cx="5071523" cy="752190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4D1C391-FE31-4C54-B283-06F29E9755C4}"/>
              </a:ext>
            </a:extLst>
          </p:cNvPr>
          <p:cNvSpPr/>
          <p:nvPr/>
        </p:nvSpPr>
        <p:spPr>
          <a:xfrm>
            <a:off x="1028700" y="4394918"/>
            <a:ext cx="5071523" cy="1674219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A8CC98-6BFD-462F-A759-9B7977CE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Completed a meeting (client)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F4C0BEB-1057-4C4A-967D-A1AAE46B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8" y="974588"/>
            <a:ext cx="6138261" cy="462944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5D47ED6-C5EB-4A82-852A-239A2AA8E0D2}"/>
              </a:ext>
            </a:extLst>
          </p:cNvPr>
          <p:cNvSpPr/>
          <p:nvPr/>
        </p:nvSpPr>
        <p:spPr>
          <a:xfrm>
            <a:off x="1562517" y="2610704"/>
            <a:ext cx="3895308" cy="123110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Online meeting request from Client to Shinta</a:t>
            </a:r>
          </a:p>
          <a:p>
            <a:r>
              <a:rPr lang="en-US" altLang="ja-JP" sz="800" dirty="0">
                <a:solidFill>
                  <a:schemeClr val="accent4"/>
                </a:solidFill>
                <a:latin typeface="Noto Sans JP"/>
              </a:rPr>
              <a:t>Quantity 60 mins</a:t>
            </a:r>
          </a:p>
          <a:p>
            <a:r>
              <a:rPr lang="en-US" altLang="ja-JP" sz="800" dirty="0">
                <a:solidFill>
                  <a:schemeClr val="accent4"/>
                </a:solidFill>
                <a:latin typeface="Noto Sans JP"/>
              </a:rPr>
              <a:t>Preferred date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20:00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5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Sun 18:00 ~ 20:00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11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20:00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rgbClr val="5E72E4"/>
                </a:solidFill>
              </a:rPr>
              <a:t>Shinta</a:t>
            </a:r>
            <a:r>
              <a:rPr lang="en-US" altLang="ja-JP" sz="800" dirty="0">
                <a:solidFill>
                  <a:schemeClr val="accent4"/>
                </a:solidFill>
              </a:rPr>
              <a:t>, please reply and arrange the meeting!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Once agree the date, create a meeting, by clicking the button below.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1E8D459-7658-4FD4-8D0E-A9C99577DF57}"/>
              </a:ext>
            </a:extLst>
          </p:cNvPr>
          <p:cNvSpPr/>
          <p:nvPr/>
        </p:nvSpPr>
        <p:spPr>
          <a:xfrm>
            <a:off x="1591092" y="1759135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Client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1AF558-52D7-4E4B-83BF-8016C702580E}"/>
              </a:ext>
            </a:extLst>
          </p:cNvPr>
          <p:cNvSpPr/>
          <p:nvPr/>
        </p:nvSpPr>
        <p:spPr>
          <a:xfrm>
            <a:off x="1591092" y="4279667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651B43-9186-44CB-8265-12281F694D2D}"/>
              </a:ext>
            </a:extLst>
          </p:cNvPr>
          <p:cNvSpPr/>
          <p:nvPr/>
        </p:nvSpPr>
        <p:spPr>
          <a:xfrm>
            <a:off x="1562517" y="4609918"/>
            <a:ext cx="3257133" cy="61555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Thank you for your request!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chemeClr val="accent4"/>
                </a:solidFill>
              </a:rPr>
              <a:t>How about this time?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18*30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AF695FA-1AA6-4002-893F-02C464D90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5294034"/>
            <a:ext cx="2553056" cy="417747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A8D3AFB-3043-4409-A3A5-83A3038B0A02}"/>
              </a:ext>
            </a:extLst>
          </p:cNvPr>
          <p:cNvSpPr/>
          <p:nvPr/>
        </p:nvSpPr>
        <p:spPr>
          <a:xfrm>
            <a:off x="1562517" y="5753297"/>
            <a:ext cx="3257133" cy="12311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Sure. That’s good for me.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E58AA53-E6C4-4C35-A951-0306E4367E1B}"/>
              </a:ext>
            </a:extLst>
          </p:cNvPr>
          <p:cNvSpPr/>
          <p:nvPr/>
        </p:nvSpPr>
        <p:spPr>
          <a:xfrm>
            <a:off x="3657926" y="4713425"/>
            <a:ext cx="2375977" cy="917647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954E4E3-992A-4C38-8EA6-6061E1E49B4D}"/>
              </a:ext>
            </a:extLst>
          </p:cNvPr>
          <p:cNvSpPr/>
          <p:nvPr/>
        </p:nvSpPr>
        <p:spPr>
          <a:xfrm>
            <a:off x="1226655" y="3349368"/>
            <a:ext cx="326338" cy="417747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AB60810-823A-4799-ADB2-A7997428E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4206747"/>
            <a:ext cx="2553056" cy="417747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1B032A2-275A-494A-93E0-46E3585CBDC5}"/>
              </a:ext>
            </a:extLst>
          </p:cNvPr>
          <p:cNvSpPr/>
          <p:nvPr/>
        </p:nvSpPr>
        <p:spPr>
          <a:xfrm>
            <a:off x="1552992" y="4309031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55E427A-E51D-4C7E-93B1-FE5465CD3E5D}"/>
              </a:ext>
            </a:extLst>
          </p:cNvPr>
          <p:cNvSpPr/>
          <p:nvPr/>
        </p:nvSpPr>
        <p:spPr>
          <a:xfrm>
            <a:off x="1104899" y="2161457"/>
            <a:ext cx="448093" cy="810234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CFAB978-F7EA-44A4-811E-829D00D4ED03}"/>
              </a:ext>
            </a:extLst>
          </p:cNvPr>
          <p:cNvSpPr/>
          <p:nvPr/>
        </p:nvSpPr>
        <p:spPr>
          <a:xfrm>
            <a:off x="1552992" y="5392343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Client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EFD4D36-9653-4ECF-9DC1-B1237833DC1F}"/>
              </a:ext>
            </a:extLst>
          </p:cNvPr>
          <p:cNvSpPr/>
          <p:nvPr/>
        </p:nvSpPr>
        <p:spPr>
          <a:xfrm>
            <a:off x="1543467" y="3853951"/>
            <a:ext cx="1471644" cy="289381"/>
          </a:xfrm>
          <a:prstGeom prst="roundRect">
            <a:avLst>
              <a:gd name="adj" fmla="val 41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Meeting has been created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B2A9C49-F00E-46DA-A3FB-4960C7E0BCB4}"/>
              </a:ext>
            </a:extLst>
          </p:cNvPr>
          <p:cNvSpPr/>
          <p:nvPr/>
        </p:nvSpPr>
        <p:spPr>
          <a:xfrm>
            <a:off x="1219170" y="2313133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B4851A1-60FC-4D76-ADC5-4550DFFC43C6}"/>
              </a:ext>
            </a:extLst>
          </p:cNvPr>
          <p:cNvSpPr/>
          <p:nvPr/>
        </p:nvSpPr>
        <p:spPr>
          <a:xfrm>
            <a:off x="1562517" y="6410792"/>
            <a:ext cx="3257133" cy="2462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Our meeting has been arranged as follows.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Date and time: 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19:00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5E0B3F82-5B9A-458F-B9AD-F87B9556F9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5978432"/>
            <a:ext cx="2553056" cy="417747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5B2BA95-9D14-4C5D-950D-5156438F5CBD}"/>
              </a:ext>
            </a:extLst>
          </p:cNvPr>
          <p:cNvSpPr/>
          <p:nvPr/>
        </p:nvSpPr>
        <p:spPr>
          <a:xfrm>
            <a:off x="1552992" y="6092184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3C44672-01A4-4763-9C4D-28186D11DD2D}"/>
              </a:ext>
            </a:extLst>
          </p:cNvPr>
          <p:cNvSpPr/>
          <p:nvPr/>
        </p:nvSpPr>
        <p:spPr>
          <a:xfrm>
            <a:off x="6648389" y="1537334"/>
            <a:ext cx="5071523" cy="3688137"/>
          </a:xfrm>
          <a:prstGeom prst="roundRect">
            <a:avLst>
              <a:gd name="adj" fmla="val 276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5F8E6DE-A1AB-4098-95F6-C61CBF92AF0B}"/>
              </a:ext>
            </a:extLst>
          </p:cNvPr>
          <p:cNvSpPr/>
          <p:nvPr/>
        </p:nvSpPr>
        <p:spPr>
          <a:xfrm>
            <a:off x="6898586" y="1725010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53E6757-D26F-4746-85BE-10DE74CBF8B0}"/>
              </a:ext>
            </a:extLst>
          </p:cNvPr>
          <p:cNvSpPr/>
          <p:nvPr/>
        </p:nvSpPr>
        <p:spPr>
          <a:xfrm>
            <a:off x="7222436" y="2022581"/>
            <a:ext cx="3895308" cy="2462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Meeting has been created!</a:t>
            </a:r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chemeClr val="accent4"/>
                </a:solidFill>
              </a:rPr>
              <a:t>Please pay to book a meeting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1E5FE162-8E97-42D1-BAA6-BF963A245F5D}"/>
              </a:ext>
            </a:extLst>
          </p:cNvPr>
          <p:cNvSpPr/>
          <p:nvPr/>
        </p:nvSpPr>
        <p:spPr>
          <a:xfrm>
            <a:off x="7243160" y="2321323"/>
            <a:ext cx="1471644" cy="289381"/>
          </a:xfrm>
          <a:prstGeom prst="roundRect">
            <a:avLst>
              <a:gd name="adj" fmla="val 41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Meeting has been booked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8416AA4-27A6-4DF1-ADA3-37DD6EE276C7}"/>
              </a:ext>
            </a:extLst>
          </p:cNvPr>
          <p:cNvSpPr/>
          <p:nvPr/>
        </p:nvSpPr>
        <p:spPr>
          <a:xfrm>
            <a:off x="6898586" y="2833070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EAD97AA-EDD6-4DC1-9505-D9D01792AC47}"/>
              </a:ext>
            </a:extLst>
          </p:cNvPr>
          <p:cNvSpPr/>
          <p:nvPr/>
        </p:nvSpPr>
        <p:spPr>
          <a:xfrm>
            <a:off x="7222436" y="3113416"/>
            <a:ext cx="3257133" cy="49244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Your zoon meeting has been created.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Date and time: 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18*30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Please visit the link at the meeting time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https//</a:t>
            </a:r>
            <a:r>
              <a:rPr lang="en-US" altLang="ja-JP" sz="800" dirty="0" err="1">
                <a:solidFill>
                  <a:schemeClr val="accent4"/>
                </a:solidFill>
              </a:rPr>
              <a:t>xxxx.xxxxxx.xxxxxxx</a:t>
            </a:r>
            <a:endParaRPr lang="en-US" altLang="ja-JP" sz="800" dirty="0">
              <a:solidFill>
                <a:schemeClr val="accent4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D46BCC7-6489-46F1-8C8E-0CE23416C665}"/>
              </a:ext>
            </a:extLst>
          </p:cNvPr>
          <p:cNvSpPr/>
          <p:nvPr/>
        </p:nvSpPr>
        <p:spPr>
          <a:xfrm>
            <a:off x="6924944" y="3873428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5093F96-BFFA-4C2F-9A62-91DF075F5444}"/>
              </a:ext>
            </a:extLst>
          </p:cNvPr>
          <p:cNvSpPr/>
          <p:nvPr/>
        </p:nvSpPr>
        <p:spPr>
          <a:xfrm>
            <a:off x="7267992" y="4170999"/>
            <a:ext cx="3895308" cy="61555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Has the meeting completed?</a:t>
            </a:r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chemeClr val="accent4"/>
                </a:solidFill>
              </a:rPr>
              <a:t>Shinta informed us the meeting has been completed.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Please confirm the completion of the meeting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endParaRPr lang="en-US" altLang="ja-JP" sz="800" dirty="0">
              <a:solidFill>
                <a:schemeClr val="accent4"/>
              </a:solidFill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37C99818-C2BD-4FC4-88E6-6501C013F9F9}"/>
              </a:ext>
            </a:extLst>
          </p:cNvPr>
          <p:cNvSpPr/>
          <p:nvPr/>
        </p:nvSpPr>
        <p:spPr>
          <a:xfrm>
            <a:off x="7258466" y="4625680"/>
            <a:ext cx="1971259" cy="289381"/>
          </a:xfrm>
          <a:prstGeom prst="roundRect">
            <a:avLst>
              <a:gd name="adj" fmla="val 4167"/>
            </a:avLst>
          </a:prstGeom>
          <a:solidFill>
            <a:srgbClr val="4FD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Yes, Meeting has been completed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DD998183-EB69-4E69-8BEA-6C1C32B3F4BB}"/>
              </a:ext>
            </a:extLst>
          </p:cNvPr>
          <p:cNvSpPr/>
          <p:nvPr/>
        </p:nvSpPr>
        <p:spPr>
          <a:xfrm>
            <a:off x="9477793" y="4625680"/>
            <a:ext cx="1971259" cy="289381"/>
          </a:xfrm>
          <a:prstGeom prst="roundRect">
            <a:avLst>
              <a:gd name="adj" fmla="val 4167"/>
            </a:avLst>
          </a:prstGeom>
          <a:noFill/>
          <a:ln w="3175">
            <a:solidFill>
              <a:srgbClr val="4FD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accent3"/>
                </a:solidFill>
              </a:rPr>
              <a:t>No, meeting has not been completed</a:t>
            </a:r>
            <a:endParaRPr kumimoji="1" lang="ja-JP" altLang="en-US" sz="800" b="1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733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53932C93-26B8-4DF5-B0E7-C7C979CF8F82}"/>
              </a:ext>
            </a:extLst>
          </p:cNvPr>
          <p:cNvSpPr/>
          <p:nvPr/>
        </p:nvSpPr>
        <p:spPr>
          <a:xfrm>
            <a:off x="1009866" y="5891021"/>
            <a:ext cx="5071523" cy="752190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4D1C391-FE31-4C54-B283-06F29E9755C4}"/>
              </a:ext>
            </a:extLst>
          </p:cNvPr>
          <p:cNvSpPr/>
          <p:nvPr/>
        </p:nvSpPr>
        <p:spPr>
          <a:xfrm>
            <a:off x="1028700" y="4394918"/>
            <a:ext cx="5071523" cy="1674219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A8CC98-6BFD-462F-A759-9B7977CE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Confirmed completion (client)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F4C0BEB-1057-4C4A-967D-A1AAE46B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8" y="974588"/>
            <a:ext cx="6138261" cy="462944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5D47ED6-C5EB-4A82-852A-239A2AA8E0D2}"/>
              </a:ext>
            </a:extLst>
          </p:cNvPr>
          <p:cNvSpPr/>
          <p:nvPr/>
        </p:nvSpPr>
        <p:spPr>
          <a:xfrm>
            <a:off x="1562517" y="2610704"/>
            <a:ext cx="3895308" cy="123110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Online meeting request from Client to Shinta</a:t>
            </a:r>
          </a:p>
          <a:p>
            <a:r>
              <a:rPr lang="en-US" altLang="ja-JP" sz="800" dirty="0">
                <a:solidFill>
                  <a:schemeClr val="accent4"/>
                </a:solidFill>
                <a:latin typeface="Noto Sans JP"/>
              </a:rPr>
              <a:t>Quantity 60 mins</a:t>
            </a:r>
          </a:p>
          <a:p>
            <a:r>
              <a:rPr lang="en-US" altLang="ja-JP" sz="800" dirty="0">
                <a:solidFill>
                  <a:schemeClr val="accent4"/>
                </a:solidFill>
                <a:latin typeface="Noto Sans JP"/>
              </a:rPr>
              <a:t>Preferred date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20:00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5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Sun 18:00 ~ 20:00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11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20:00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rgbClr val="5E72E4"/>
                </a:solidFill>
              </a:rPr>
              <a:t>Shinta</a:t>
            </a:r>
            <a:r>
              <a:rPr lang="en-US" altLang="ja-JP" sz="800" dirty="0">
                <a:solidFill>
                  <a:schemeClr val="accent4"/>
                </a:solidFill>
              </a:rPr>
              <a:t>, please reply and arrange the meeting!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Once agree the date, create a meeting, by clicking the button below.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1E8D459-7658-4FD4-8D0E-A9C99577DF57}"/>
              </a:ext>
            </a:extLst>
          </p:cNvPr>
          <p:cNvSpPr/>
          <p:nvPr/>
        </p:nvSpPr>
        <p:spPr>
          <a:xfrm>
            <a:off x="1591092" y="1759135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Client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1AF558-52D7-4E4B-83BF-8016C702580E}"/>
              </a:ext>
            </a:extLst>
          </p:cNvPr>
          <p:cNvSpPr/>
          <p:nvPr/>
        </p:nvSpPr>
        <p:spPr>
          <a:xfrm>
            <a:off x="1591092" y="4279667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651B43-9186-44CB-8265-12281F694D2D}"/>
              </a:ext>
            </a:extLst>
          </p:cNvPr>
          <p:cNvSpPr/>
          <p:nvPr/>
        </p:nvSpPr>
        <p:spPr>
          <a:xfrm>
            <a:off x="1562517" y="4609918"/>
            <a:ext cx="3257133" cy="61555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Thank you for your request!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chemeClr val="accent4"/>
                </a:solidFill>
              </a:rPr>
              <a:t>How about this time?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18*30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AF695FA-1AA6-4002-893F-02C464D90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5294034"/>
            <a:ext cx="2553056" cy="417747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A8D3AFB-3043-4409-A3A5-83A3038B0A02}"/>
              </a:ext>
            </a:extLst>
          </p:cNvPr>
          <p:cNvSpPr/>
          <p:nvPr/>
        </p:nvSpPr>
        <p:spPr>
          <a:xfrm>
            <a:off x="1562517" y="5753297"/>
            <a:ext cx="3257133" cy="12311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Sure. That’s good for me.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E58AA53-E6C4-4C35-A951-0306E4367E1B}"/>
              </a:ext>
            </a:extLst>
          </p:cNvPr>
          <p:cNvSpPr/>
          <p:nvPr/>
        </p:nvSpPr>
        <p:spPr>
          <a:xfrm>
            <a:off x="3657926" y="4713425"/>
            <a:ext cx="2375977" cy="917647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954E4E3-992A-4C38-8EA6-6061E1E49B4D}"/>
              </a:ext>
            </a:extLst>
          </p:cNvPr>
          <p:cNvSpPr/>
          <p:nvPr/>
        </p:nvSpPr>
        <p:spPr>
          <a:xfrm>
            <a:off x="1226655" y="3349368"/>
            <a:ext cx="326338" cy="417747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AB60810-823A-4799-ADB2-A7997428E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4206747"/>
            <a:ext cx="2553056" cy="417747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1B032A2-275A-494A-93E0-46E3585CBDC5}"/>
              </a:ext>
            </a:extLst>
          </p:cNvPr>
          <p:cNvSpPr/>
          <p:nvPr/>
        </p:nvSpPr>
        <p:spPr>
          <a:xfrm>
            <a:off x="1552992" y="4309031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55E427A-E51D-4C7E-93B1-FE5465CD3E5D}"/>
              </a:ext>
            </a:extLst>
          </p:cNvPr>
          <p:cNvSpPr/>
          <p:nvPr/>
        </p:nvSpPr>
        <p:spPr>
          <a:xfrm>
            <a:off x="1104899" y="2161457"/>
            <a:ext cx="448093" cy="810234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CFAB978-F7EA-44A4-811E-829D00D4ED03}"/>
              </a:ext>
            </a:extLst>
          </p:cNvPr>
          <p:cNvSpPr/>
          <p:nvPr/>
        </p:nvSpPr>
        <p:spPr>
          <a:xfrm>
            <a:off x="1552992" y="5392343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Client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EFD4D36-9653-4ECF-9DC1-B1237833DC1F}"/>
              </a:ext>
            </a:extLst>
          </p:cNvPr>
          <p:cNvSpPr/>
          <p:nvPr/>
        </p:nvSpPr>
        <p:spPr>
          <a:xfrm>
            <a:off x="1543467" y="3853951"/>
            <a:ext cx="1471644" cy="289381"/>
          </a:xfrm>
          <a:prstGeom prst="roundRect">
            <a:avLst>
              <a:gd name="adj" fmla="val 41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Meeting has been created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B2A9C49-F00E-46DA-A3FB-4960C7E0BCB4}"/>
              </a:ext>
            </a:extLst>
          </p:cNvPr>
          <p:cNvSpPr/>
          <p:nvPr/>
        </p:nvSpPr>
        <p:spPr>
          <a:xfrm>
            <a:off x="1219170" y="2313133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B4851A1-60FC-4D76-ADC5-4550DFFC43C6}"/>
              </a:ext>
            </a:extLst>
          </p:cNvPr>
          <p:cNvSpPr/>
          <p:nvPr/>
        </p:nvSpPr>
        <p:spPr>
          <a:xfrm>
            <a:off x="1562517" y="6410792"/>
            <a:ext cx="3257133" cy="2462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Our meeting has been arranged as follows.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Date and time: 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19:00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5E0B3F82-5B9A-458F-B9AD-F87B9556F9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5978432"/>
            <a:ext cx="2553056" cy="417747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5B2BA95-9D14-4C5D-950D-5156438F5CBD}"/>
              </a:ext>
            </a:extLst>
          </p:cNvPr>
          <p:cNvSpPr/>
          <p:nvPr/>
        </p:nvSpPr>
        <p:spPr>
          <a:xfrm>
            <a:off x="1552992" y="6092184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3C44672-01A4-4763-9C4D-28186D11DD2D}"/>
              </a:ext>
            </a:extLst>
          </p:cNvPr>
          <p:cNvSpPr/>
          <p:nvPr/>
        </p:nvSpPr>
        <p:spPr>
          <a:xfrm>
            <a:off x="6648389" y="1537334"/>
            <a:ext cx="5071523" cy="3688137"/>
          </a:xfrm>
          <a:prstGeom prst="roundRect">
            <a:avLst>
              <a:gd name="adj" fmla="val 276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5F8E6DE-A1AB-4098-95F6-C61CBF92AF0B}"/>
              </a:ext>
            </a:extLst>
          </p:cNvPr>
          <p:cNvSpPr/>
          <p:nvPr/>
        </p:nvSpPr>
        <p:spPr>
          <a:xfrm>
            <a:off x="6898586" y="1725010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53E6757-D26F-4746-85BE-10DE74CBF8B0}"/>
              </a:ext>
            </a:extLst>
          </p:cNvPr>
          <p:cNvSpPr/>
          <p:nvPr/>
        </p:nvSpPr>
        <p:spPr>
          <a:xfrm>
            <a:off x="7222436" y="2022581"/>
            <a:ext cx="3895308" cy="2462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Meeting has been created!</a:t>
            </a:r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chemeClr val="accent4"/>
                </a:solidFill>
              </a:rPr>
              <a:t>Please pay to book a meeting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1E5FE162-8E97-42D1-BAA6-BF963A245F5D}"/>
              </a:ext>
            </a:extLst>
          </p:cNvPr>
          <p:cNvSpPr/>
          <p:nvPr/>
        </p:nvSpPr>
        <p:spPr>
          <a:xfrm>
            <a:off x="7243160" y="2321323"/>
            <a:ext cx="1471644" cy="289381"/>
          </a:xfrm>
          <a:prstGeom prst="roundRect">
            <a:avLst>
              <a:gd name="adj" fmla="val 41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Meeting has been booked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8416AA4-27A6-4DF1-ADA3-37DD6EE276C7}"/>
              </a:ext>
            </a:extLst>
          </p:cNvPr>
          <p:cNvSpPr/>
          <p:nvPr/>
        </p:nvSpPr>
        <p:spPr>
          <a:xfrm>
            <a:off x="6898586" y="2833070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EAD97AA-EDD6-4DC1-9505-D9D01792AC47}"/>
              </a:ext>
            </a:extLst>
          </p:cNvPr>
          <p:cNvSpPr/>
          <p:nvPr/>
        </p:nvSpPr>
        <p:spPr>
          <a:xfrm>
            <a:off x="7222436" y="3113416"/>
            <a:ext cx="3257133" cy="49244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Your zoon meeting has been created.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Date and time: 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18*30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Please visit the link at the meeting time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https//</a:t>
            </a:r>
            <a:r>
              <a:rPr lang="en-US" altLang="ja-JP" sz="800" dirty="0" err="1">
                <a:solidFill>
                  <a:schemeClr val="accent4"/>
                </a:solidFill>
              </a:rPr>
              <a:t>xxxx.xxxxxx.xxxxxxx</a:t>
            </a:r>
            <a:endParaRPr lang="en-US" altLang="ja-JP" sz="800" dirty="0">
              <a:solidFill>
                <a:schemeClr val="accent4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D46BCC7-6489-46F1-8C8E-0CE23416C665}"/>
              </a:ext>
            </a:extLst>
          </p:cNvPr>
          <p:cNvSpPr/>
          <p:nvPr/>
        </p:nvSpPr>
        <p:spPr>
          <a:xfrm>
            <a:off x="6924944" y="3873428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5093F96-BFFA-4C2F-9A62-91DF075F5444}"/>
              </a:ext>
            </a:extLst>
          </p:cNvPr>
          <p:cNvSpPr/>
          <p:nvPr/>
        </p:nvSpPr>
        <p:spPr>
          <a:xfrm>
            <a:off x="7267992" y="4170999"/>
            <a:ext cx="3895308" cy="61555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Has the meeting completed?</a:t>
            </a:r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chemeClr val="accent4"/>
                </a:solidFill>
              </a:rPr>
              <a:t>Shinta informed us the meeting has been completed.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Please confirm the completion of the meeting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endParaRPr lang="en-US" altLang="ja-JP" sz="800" dirty="0">
              <a:solidFill>
                <a:schemeClr val="accent4"/>
              </a:solidFill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1B51762C-C61B-44D7-ABAC-0DA8DA15D83D}"/>
              </a:ext>
            </a:extLst>
          </p:cNvPr>
          <p:cNvSpPr/>
          <p:nvPr/>
        </p:nvSpPr>
        <p:spPr>
          <a:xfrm>
            <a:off x="7268316" y="4641861"/>
            <a:ext cx="1971259" cy="289381"/>
          </a:xfrm>
          <a:prstGeom prst="roundRect">
            <a:avLst>
              <a:gd name="adj" fmla="val 41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Confirmation has been sent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710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53932C93-26B8-4DF5-B0E7-C7C979CF8F82}"/>
              </a:ext>
            </a:extLst>
          </p:cNvPr>
          <p:cNvSpPr/>
          <p:nvPr/>
        </p:nvSpPr>
        <p:spPr>
          <a:xfrm>
            <a:off x="1009866" y="5891021"/>
            <a:ext cx="5071523" cy="752190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4D1C391-FE31-4C54-B283-06F29E9755C4}"/>
              </a:ext>
            </a:extLst>
          </p:cNvPr>
          <p:cNvSpPr/>
          <p:nvPr/>
        </p:nvSpPr>
        <p:spPr>
          <a:xfrm>
            <a:off x="1028700" y="4394918"/>
            <a:ext cx="5071523" cy="1674219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A8CC98-6BFD-462F-A759-9B7977CE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Confirmed completion (host)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F4C0BEB-1057-4C4A-967D-A1AAE46B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8" y="974588"/>
            <a:ext cx="6138261" cy="462944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5D47ED6-C5EB-4A82-852A-239A2AA8E0D2}"/>
              </a:ext>
            </a:extLst>
          </p:cNvPr>
          <p:cNvSpPr/>
          <p:nvPr/>
        </p:nvSpPr>
        <p:spPr>
          <a:xfrm>
            <a:off x="1562517" y="2610704"/>
            <a:ext cx="3895308" cy="123110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Online meeting request from Client to Shinta</a:t>
            </a:r>
          </a:p>
          <a:p>
            <a:r>
              <a:rPr lang="en-US" altLang="ja-JP" sz="800" dirty="0">
                <a:solidFill>
                  <a:schemeClr val="accent4"/>
                </a:solidFill>
                <a:latin typeface="Noto Sans JP"/>
              </a:rPr>
              <a:t>Quantity 60mins</a:t>
            </a:r>
          </a:p>
          <a:p>
            <a:r>
              <a:rPr lang="en-US" altLang="ja-JP" sz="800" dirty="0">
                <a:solidFill>
                  <a:schemeClr val="accent4"/>
                </a:solidFill>
                <a:latin typeface="Noto Sans JP"/>
              </a:rPr>
              <a:t>Preferred date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20:00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5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Sun 18:00 ~ 20:00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11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20:00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rgbClr val="5E72E4"/>
                </a:solidFill>
              </a:rPr>
              <a:t>Shinta</a:t>
            </a:r>
            <a:r>
              <a:rPr lang="en-US" altLang="ja-JP" sz="800" dirty="0">
                <a:solidFill>
                  <a:schemeClr val="accent4"/>
                </a:solidFill>
              </a:rPr>
              <a:t>, please reply and arrange the meeting!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Once agree the date, create a meeting, by clicking the button below.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1E8D459-7658-4FD4-8D0E-A9C99577DF57}"/>
              </a:ext>
            </a:extLst>
          </p:cNvPr>
          <p:cNvSpPr/>
          <p:nvPr/>
        </p:nvSpPr>
        <p:spPr>
          <a:xfrm>
            <a:off x="1591092" y="1759135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Client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1AF558-52D7-4E4B-83BF-8016C702580E}"/>
              </a:ext>
            </a:extLst>
          </p:cNvPr>
          <p:cNvSpPr/>
          <p:nvPr/>
        </p:nvSpPr>
        <p:spPr>
          <a:xfrm>
            <a:off x="1591092" y="4279667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651B43-9186-44CB-8265-12281F694D2D}"/>
              </a:ext>
            </a:extLst>
          </p:cNvPr>
          <p:cNvSpPr/>
          <p:nvPr/>
        </p:nvSpPr>
        <p:spPr>
          <a:xfrm>
            <a:off x="1562517" y="4609918"/>
            <a:ext cx="3257133" cy="61555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Thank you for your request!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chemeClr val="accent4"/>
                </a:solidFill>
              </a:rPr>
              <a:t>How about this time?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18*30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AF695FA-1AA6-4002-893F-02C464D90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5294034"/>
            <a:ext cx="2553056" cy="417747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A8D3AFB-3043-4409-A3A5-83A3038B0A02}"/>
              </a:ext>
            </a:extLst>
          </p:cNvPr>
          <p:cNvSpPr/>
          <p:nvPr/>
        </p:nvSpPr>
        <p:spPr>
          <a:xfrm>
            <a:off x="1562517" y="5753297"/>
            <a:ext cx="3257133" cy="12311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Sure. That’s good for me.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E58AA53-E6C4-4C35-A951-0306E4367E1B}"/>
              </a:ext>
            </a:extLst>
          </p:cNvPr>
          <p:cNvSpPr/>
          <p:nvPr/>
        </p:nvSpPr>
        <p:spPr>
          <a:xfrm>
            <a:off x="3657926" y="4713425"/>
            <a:ext cx="2375977" cy="917647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954E4E3-992A-4C38-8EA6-6061E1E49B4D}"/>
              </a:ext>
            </a:extLst>
          </p:cNvPr>
          <p:cNvSpPr/>
          <p:nvPr/>
        </p:nvSpPr>
        <p:spPr>
          <a:xfrm>
            <a:off x="1226655" y="3349368"/>
            <a:ext cx="326338" cy="417747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AB60810-823A-4799-ADB2-A7997428E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4206747"/>
            <a:ext cx="2553056" cy="417747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1B032A2-275A-494A-93E0-46E3585CBDC5}"/>
              </a:ext>
            </a:extLst>
          </p:cNvPr>
          <p:cNvSpPr/>
          <p:nvPr/>
        </p:nvSpPr>
        <p:spPr>
          <a:xfrm>
            <a:off x="1552992" y="4309031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55E427A-E51D-4C7E-93B1-FE5465CD3E5D}"/>
              </a:ext>
            </a:extLst>
          </p:cNvPr>
          <p:cNvSpPr/>
          <p:nvPr/>
        </p:nvSpPr>
        <p:spPr>
          <a:xfrm>
            <a:off x="1104899" y="2161457"/>
            <a:ext cx="448093" cy="810234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CFAB978-F7EA-44A4-811E-829D00D4ED03}"/>
              </a:ext>
            </a:extLst>
          </p:cNvPr>
          <p:cNvSpPr/>
          <p:nvPr/>
        </p:nvSpPr>
        <p:spPr>
          <a:xfrm>
            <a:off x="1552992" y="5392343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Client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EFD4D36-9653-4ECF-9DC1-B1237833DC1F}"/>
              </a:ext>
            </a:extLst>
          </p:cNvPr>
          <p:cNvSpPr/>
          <p:nvPr/>
        </p:nvSpPr>
        <p:spPr>
          <a:xfrm>
            <a:off x="1543467" y="3853951"/>
            <a:ext cx="1471644" cy="289381"/>
          </a:xfrm>
          <a:prstGeom prst="roundRect">
            <a:avLst>
              <a:gd name="adj" fmla="val 41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Meeting has been created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B2A9C49-F00E-46DA-A3FB-4960C7E0BCB4}"/>
              </a:ext>
            </a:extLst>
          </p:cNvPr>
          <p:cNvSpPr/>
          <p:nvPr/>
        </p:nvSpPr>
        <p:spPr>
          <a:xfrm>
            <a:off x="1219170" y="2313133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B4851A1-60FC-4D76-ADC5-4550DFFC43C6}"/>
              </a:ext>
            </a:extLst>
          </p:cNvPr>
          <p:cNvSpPr/>
          <p:nvPr/>
        </p:nvSpPr>
        <p:spPr>
          <a:xfrm>
            <a:off x="1562517" y="6410792"/>
            <a:ext cx="3257133" cy="2462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Our meeting has been arranged as follows.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Date and time: 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18*30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5E0B3F82-5B9A-458F-B9AD-F87B9556F9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5978432"/>
            <a:ext cx="2553056" cy="417747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5B2BA95-9D14-4C5D-950D-5156438F5CBD}"/>
              </a:ext>
            </a:extLst>
          </p:cNvPr>
          <p:cNvSpPr/>
          <p:nvPr/>
        </p:nvSpPr>
        <p:spPr>
          <a:xfrm>
            <a:off x="1552992" y="6092184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7D8B269B-B7B5-4DFF-B0C3-7C24D0BD27FF}"/>
              </a:ext>
            </a:extLst>
          </p:cNvPr>
          <p:cNvSpPr/>
          <p:nvPr/>
        </p:nvSpPr>
        <p:spPr>
          <a:xfrm>
            <a:off x="6648389" y="1537333"/>
            <a:ext cx="5071523" cy="4039675"/>
          </a:xfrm>
          <a:prstGeom prst="roundRect">
            <a:avLst>
              <a:gd name="adj" fmla="val 276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D199501-8A2B-4D36-B6CF-5BC289BAB7E3}"/>
              </a:ext>
            </a:extLst>
          </p:cNvPr>
          <p:cNvSpPr/>
          <p:nvPr/>
        </p:nvSpPr>
        <p:spPr>
          <a:xfrm>
            <a:off x="6898586" y="1725010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4848942-5A95-42ED-8F59-407E01CAD95E}"/>
              </a:ext>
            </a:extLst>
          </p:cNvPr>
          <p:cNvSpPr/>
          <p:nvPr/>
        </p:nvSpPr>
        <p:spPr>
          <a:xfrm>
            <a:off x="7222436" y="2022581"/>
            <a:ext cx="3895308" cy="49244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Meeting has been booked by Client!</a:t>
            </a:r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chemeClr val="accent4"/>
                </a:solidFill>
              </a:rPr>
              <a:t>Create a zoom meeting by clicking the button on the top right.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If not having a zoom account, please create zoom account and click the button.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E09F8E5-6423-43DC-B1D8-302792F0DDE1}"/>
              </a:ext>
            </a:extLst>
          </p:cNvPr>
          <p:cNvSpPr/>
          <p:nvPr/>
        </p:nvSpPr>
        <p:spPr>
          <a:xfrm>
            <a:off x="7243160" y="2482015"/>
            <a:ext cx="1471644" cy="289381"/>
          </a:xfrm>
          <a:prstGeom prst="roundRect">
            <a:avLst>
              <a:gd name="adj" fmla="val 41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Zoom meeting has been created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1ED5A59-70E1-45FF-96C8-766695135F17}"/>
              </a:ext>
            </a:extLst>
          </p:cNvPr>
          <p:cNvSpPr/>
          <p:nvPr/>
        </p:nvSpPr>
        <p:spPr>
          <a:xfrm>
            <a:off x="7222436" y="3327894"/>
            <a:ext cx="3257133" cy="98488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</a:rPr>
              <a:t>Your zoon meeting has been created!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Date and time: 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18*30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Please visit the link at the meeting time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https//</a:t>
            </a:r>
            <a:r>
              <a:rPr lang="en-US" altLang="ja-JP" sz="800" dirty="0" err="1">
                <a:solidFill>
                  <a:schemeClr val="accent4"/>
                </a:solidFill>
              </a:rPr>
              <a:t>xxxx.xxxxxx.xxxxxxx</a:t>
            </a:r>
            <a:endParaRPr lang="en-US" altLang="ja-JP" sz="800" dirty="0">
              <a:solidFill>
                <a:schemeClr val="accent4"/>
              </a:solidFill>
            </a:endParaRP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rgbClr val="5E72E4"/>
                </a:solidFill>
              </a:rPr>
              <a:t>Once meeting has been completed, click the button below.</a:t>
            </a:r>
            <a:endParaRPr lang="en-US" altLang="ja-JP" sz="800" dirty="0">
              <a:solidFill>
                <a:schemeClr val="accent4"/>
              </a:solidFill>
            </a:endParaRP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endParaRPr lang="en-US" altLang="ja-JP" sz="800" dirty="0">
              <a:solidFill>
                <a:schemeClr val="accent4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15E0E85-9BC5-455E-9519-760EB7076530}"/>
              </a:ext>
            </a:extLst>
          </p:cNvPr>
          <p:cNvSpPr/>
          <p:nvPr/>
        </p:nvSpPr>
        <p:spPr>
          <a:xfrm>
            <a:off x="6898586" y="3031546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05BF680E-8F57-44E3-B930-DD9D02B569A8}"/>
              </a:ext>
            </a:extLst>
          </p:cNvPr>
          <p:cNvSpPr/>
          <p:nvPr/>
        </p:nvSpPr>
        <p:spPr>
          <a:xfrm>
            <a:off x="7243160" y="4105537"/>
            <a:ext cx="1471644" cy="289381"/>
          </a:xfrm>
          <a:prstGeom prst="roundRect">
            <a:avLst>
              <a:gd name="adj" fmla="val 41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Meeting has been completed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3651B4A-6D10-4B01-8751-F0A963DF4958}"/>
              </a:ext>
            </a:extLst>
          </p:cNvPr>
          <p:cNvSpPr/>
          <p:nvPr/>
        </p:nvSpPr>
        <p:spPr>
          <a:xfrm>
            <a:off x="6898586" y="4628769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0B4D4BB-AEF6-4178-8FBD-965A00A5B3EE}"/>
              </a:ext>
            </a:extLst>
          </p:cNvPr>
          <p:cNvSpPr/>
          <p:nvPr/>
        </p:nvSpPr>
        <p:spPr>
          <a:xfrm>
            <a:off x="7222436" y="4926340"/>
            <a:ext cx="3895308" cy="2462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Client confirmed the competition!</a:t>
            </a:r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chemeClr val="accent4"/>
                </a:solidFill>
              </a:rPr>
              <a:t>We will transfer the payment to your account!</a:t>
            </a:r>
          </a:p>
        </p:txBody>
      </p:sp>
    </p:spTree>
    <p:extLst>
      <p:ext uri="{BB962C8B-B14F-4D97-AF65-F5344CB8AC3E}">
        <p14:creationId xmlns:p14="http://schemas.microsoft.com/office/powerpoint/2010/main" val="3233899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53932C93-26B8-4DF5-B0E7-C7C979CF8F82}"/>
              </a:ext>
            </a:extLst>
          </p:cNvPr>
          <p:cNvSpPr/>
          <p:nvPr/>
        </p:nvSpPr>
        <p:spPr>
          <a:xfrm>
            <a:off x="1009866" y="5891021"/>
            <a:ext cx="5071523" cy="752190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4D1C391-FE31-4C54-B283-06F29E9755C4}"/>
              </a:ext>
            </a:extLst>
          </p:cNvPr>
          <p:cNvSpPr/>
          <p:nvPr/>
        </p:nvSpPr>
        <p:spPr>
          <a:xfrm>
            <a:off x="1028700" y="4394918"/>
            <a:ext cx="5071523" cy="1674219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A8CC98-6BFD-462F-A759-9B7977CE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Not confirmed completion (host)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F4C0BEB-1057-4C4A-967D-A1AAE46B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8" y="974588"/>
            <a:ext cx="6138261" cy="462944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5D47ED6-C5EB-4A82-852A-239A2AA8E0D2}"/>
              </a:ext>
            </a:extLst>
          </p:cNvPr>
          <p:cNvSpPr/>
          <p:nvPr/>
        </p:nvSpPr>
        <p:spPr>
          <a:xfrm>
            <a:off x="1562517" y="2610704"/>
            <a:ext cx="3895308" cy="123110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Online meeting request from Client to Shinta</a:t>
            </a:r>
          </a:p>
          <a:p>
            <a:r>
              <a:rPr lang="en-US" altLang="ja-JP" sz="800" dirty="0">
                <a:solidFill>
                  <a:schemeClr val="accent4"/>
                </a:solidFill>
                <a:latin typeface="Noto Sans JP"/>
              </a:rPr>
              <a:t>Quantity 60mins</a:t>
            </a:r>
          </a:p>
          <a:p>
            <a:r>
              <a:rPr lang="en-US" altLang="ja-JP" sz="800" dirty="0">
                <a:solidFill>
                  <a:schemeClr val="accent4"/>
                </a:solidFill>
                <a:latin typeface="Noto Sans JP"/>
              </a:rPr>
              <a:t>Preferred date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20:00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5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Sun 18:00 ~ 20:00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11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20:00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rgbClr val="5E72E4"/>
                </a:solidFill>
              </a:rPr>
              <a:t>Shinta</a:t>
            </a:r>
            <a:r>
              <a:rPr lang="en-US" altLang="ja-JP" sz="800" dirty="0">
                <a:solidFill>
                  <a:schemeClr val="accent4"/>
                </a:solidFill>
              </a:rPr>
              <a:t>, please reply and arrange the meeting!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Once agree the date, create a meeting, by clicking the button below.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1E8D459-7658-4FD4-8D0E-A9C99577DF57}"/>
              </a:ext>
            </a:extLst>
          </p:cNvPr>
          <p:cNvSpPr/>
          <p:nvPr/>
        </p:nvSpPr>
        <p:spPr>
          <a:xfrm>
            <a:off x="1591092" y="1759135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Client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1AF558-52D7-4E4B-83BF-8016C702580E}"/>
              </a:ext>
            </a:extLst>
          </p:cNvPr>
          <p:cNvSpPr/>
          <p:nvPr/>
        </p:nvSpPr>
        <p:spPr>
          <a:xfrm>
            <a:off x="1591092" y="4279667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651B43-9186-44CB-8265-12281F694D2D}"/>
              </a:ext>
            </a:extLst>
          </p:cNvPr>
          <p:cNvSpPr/>
          <p:nvPr/>
        </p:nvSpPr>
        <p:spPr>
          <a:xfrm>
            <a:off x="1562517" y="4609918"/>
            <a:ext cx="3257133" cy="61555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Thank you for your request!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chemeClr val="accent4"/>
                </a:solidFill>
              </a:rPr>
              <a:t>How about this time?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18*30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AF695FA-1AA6-4002-893F-02C464D90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5294034"/>
            <a:ext cx="2553056" cy="417747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A8D3AFB-3043-4409-A3A5-83A3038B0A02}"/>
              </a:ext>
            </a:extLst>
          </p:cNvPr>
          <p:cNvSpPr/>
          <p:nvPr/>
        </p:nvSpPr>
        <p:spPr>
          <a:xfrm>
            <a:off x="1562517" y="5753297"/>
            <a:ext cx="3257133" cy="12311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Sure. That’s good for me.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E58AA53-E6C4-4C35-A951-0306E4367E1B}"/>
              </a:ext>
            </a:extLst>
          </p:cNvPr>
          <p:cNvSpPr/>
          <p:nvPr/>
        </p:nvSpPr>
        <p:spPr>
          <a:xfrm>
            <a:off x="3657926" y="4713425"/>
            <a:ext cx="2375977" cy="917647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954E4E3-992A-4C38-8EA6-6061E1E49B4D}"/>
              </a:ext>
            </a:extLst>
          </p:cNvPr>
          <p:cNvSpPr/>
          <p:nvPr/>
        </p:nvSpPr>
        <p:spPr>
          <a:xfrm>
            <a:off x="1226655" y="3349368"/>
            <a:ext cx="326338" cy="417747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AB60810-823A-4799-ADB2-A7997428E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4206747"/>
            <a:ext cx="2553056" cy="417747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1B032A2-275A-494A-93E0-46E3585CBDC5}"/>
              </a:ext>
            </a:extLst>
          </p:cNvPr>
          <p:cNvSpPr/>
          <p:nvPr/>
        </p:nvSpPr>
        <p:spPr>
          <a:xfrm>
            <a:off x="1552992" y="4309031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55E427A-E51D-4C7E-93B1-FE5465CD3E5D}"/>
              </a:ext>
            </a:extLst>
          </p:cNvPr>
          <p:cNvSpPr/>
          <p:nvPr/>
        </p:nvSpPr>
        <p:spPr>
          <a:xfrm>
            <a:off x="1104899" y="2161457"/>
            <a:ext cx="448093" cy="810234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CFAB978-F7EA-44A4-811E-829D00D4ED03}"/>
              </a:ext>
            </a:extLst>
          </p:cNvPr>
          <p:cNvSpPr/>
          <p:nvPr/>
        </p:nvSpPr>
        <p:spPr>
          <a:xfrm>
            <a:off x="1552992" y="5392343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Client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EFD4D36-9653-4ECF-9DC1-B1237833DC1F}"/>
              </a:ext>
            </a:extLst>
          </p:cNvPr>
          <p:cNvSpPr/>
          <p:nvPr/>
        </p:nvSpPr>
        <p:spPr>
          <a:xfrm>
            <a:off x="1543467" y="3853951"/>
            <a:ext cx="1471644" cy="289381"/>
          </a:xfrm>
          <a:prstGeom prst="roundRect">
            <a:avLst>
              <a:gd name="adj" fmla="val 41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Meeting has been created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B2A9C49-F00E-46DA-A3FB-4960C7E0BCB4}"/>
              </a:ext>
            </a:extLst>
          </p:cNvPr>
          <p:cNvSpPr/>
          <p:nvPr/>
        </p:nvSpPr>
        <p:spPr>
          <a:xfrm>
            <a:off x="1219170" y="2313133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B4851A1-60FC-4D76-ADC5-4550DFFC43C6}"/>
              </a:ext>
            </a:extLst>
          </p:cNvPr>
          <p:cNvSpPr/>
          <p:nvPr/>
        </p:nvSpPr>
        <p:spPr>
          <a:xfrm>
            <a:off x="1562517" y="6410792"/>
            <a:ext cx="3257133" cy="2462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Our meeting has been arranged as follows.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Date and time: 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18*30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5E0B3F82-5B9A-458F-B9AD-F87B9556F9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5978432"/>
            <a:ext cx="2553056" cy="417747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5B2BA95-9D14-4C5D-950D-5156438F5CBD}"/>
              </a:ext>
            </a:extLst>
          </p:cNvPr>
          <p:cNvSpPr/>
          <p:nvPr/>
        </p:nvSpPr>
        <p:spPr>
          <a:xfrm>
            <a:off x="1552992" y="6092184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7D8B269B-B7B5-4DFF-B0C3-7C24D0BD27FF}"/>
              </a:ext>
            </a:extLst>
          </p:cNvPr>
          <p:cNvSpPr/>
          <p:nvPr/>
        </p:nvSpPr>
        <p:spPr>
          <a:xfrm>
            <a:off x="6648389" y="1537333"/>
            <a:ext cx="5071523" cy="4339075"/>
          </a:xfrm>
          <a:prstGeom prst="roundRect">
            <a:avLst>
              <a:gd name="adj" fmla="val 276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D199501-8A2B-4D36-B6CF-5BC289BAB7E3}"/>
              </a:ext>
            </a:extLst>
          </p:cNvPr>
          <p:cNvSpPr/>
          <p:nvPr/>
        </p:nvSpPr>
        <p:spPr>
          <a:xfrm>
            <a:off x="6898586" y="1725010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4848942-5A95-42ED-8F59-407E01CAD95E}"/>
              </a:ext>
            </a:extLst>
          </p:cNvPr>
          <p:cNvSpPr/>
          <p:nvPr/>
        </p:nvSpPr>
        <p:spPr>
          <a:xfrm>
            <a:off x="7222436" y="2022581"/>
            <a:ext cx="3895308" cy="49244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Meeting has been booked by Client!</a:t>
            </a:r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chemeClr val="accent4"/>
                </a:solidFill>
              </a:rPr>
              <a:t>Create a zoom meeting by clicking the button on the top right.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If not having a zoom account, please create zoom account and click the button.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E09F8E5-6423-43DC-B1D8-302792F0DDE1}"/>
              </a:ext>
            </a:extLst>
          </p:cNvPr>
          <p:cNvSpPr/>
          <p:nvPr/>
        </p:nvSpPr>
        <p:spPr>
          <a:xfrm>
            <a:off x="7243160" y="2482015"/>
            <a:ext cx="1471644" cy="289381"/>
          </a:xfrm>
          <a:prstGeom prst="roundRect">
            <a:avLst>
              <a:gd name="adj" fmla="val 41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Zoom meeting has been created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1ED5A59-70E1-45FF-96C8-766695135F17}"/>
              </a:ext>
            </a:extLst>
          </p:cNvPr>
          <p:cNvSpPr/>
          <p:nvPr/>
        </p:nvSpPr>
        <p:spPr>
          <a:xfrm>
            <a:off x="7222436" y="3327894"/>
            <a:ext cx="3257133" cy="98488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</a:rPr>
              <a:t>Your zoon meeting has been created!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Date and time: 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18*30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Please visit the link at the meeting time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https//</a:t>
            </a:r>
            <a:r>
              <a:rPr lang="en-US" altLang="ja-JP" sz="800" dirty="0" err="1">
                <a:solidFill>
                  <a:schemeClr val="accent4"/>
                </a:solidFill>
              </a:rPr>
              <a:t>xxxx.xxxxxx.xxxxxxx</a:t>
            </a:r>
            <a:endParaRPr lang="en-US" altLang="ja-JP" sz="800" dirty="0">
              <a:solidFill>
                <a:schemeClr val="accent4"/>
              </a:solidFill>
            </a:endParaRP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rgbClr val="5E72E4"/>
                </a:solidFill>
              </a:rPr>
              <a:t>Once meeting has been completed, click the button below.</a:t>
            </a:r>
            <a:endParaRPr lang="en-US" altLang="ja-JP" sz="800" dirty="0">
              <a:solidFill>
                <a:schemeClr val="accent4"/>
              </a:solidFill>
            </a:endParaRP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endParaRPr lang="en-US" altLang="ja-JP" sz="800" dirty="0">
              <a:solidFill>
                <a:schemeClr val="accent4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15E0E85-9BC5-455E-9519-760EB7076530}"/>
              </a:ext>
            </a:extLst>
          </p:cNvPr>
          <p:cNvSpPr/>
          <p:nvPr/>
        </p:nvSpPr>
        <p:spPr>
          <a:xfrm>
            <a:off x="6898586" y="3031546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05BF680E-8F57-44E3-B930-DD9D02B569A8}"/>
              </a:ext>
            </a:extLst>
          </p:cNvPr>
          <p:cNvSpPr/>
          <p:nvPr/>
        </p:nvSpPr>
        <p:spPr>
          <a:xfrm>
            <a:off x="7243160" y="4105537"/>
            <a:ext cx="1471644" cy="289381"/>
          </a:xfrm>
          <a:prstGeom prst="roundRect">
            <a:avLst>
              <a:gd name="adj" fmla="val 41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Meeting has been completed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6126DD2-338D-4D83-B63C-743736C5AACB}"/>
              </a:ext>
            </a:extLst>
          </p:cNvPr>
          <p:cNvSpPr/>
          <p:nvPr/>
        </p:nvSpPr>
        <p:spPr>
          <a:xfrm>
            <a:off x="6898586" y="4612821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C5717D1-B9AB-4FCE-AF82-B1F7B9D5C8A0}"/>
              </a:ext>
            </a:extLst>
          </p:cNvPr>
          <p:cNvSpPr/>
          <p:nvPr/>
        </p:nvSpPr>
        <p:spPr>
          <a:xfrm>
            <a:off x="7222436" y="4910392"/>
            <a:ext cx="3895308" cy="2462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Oops! Client did not confirm the completion of the meeting.</a:t>
            </a:r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chemeClr val="accent4"/>
                </a:solidFill>
              </a:rPr>
              <a:t>Is it correct?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4347C249-9E78-481C-9D1C-02CCA47771A0}"/>
              </a:ext>
            </a:extLst>
          </p:cNvPr>
          <p:cNvSpPr/>
          <p:nvPr/>
        </p:nvSpPr>
        <p:spPr>
          <a:xfrm>
            <a:off x="7246217" y="5247652"/>
            <a:ext cx="1971259" cy="289381"/>
          </a:xfrm>
          <a:prstGeom prst="roundRect">
            <a:avLst>
              <a:gd name="adj" fmla="val 4167"/>
            </a:avLst>
          </a:prstGeom>
          <a:solidFill>
            <a:srgbClr val="4FD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Yes, I will arrange another meeting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9C077E13-93EE-46B1-A132-9FE18CD381AF}"/>
              </a:ext>
            </a:extLst>
          </p:cNvPr>
          <p:cNvSpPr/>
          <p:nvPr/>
        </p:nvSpPr>
        <p:spPr>
          <a:xfrm>
            <a:off x="9398869" y="5247652"/>
            <a:ext cx="2169656" cy="289381"/>
          </a:xfrm>
          <a:prstGeom prst="roundRect">
            <a:avLst>
              <a:gd name="adj" fmla="val 4167"/>
            </a:avLst>
          </a:prstGeom>
          <a:noFill/>
          <a:ln w="3175">
            <a:solidFill>
              <a:srgbClr val="4FD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accent3"/>
                </a:solidFill>
              </a:rPr>
              <a:t>No, meeting has been completed.</a:t>
            </a:r>
          </a:p>
          <a:p>
            <a:pPr algn="ctr"/>
            <a:r>
              <a:rPr kumimoji="1" lang="en-US" altLang="ja-JP" sz="800" b="1" dirty="0">
                <a:solidFill>
                  <a:schemeClr val="accent3"/>
                </a:solidFill>
              </a:rPr>
              <a:t>I would like to report to Alumate staff.</a:t>
            </a:r>
            <a:endParaRPr kumimoji="1" lang="ja-JP" altLang="en-US" sz="800" b="1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585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53932C93-26B8-4DF5-B0E7-C7C979CF8F82}"/>
              </a:ext>
            </a:extLst>
          </p:cNvPr>
          <p:cNvSpPr/>
          <p:nvPr/>
        </p:nvSpPr>
        <p:spPr>
          <a:xfrm>
            <a:off x="1009866" y="5891021"/>
            <a:ext cx="5071523" cy="752190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4D1C391-FE31-4C54-B283-06F29E9755C4}"/>
              </a:ext>
            </a:extLst>
          </p:cNvPr>
          <p:cNvSpPr/>
          <p:nvPr/>
        </p:nvSpPr>
        <p:spPr>
          <a:xfrm>
            <a:off x="1028700" y="4394918"/>
            <a:ext cx="5071523" cy="1674219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A8CC98-6BFD-462F-A759-9B7977CE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Not confirmed completion (host)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F4C0BEB-1057-4C4A-967D-A1AAE46B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8" y="974588"/>
            <a:ext cx="6138261" cy="462944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5D47ED6-C5EB-4A82-852A-239A2AA8E0D2}"/>
              </a:ext>
            </a:extLst>
          </p:cNvPr>
          <p:cNvSpPr/>
          <p:nvPr/>
        </p:nvSpPr>
        <p:spPr>
          <a:xfrm>
            <a:off x="1562517" y="2610704"/>
            <a:ext cx="3895308" cy="123110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Online meeting request from Client to Shinta</a:t>
            </a:r>
          </a:p>
          <a:p>
            <a:r>
              <a:rPr lang="en-US" altLang="ja-JP" sz="800" dirty="0">
                <a:solidFill>
                  <a:schemeClr val="accent4"/>
                </a:solidFill>
                <a:latin typeface="Noto Sans JP"/>
              </a:rPr>
              <a:t>Quantity 60mins</a:t>
            </a:r>
          </a:p>
          <a:p>
            <a:r>
              <a:rPr lang="en-US" altLang="ja-JP" sz="800" dirty="0">
                <a:solidFill>
                  <a:schemeClr val="accent4"/>
                </a:solidFill>
                <a:latin typeface="Noto Sans JP"/>
              </a:rPr>
              <a:t>Preferred date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20:00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5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Sun 18:00 ~ 20:00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11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20:00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rgbClr val="5E72E4"/>
                </a:solidFill>
              </a:rPr>
              <a:t>Shinta</a:t>
            </a:r>
            <a:r>
              <a:rPr lang="en-US" altLang="ja-JP" sz="800" dirty="0">
                <a:solidFill>
                  <a:schemeClr val="accent4"/>
                </a:solidFill>
              </a:rPr>
              <a:t>, please reply and arrange the meeting!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Once agree the date, create a meeting, by clicking the button below.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1E8D459-7658-4FD4-8D0E-A9C99577DF57}"/>
              </a:ext>
            </a:extLst>
          </p:cNvPr>
          <p:cNvSpPr/>
          <p:nvPr/>
        </p:nvSpPr>
        <p:spPr>
          <a:xfrm>
            <a:off x="1591092" y="1759135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Client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1AF558-52D7-4E4B-83BF-8016C702580E}"/>
              </a:ext>
            </a:extLst>
          </p:cNvPr>
          <p:cNvSpPr/>
          <p:nvPr/>
        </p:nvSpPr>
        <p:spPr>
          <a:xfrm>
            <a:off x="1591092" y="4279667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651B43-9186-44CB-8265-12281F694D2D}"/>
              </a:ext>
            </a:extLst>
          </p:cNvPr>
          <p:cNvSpPr/>
          <p:nvPr/>
        </p:nvSpPr>
        <p:spPr>
          <a:xfrm>
            <a:off x="1562517" y="4609918"/>
            <a:ext cx="3257133" cy="61555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Thank you for your request!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chemeClr val="accent4"/>
                </a:solidFill>
              </a:rPr>
              <a:t>How about this time?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18*30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AF695FA-1AA6-4002-893F-02C464D90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5294034"/>
            <a:ext cx="2553056" cy="417747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A8D3AFB-3043-4409-A3A5-83A3038B0A02}"/>
              </a:ext>
            </a:extLst>
          </p:cNvPr>
          <p:cNvSpPr/>
          <p:nvPr/>
        </p:nvSpPr>
        <p:spPr>
          <a:xfrm>
            <a:off x="1562517" y="5753297"/>
            <a:ext cx="3257133" cy="12311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Sure. That’s good for me.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E58AA53-E6C4-4C35-A951-0306E4367E1B}"/>
              </a:ext>
            </a:extLst>
          </p:cNvPr>
          <p:cNvSpPr/>
          <p:nvPr/>
        </p:nvSpPr>
        <p:spPr>
          <a:xfrm>
            <a:off x="3657926" y="4713425"/>
            <a:ext cx="2375977" cy="917647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954E4E3-992A-4C38-8EA6-6061E1E49B4D}"/>
              </a:ext>
            </a:extLst>
          </p:cNvPr>
          <p:cNvSpPr/>
          <p:nvPr/>
        </p:nvSpPr>
        <p:spPr>
          <a:xfrm>
            <a:off x="1226655" y="3349368"/>
            <a:ext cx="326338" cy="417747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AB60810-823A-4799-ADB2-A7997428E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4206747"/>
            <a:ext cx="2553056" cy="417747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1B032A2-275A-494A-93E0-46E3585CBDC5}"/>
              </a:ext>
            </a:extLst>
          </p:cNvPr>
          <p:cNvSpPr/>
          <p:nvPr/>
        </p:nvSpPr>
        <p:spPr>
          <a:xfrm>
            <a:off x="1552992" y="4309031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55E427A-E51D-4C7E-93B1-FE5465CD3E5D}"/>
              </a:ext>
            </a:extLst>
          </p:cNvPr>
          <p:cNvSpPr/>
          <p:nvPr/>
        </p:nvSpPr>
        <p:spPr>
          <a:xfrm>
            <a:off x="1104899" y="2161457"/>
            <a:ext cx="448093" cy="810234"/>
          </a:xfrm>
          <a:prstGeom prst="roundRect">
            <a:avLst>
              <a:gd name="adj" fmla="val 64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CFAB978-F7EA-44A4-811E-829D00D4ED03}"/>
              </a:ext>
            </a:extLst>
          </p:cNvPr>
          <p:cNvSpPr/>
          <p:nvPr/>
        </p:nvSpPr>
        <p:spPr>
          <a:xfrm>
            <a:off x="1552992" y="5392343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Client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EFD4D36-9653-4ECF-9DC1-B1237833DC1F}"/>
              </a:ext>
            </a:extLst>
          </p:cNvPr>
          <p:cNvSpPr/>
          <p:nvPr/>
        </p:nvSpPr>
        <p:spPr>
          <a:xfrm>
            <a:off x="1543467" y="3853951"/>
            <a:ext cx="1471644" cy="289381"/>
          </a:xfrm>
          <a:prstGeom prst="roundRect">
            <a:avLst>
              <a:gd name="adj" fmla="val 41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Meeting has been created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B2A9C49-F00E-46DA-A3FB-4960C7E0BCB4}"/>
              </a:ext>
            </a:extLst>
          </p:cNvPr>
          <p:cNvSpPr/>
          <p:nvPr/>
        </p:nvSpPr>
        <p:spPr>
          <a:xfrm>
            <a:off x="1219170" y="2313133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B4851A1-60FC-4D76-ADC5-4550DFFC43C6}"/>
              </a:ext>
            </a:extLst>
          </p:cNvPr>
          <p:cNvSpPr/>
          <p:nvPr/>
        </p:nvSpPr>
        <p:spPr>
          <a:xfrm>
            <a:off x="1562517" y="6410792"/>
            <a:ext cx="3257133" cy="2462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Our meeting has been arranged as follows.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Date and time: 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18*30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5E0B3F82-5B9A-458F-B9AD-F87B9556F9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2"/>
          <a:stretch/>
        </p:blipFill>
        <p:spPr>
          <a:xfrm>
            <a:off x="1104870" y="5978432"/>
            <a:ext cx="2553056" cy="417747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5B2BA95-9D14-4C5D-950D-5156438F5CBD}"/>
              </a:ext>
            </a:extLst>
          </p:cNvPr>
          <p:cNvSpPr/>
          <p:nvPr/>
        </p:nvSpPr>
        <p:spPr>
          <a:xfrm>
            <a:off x="1552992" y="6092184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Shinta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7D8B269B-B7B5-4DFF-B0C3-7C24D0BD27FF}"/>
              </a:ext>
            </a:extLst>
          </p:cNvPr>
          <p:cNvSpPr/>
          <p:nvPr/>
        </p:nvSpPr>
        <p:spPr>
          <a:xfrm>
            <a:off x="6648389" y="1537333"/>
            <a:ext cx="5071523" cy="5183867"/>
          </a:xfrm>
          <a:prstGeom prst="roundRect">
            <a:avLst>
              <a:gd name="adj" fmla="val 276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D199501-8A2B-4D36-B6CF-5BC289BAB7E3}"/>
              </a:ext>
            </a:extLst>
          </p:cNvPr>
          <p:cNvSpPr/>
          <p:nvPr/>
        </p:nvSpPr>
        <p:spPr>
          <a:xfrm>
            <a:off x="6898586" y="1725010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4848942-5A95-42ED-8F59-407E01CAD95E}"/>
              </a:ext>
            </a:extLst>
          </p:cNvPr>
          <p:cNvSpPr/>
          <p:nvPr/>
        </p:nvSpPr>
        <p:spPr>
          <a:xfrm>
            <a:off x="7222436" y="2022581"/>
            <a:ext cx="3895308" cy="49244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Meeting has been booked by Client!</a:t>
            </a:r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chemeClr val="accent4"/>
                </a:solidFill>
              </a:rPr>
              <a:t>Create a zoom meeting by clicking the button on the top right.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If not having a zoom account, please create zoom account and click the button.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E09F8E5-6423-43DC-B1D8-302792F0DDE1}"/>
              </a:ext>
            </a:extLst>
          </p:cNvPr>
          <p:cNvSpPr/>
          <p:nvPr/>
        </p:nvSpPr>
        <p:spPr>
          <a:xfrm>
            <a:off x="7243160" y="2482015"/>
            <a:ext cx="1471644" cy="289381"/>
          </a:xfrm>
          <a:prstGeom prst="roundRect">
            <a:avLst>
              <a:gd name="adj" fmla="val 41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Zoom meeting has been created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1ED5A59-70E1-45FF-96C8-766695135F17}"/>
              </a:ext>
            </a:extLst>
          </p:cNvPr>
          <p:cNvSpPr/>
          <p:nvPr/>
        </p:nvSpPr>
        <p:spPr>
          <a:xfrm>
            <a:off x="7222436" y="3327894"/>
            <a:ext cx="3257133" cy="98488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</a:rPr>
              <a:t>Your zoon meeting has been created!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Date and time: 4</a:t>
            </a:r>
            <a:r>
              <a:rPr lang="en-US" altLang="ja-JP" sz="800" baseline="30000" dirty="0">
                <a:solidFill>
                  <a:schemeClr val="accent4"/>
                </a:solidFill>
              </a:rPr>
              <a:t>th</a:t>
            </a:r>
            <a:r>
              <a:rPr lang="en-US" altLang="ja-JP" sz="800" dirty="0">
                <a:solidFill>
                  <a:schemeClr val="accent4"/>
                </a:solidFill>
              </a:rPr>
              <a:t> July, Sat 18:00 ~ 18*30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Please visit the link at the meeting time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https//</a:t>
            </a:r>
            <a:r>
              <a:rPr lang="en-US" altLang="ja-JP" sz="800" dirty="0" err="1">
                <a:solidFill>
                  <a:schemeClr val="accent4"/>
                </a:solidFill>
              </a:rPr>
              <a:t>xxxx.xxxxxx.xxxxxxx</a:t>
            </a:r>
            <a:endParaRPr lang="en-US" altLang="ja-JP" sz="800" dirty="0">
              <a:solidFill>
                <a:schemeClr val="accent4"/>
              </a:solidFill>
            </a:endParaRP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rgbClr val="5E72E4"/>
                </a:solidFill>
              </a:rPr>
              <a:t>Once meeting has been completed, click the button below.</a:t>
            </a:r>
            <a:endParaRPr lang="en-US" altLang="ja-JP" sz="800" dirty="0">
              <a:solidFill>
                <a:schemeClr val="accent4"/>
              </a:solidFill>
            </a:endParaRPr>
          </a:p>
          <a:p>
            <a:endParaRPr lang="en-US" altLang="ja-JP" sz="800" dirty="0">
              <a:solidFill>
                <a:schemeClr val="accent4"/>
              </a:solidFill>
            </a:endParaRPr>
          </a:p>
          <a:p>
            <a:endParaRPr lang="en-US" altLang="ja-JP" sz="800" dirty="0">
              <a:solidFill>
                <a:schemeClr val="accent4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15E0E85-9BC5-455E-9519-760EB7076530}"/>
              </a:ext>
            </a:extLst>
          </p:cNvPr>
          <p:cNvSpPr/>
          <p:nvPr/>
        </p:nvSpPr>
        <p:spPr>
          <a:xfrm>
            <a:off x="6898586" y="3031546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05BF680E-8F57-44E3-B930-DD9D02B569A8}"/>
              </a:ext>
            </a:extLst>
          </p:cNvPr>
          <p:cNvSpPr/>
          <p:nvPr/>
        </p:nvSpPr>
        <p:spPr>
          <a:xfrm>
            <a:off x="7243160" y="4105537"/>
            <a:ext cx="1471644" cy="289381"/>
          </a:xfrm>
          <a:prstGeom prst="roundRect">
            <a:avLst>
              <a:gd name="adj" fmla="val 41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Meeting has been completed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6126DD2-338D-4D83-B63C-743736C5AACB}"/>
              </a:ext>
            </a:extLst>
          </p:cNvPr>
          <p:cNvSpPr/>
          <p:nvPr/>
        </p:nvSpPr>
        <p:spPr>
          <a:xfrm>
            <a:off x="6898586" y="4612821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C5717D1-B9AB-4FCE-AF82-B1F7B9D5C8A0}"/>
              </a:ext>
            </a:extLst>
          </p:cNvPr>
          <p:cNvSpPr/>
          <p:nvPr/>
        </p:nvSpPr>
        <p:spPr>
          <a:xfrm>
            <a:off x="7222436" y="4910392"/>
            <a:ext cx="3895308" cy="2462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Oops! Client did not confirm the completion of the meeting.</a:t>
            </a:r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chemeClr val="accent4"/>
                </a:solidFill>
              </a:rPr>
              <a:t>Is it correct?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4347C249-9E78-481C-9D1C-02CCA47771A0}"/>
              </a:ext>
            </a:extLst>
          </p:cNvPr>
          <p:cNvSpPr/>
          <p:nvPr/>
        </p:nvSpPr>
        <p:spPr>
          <a:xfrm>
            <a:off x="7246217" y="5247652"/>
            <a:ext cx="1971259" cy="289381"/>
          </a:xfrm>
          <a:prstGeom prst="roundRect">
            <a:avLst>
              <a:gd name="adj" fmla="val 41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Yes, I will arrange another meeting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96408AE-C334-4B6D-93C7-901749D8D08D}"/>
              </a:ext>
            </a:extLst>
          </p:cNvPr>
          <p:cNvSpPr/>
          <p:nvPr/>
        </p:nvSpPr>
        <p:spPr>
          <a:xfrm>
            <a:off x="7222436" y="5918349"/>
            <a:ext cx="3895308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Create a zoom meeting by clicking the button on the top right.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If not having a zoom account, please create zoom account and click the button.</a:t>
            </a:r>
          </a:p>
          <a:p>
            <a:endParaRPr lang="en-US" altLang="ja-JP" sz="800" dirty="0">
              <a:solidFill>
                <a:schemeClr val="accent4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5F87EB5-E4B1-4E6A-A5D7-32F26CB3040D}"/>
              </a:ext>
            </a:extLst>
          </p:cNvPr>
          <p:cNvSpPr/>
          <p:nvPr/>
        </p:nvSpPr>
        <p:spPr>
          <a:xfrm>
            <a:off x="6898586" y="5686157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FC402ECD-450C-4412-BFB7-D174F3E89BF6}"/>
              </a:ext>
            </a:extLst>
          </p:cNvPr>
          <p:cNvSpPr/>
          <p:nvPr/>
        </p:nvSpPr>
        <p:spPr>
          <a:xfrm>
            <a:off x="7246953" y="6281012"/>
            <a:ext cx="1471644" cy="289381"/>
          </a:xfrm>
          <a:prstGeom prst="roundRect">
            <a:avLst>
              <a:gd name="adj" fmla="val 4167"/>
            </a:avLst>
          </a:prstGeom>
          <a:solidFill>
            <a:srgbClr val="5E7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Create a zoom meeting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280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8CC98-6BFD-462F-A759-9B7977CE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Report to Alumate staff (host)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F4C0BEB-1057-4C4A-967D-A1AAE46B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8" y="974588"/>
            <a:ext cx="6138261" cy="4629449"/>
          </a:xfrm>
          <a:prstGeom prst="rect">
            <a:avLst/>
          </a:prstGeom>
        </p:spPr>
      </p:pic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814F86F1-0E1A-44F0-9124-884C9FADF210}"/>
              </a:ext>
            </a:extLst>
          </p:cNvPr>
          <p:cNvSpPr/>
          <p:nvPr/>
        </p:nvSpPr>
        <p:spPr>
          <a:xfrm>
            <a:off x="1019114" y="2232659"/>
            <a:ext cx="5071523" cy="2872741"/>
          </a:xfrm>
          <a:prstGeom prst="roundRect">
            <a:avLst>
              <a:gd name="adj" fmla="val 276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4EE0EB5-3A4B-4CED-91CD-A49558865BBA}"/>
              </a:ext>
            </a:extLst>
          </p:cNvPr>
          <p:cNvSpPr/>
          <p:nvPr/>
        </p:nvSpPr>
        <p:spPr>
          <a:xfrm>
            <a:off x="1269311" y="2420335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13AF799B-9CCE-42CF-BE08-51321900892D}"/>
              </a:ext>
            </a:extLst>
          </p:cNvPr>
          <p:cNvSpPr/>
          <p:nvPr/>
        </p:nvSpPr>
        <p:spPr>
          <a:xfrm>
            <a:off x="1593161" y="2717906"/>
            <a:ext cx="3895308" cy="36933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Meeting has been completed!</a:t>
            </a:r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chemeClr val="accent4"/>
                </a:solidFill>
              </a:rPr>
              <a:t>We sent completion confirmation request to Client.</a:t>
            </a:r>
          </a:p>
          <a:p>
            <a:r>
              <a:rPr lang="en-US" altLang="ja-JP" sz="800" dirty="0">
                <a:solidFill>
                  <a:schemeClr val="accent4"/>
                </a:solidFill>
              </a:rPr>
              <a:t>Once Client confirms, we transfer the payment to your account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646081F-542E-4055-B340-7106CE266691}"/>
              </a:ext>
            </a:extLst>
          </p:cNvPr>
          <p:cNvSpPr/>
          <p:nvPr/>
        </p:nvSpPr>
        <p:spPr>
          <a:xfrm>
            <a:off x="1269311" y="3261602"/>
            <a:ext cx="1580613" cy="18466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200" dirty="0">
                <a:solidFill>
                  <a:schemeClr val="accent3"/>
                </a:solidFill>
                <a:latin typeface="Noto Sans JP"/>
              </a:rPr>
              <a:t>Automatic message</a:t>
            </a:r>
            <a:endParaRPr lang="ja-JP" altLang="en-US" sz="1200" dirty="0">
              <a:solidFill>
                <a:schemeClr val="accent3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1E71677-0362-46BC-9B69-FC4EB750D2DC}"/>
              </a:ext>
            </a:extLst>
          </p:cNvPr>
          <p:cNvSpPr/>
          <p:nvPr/>
        </p:nvSpPr>
        <p:spPr>
          <a:xfrm>
            <a:off x="1593161" y="3559173"/>
            <a:ext cx="3895308" cy="2462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800" dirty="0">
                <a:solidFill>
                  <a:srgbClr val="5E72E4"/>
                </a:solidFill>
                <a:latin typeface="Noto Sans JP"/>
              </a:rPr>
              <a:t>Oops! Client did not confirm the completion of the meeting.</a:t>
            </a:r>
            <a:endParaRPr lang="en-US" altLang="ja-JP" sz="800" dirty="0">
              <a:solidFill>
                <a:schemeClr val="accent4"/>
              </a:solidFill>
            </a:endParaRPr>
          </a:p>
          <a:p>
            <a:r>
              <a:rPr lang="en-US" altLang="ja-JP" sz="800" dirty="0">
                <a:solidFill>
                  <a:schemeClr val="accent4"/>
                </a:solidFill>
              </a:rPr>
              <a:t>Is it correct?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03577EA7-3448-43CC-80FC-734D41654A7A}"/>
              </a:ext>
            </a:extLst>
          </p:cNvPr>
          <p:cNvSpPr/>
          <p:nvPr/>
        </p:nvSpPr>
        <p:spPr>
          <a:xfrm>
            <a:off x="1616942" y="3896433"/>
            <a:ext cx="1971259" cy="289381"/>
          </a:xfrm>
          <a:prstGeom prst="roundRect">
            <a:avLst>
              <a:gd name="adj" fmla="val 4167"/>
            </a:avLst>
          </a:prstGeom>
          <a:solidFill>
            <a:srgbClr val="4FD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Yes, I will arrange another meeting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F5BB7228-8F39-466A-83BF-1768BF919B86}"/>
              </a:ext>
            </a:extLst>
          </p:cNvPr>
          <p:cNvSpPr/>
          <p:nvPr/>
        </p:nvSpPr>
        <p:spPr>
          <a:xfrm>
            <a:off x="3769594" y="3896433"/>
            <a:ext cx="2169656" cy="289381"/>
          </a:xfrm>
          <a:prstGeom prst="roundRect">
            <a:avLst>
              <a:gd name="adj" fmla="val 4167"/>
            </a:avLst>
          </a:prstGeom>
          <a:noFill/>
          <a:ln w="3175">
            <a:solidFill>
              <a:srgbClr val="4FD6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accent3"/>
                </a:solidFill>
              </a:rPr>
              <a:t>No, meeting has been completed.</a:t>
            </a:r>
          </a:p>
          <a:p>
            <a:pPr algn="ctr"/>
            <a:r>
              <a:rPr kumimoji="1" lang="en-US" altLang="ja-JP" sz="800" b="1" dirty="0">
                <a:solidFill>
                  <a:schemeClr val="accent3"/>
                </a:solidFill>
              </a:rPr>
              <a:t>I would like to report to Alumate staff.</a:t>
            </a:r>
            <a:endParaRPr kumimoji="1" lang="ja-JP" altLang="en-US" sz="800" b="1" dirty="0" err="1">
              <a:solidFill>
                <a:schemeClr val="accent3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B1E7C21-533D-4744-AB5D-380BF7A10566}"/>
              </a:ext>
            </a:extLst>
          </p:cNvPr>
          <p:cNvSpPr/>
          <p:nvPr/>
        </p:nvSpPr>
        <p:spPr>
          <a:xfrm>
            <a:off x="472088" y="788401"/>
            <a:ext cx="6138261" cy="5525314"/>
          </a:xfrm>
          <a:prstGeom prst="rect">
            <a:avLst/>
          </a:prstGeom>
          <a:solidFill>
            <a:srgbClr val="9CAABA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rgbClr val="5E72E4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A21EC331-C43B-4535-B394-25D7CC5C4060}"/>
              </a:ext>
            </a:extLst>
          </p:cNvPr>
          <p:cNvSpPr/>
          <p:nvPr/>
        </p:nvSpPr>
        <p:spPr>
          <a:xfrm>
            <a:off x="2556078" y="2898488"/>
            <a:ext cx="2257546" cy="2606962"/>
          </a:xfrm>
          <a:prstGeom prst="roundRect">
            <a:avLst>
              <a:gd name="adj" fmla="val 147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5A05313-FCBD-4E2C-9A18-C70A23AA2339}"/>
              </a:ext>
            </a:extLst>
          </p:cNvPr>
          <p:cNvCxnSpPr/>
          <p:nvPr/>
        </p:nvCxnSpPr>
        <p:spPr>
          <a:xfrm>
            <a:off x="2647583" y="3317184"/>
            <a:ext cx="2052312" cy="0"/>
          </a:xfrm>
          <a:prstGeom prst="line">
            <a:avLst/>
          </a:prstGeom>
          <a:ln w="3175" cap="rnd">
            <a:solidFill>
              <a:schemeClr val="accent4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704363F-271F-40FD-92C0-B5D105F2E76C}"/>
              </a:ext>
            </a:extLst>
          </p:cNvPr>
          <p:cNvSpPr txBox="1"/>
          <p:nvPr/>
        </p:nvSpPr>
        <p:spPr>
          <a:xfrm>
            <a:off x="2775751" y="2961019"/>
            <a:ext cx="1795976" cy="30698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/>
            <a:r>
              <a:rPr lang="en-US" altLang="ja-JP" sz="1050" dirty="0">
                <a:solidFill>
                  <a:schemeClr val="accent4"/>
                </a:solidFill>
              </a:rPr>
              <a:t>Contact form</a:t>
            </a:r>
            <a:endParaRPr kumimoji="1" lang="ja-JP" altLang="en-US" sz="1050" dirty="0">
              <a:solidFill>
                <a:schemeClr val="accent4"/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7207EF9D-91CB-4DDB-9F7B-E58B47AE0CDF}"/>
              </a:ext>
            </a:extLst>
          </p:cNvPr>
          <p:cNvSpPr/>
          <p:nvPr/>
        </p:nvSpPr>
        <p:spPr>
          <a:xfrm>
            <a:off x="2847642" y="3789120"/>
            <a:ext cx="1590376" cy="1083694"/>
          </a:xfrm>
          <a:prstGeom prst="roundRect">
            <a:avLst>
              <a:gd name="adj" fmla="val 2654"/>
            </a:avLst>
          </a:prstGeom>
          <a:solidFill>
            <a:srgbClr val="FFFFFF"/>
          </a:solidFill>
          <a:ln w="3175"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en-US" altLang="ja-JP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8C2B20F2-A704-407A-9153-686690AC490A}"/>
              </a:ext>
            </a:extLst>
          </p:cNvPr>
          <p:cNvSpPr/>
          <p:nvPr/>
        </p:nvSpPr>
        <p:spPr>
          <a:xfrm>
            <a:off x="2862310" y="5012921"/>
            <a:ext cx="757478" cy="289381"/>
          </a:xfrm>
          <a:prstGeom prst="roundRect">
            <a:avLst>
              <a:gd name="adj" fmla="val 4167"/>
            </a:avLst>
          </a:prstGeom>
          <a:solidFill>
            <a:srgbClr val="5E7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Send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A8480F5F-C83C-49FE-A5D6-821C2365CB69}"/>
              </a:ext>
            </a:extLst>
          </p:cNvPr>
          <p:cNvSpPr/>
          <p:nvPr/>
        </p:nvSpPr>
        <p:spPr>
          <a:xfrm>
            <a:off x="3661647" y="5012921"/>
            <a:ext cx="757478" cy="289381"/>
          </a:xfrm>
          <a:prstGeom prst="roundRect">
            <a:avLst>
              <a:gd name="adj" fmla="val 4167"/>
            </a:avLst>
          </a:prstGeom>
          <a:noFill/>
          <a:ln w="6350">
            <a:solidFill>
              <a:srgbClr val="5E7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accent3"/>
                </a:solidFill>
              </a:rPr>
              <a:t>Cancel</a:t>
            </a:r>
            <a:endParaRPr kumimoji="1" lang="ja-JP" altLang="en-US" sz="800" b="1" dirty="0" err="1">
              <a:solidFill>
                <a:schemeClr val="accent3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C16D2F6-FD27-4F70-A41E-D73D07EC5489}"/>
              </a:ext>
            </a:extLst>
          </p:cNvPr>
          <p:cNvSpPr/>
          <p:nvPr/>
        </p:nvSpPr>
        <p:spPr>
          <a:xfrm>
            <a:off x="2852523" y="3413581"/>
            <a:ext cx="1766888" cy="32316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050" dirty="0">
                <a:solidFill>
                  <a:schemeClr val="accent3"/>
                </a:solidFill>
                <a:latin typeface="Noto Sans JP"/>
              </a:rPr>
              <a:t>We love to hear from you.</a:t>
            </a:r>
          </a:p>
          <a:p>
            <a:r>
              <a:rPr lang="en-US" altLang="ja-JP" sz="1050" dirty="0">
                <a:solidFill>
                  <a:schemeClr val="accent3"/>
                </a:solidFill>
                <a:latin typeface="Noto Sans JP"/>
              </a:rPr>
              <a:t>Get you back as son as possible!</a:t>
            </a:r>
            <a:endParaRPr lang="ja-JP" altLang="en-US" sz="105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2FEB5-AD52-4C9C-B456-B78696F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Account page (host)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6C5FB70-F73C-4121-B37A-021AC256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38" y="1189976"/>
            <a:ext cx="6845176" cy="412927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7411831-BF33-48B7-8C07-030F65A23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2" y="3464164"/>
            <a:ext cx="2086266" cy="2543530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95A14DF-8AD2-494B-9799-EF62FACA3B70}"/>
              </a:ext>
            </a:extLst>
          </p:cNvPr>
          <p:cNvSpPr/>
          <p:nvPr/>
        </p:nvSpPr>
        <p:spPr>
          <a:xfrm>
            <a:off x="1000126" y="3620630"/>
            <a:ext cx="1485898" cy="289381"/>
          </a:xfrm>
          <a:prstGeom prst="roundRect">
            <a:avLst>
              <a:gd name="adj" fmla="val 4167"/>
            </a:avLst>
          </a:prstGeom>
          <a:solidFill>
            <a:srgbClr val="5E7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700" dirty="0">
                <a:solidFill>
                  <a:schemeClr val="bg2"/>
                </a:solidFill>
              </a:rPr>
              <a:t>Set online </a:t>
            </a:r>
            <a:r>
              <a:rPr lang="en-US" altLang="ja-JP" sz="700" dirty="0">
                <a:solidFill>
                  <a:schemeClr val="bg2"/>
                </a:solidFill>
              </a:rPr>
              <a:t>meeting preference</a:t>
            </a:r>
            <a:endParaRPr kumimoji="1" lang="ja-JP" altLang="en-US" sz="700" dirty="0" err="1">
              <a:solidFill>
                <a:schemeClr val="bg2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B2C8903-44D7-45F1-BED7-52030B62208F}"/>
              </a:ext>
            </a:extLst>
          </p:cNvPr>
          <p:cNvSpPr/>
          <p:nvPr/>
        </p:nvSpPr>
        <p:spPr>
          <a:xfrm>
            <a:off x="361949" y="788400"/>
            <a:ext cx="7429501" cy="5932800"/>
          </a:xfrm>
          <a:prstGeom prst="rect">
            <a:avLst/>
          </a:prstGeom>
          <a:solidFill>
            <a:srgbClr val="9CAABA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rgbClr val="5E72E4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8527D37-C1DE-4326-A241-30384EF158CC}"/>
              </a:ext>
            </a:extLst>
          </p:cNvPr>
          <p:cNvSpPr/>
          <p:nvPr/>
        </p:nvSpPr>
        <p:spPr>
          <a:xfrm>
            <a:off x="2442410" y="2309650"/>
            <a:ext cx="2257546" cy="3948275"/>
          </a:xfrm>
          <a:prstGeom prst="roundRect">
            <a:avLst>
              <a:gd name="adj" fmla="val 147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90E955E-5960-49F1-9F71-10871386FE0F}"/>
              </a:ext>
            </a:extLst>
          </p:cNvPr>
          <p:cNvCxnSpPr/>
          <p:nvPr/>
        </p:nvCxnSpPr>
        <p:spPr>
          <a:xfrm>
            <a:off x="2533915" y="2728347"/>
            <a:ext cx="2052312" cy="0"/>
          </a:xfrm>
          <a:prstGeom prst="line">
            <a:avLst/>
          </a:prstGeom>
          <a:ln w="3175" cap="rnd">
            <a:solidFill>
              <a:schemeClr val="accent4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C35DEDC-CDBA-402E-9906-9246F3467A8A}"/>
              </a:ext>
            </a:extLst>
          </p:cNvPr>
          <p:cNvSpPr txBox="1"/>
          <p:nvPr/>
        </p:nvSpPr>
        <p:spPr>
          <a:xfrm>
            <a:off x="2662083" y="2372182"/>
            <a:ext cx="1795976" cy="30698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/>
            <a:r>
              <a:rPr kumimoji="1" lang="en-US" altLang="ja-JP" sz="1050" dirty="0">
                <a:solidFill>
                  <a:schemeClr val="accent4"/>
                </a:solidFill>
              </a:rPr>
              <a:t>Online meeting preference</a:t>
            </a:r>
            <a:endParaRPr kumimoji="1" lang="ja-JP" altLang="en-US" sz="1050" dirty="0">
              <a:solidFill>
                <a:schemeClr val="accent4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C25CB2D-D3C3-4D6E-A97B-1197747F74AA}"/>
              </a:ext>
            </a:extLst>
          </p:cNvPr>
          <p:cNvSpPr/>
          <p:nvPr/>
        </p:nvSpPr>
        <p:spPr>
          <a:xfrm>
            <a:off x="2733973" y="3608411"/>
            <a:ext cx="1794701" cy="279573"/>
          </a:xfrm>
          <a:prstGeom prst="roundRect">
            <a:avLst>
              <a:gd name="adj" fmla="val 2654"/>
            </a:avLst>
          </a:prstGeom>
          <a:solidFill>
            <a:srgbClr val="FFFFFF"/>
          </a:solidFill>
          <a:ln w="3175"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500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3975B9E-E413-4985-B7FA-B26D967705DA}"/>
              </a:ext>
            </a:extLst>
          </p:cNvPr>
          <p:cNvSpPr/>
          <p:nvPr/>
        </p:nvSpPr>
        <p:spPr>
          <a:xfrm>
            <a:off x="2733974" y="4558341"/>
            <a:ext cx="1590376" cy="279573"/>
          </a:xfrm>
          <a:prstGeom prst="roundRect">
            <a:avLst>
              <a:gd name="adj" fmla="val 2654"/>
            </a:avLst>
          </a:prstGeom>
          <a:solidFill>
            <a:srgbClr val="FFFFFF"/>
          </a:solidFill>
          <a:ln w="3175"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E46B2D3-BC16-489F-B517-ECCD963A278D}"/>
              </a:ext>
            </a:extLst>
          </p:cNvPr>
          <p:cNvSpPr/>
          <p:nvPr/>
        </p:nvSpPr>
        <p:spPr>
          <a:xfrm>
            <a:off x="2748642" y="5718849"/>
            <a:ext cx="757478" cy="289381"/>
          </a:xfrm>
          <a:prstGeom prst="roundRect">
            <a:avLst>
              <a:gd name="adj" fmla="val 4167"/>
            </a:avLst>
          </a:prstGeom>
          <a:solidFill>
            <a:srgbClr val="5E7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Create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80F1DB4-3B4F-44C5-AE2C-19CFF7EA8FFC}"/>
              </a:ext>
            </a:extLst>
          </p:cNvPr>
          <p:cNvSpPr/>
          <p:nvPr/>
        </p:nvSpPr>
        <p:spPr>
          <a:xfrm>
            <a:off x="3547979" y="5718849"/>
            <a:ext cx="757478" cy="289381"/>
          </a:xfrm>
          <a:prstGeom prst="roundRect">
            <a:avLst>
              <a:gd name="adj" fmla="val 4167"/>
            </a:avLst>
          </a:prstGeom>
          <a:noFill/>
          <a:ln w="6350">
            <a:solidFill>
              <a:srgbClr val="5E7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accent3"/>
                </a:solidFill>
              </a:rPr>
              <a:t>Cancel</a:t>
            </a:r>
            <a:endParaRPr kumimoji="1" lang="ja-JP" altLang="en-US" sz="800" b="1" dirty="0" err="1">
              <a:solidFill>
                <a:schemeClr val="accent3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CAEB8D0-B010-400C-B926-2EA29BAF892E}"/>
              </a:ext>
            </a:extLst>
          </p:cNvPr>
          <p:cNvSpPr/>
          <p:nvPr/>
        </p:nvSpPr>
        <p:spPr>
          <a:xfrm>
            <a:off x="2748642" y="2870280"/>
            <a:ext cx="1223283" cy="13849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900" b="1" dirty="0">
                <a:solidFill>
                  <a:srgbClr val="111E26"/>
                </a:solidFill>
                <a:latin typeface="Noto Sans JP"/>
              </a:rPr>
              <a:t>Unit time (minutes)</a:t>
            </a:r>
            <a:endParaRPr lang="ja-JP" altLang="en-US" sz="9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74389B6-1C9B-4C06-B8F4-A8187129367A}"/>
              </a:ext>
            </a:extLst>
          </p:cNvPr>
          <p:cNvSpPr/>
          <p:nvPr/>
        </p:nvSpPr>
        <p:spPr>
          <a:xfrm>
            <a:off x="2733973" y="3034811"/>
            <a:ext cx="1794701" cy="279573"/>
          </a:xfrm>
          <a:prstGeom prst="roundRect">
            <a:avLst>
              <a:gd name="adj" fmla="val 2654"/>
            </a:avLst>
          </a:prstGeom>
          <a:solidFill>
            <a:srgbClr val="FFFFFF"/>
          </a:solidFill>
          <a:ln w="3175"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30 mins</a:t>
            </a:r>
            <a:endParaRPr kumimoji="1" lang="en-US" altLang="ja-JP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E11A1D38-951F-4F06-9941-50AE50484306}"/>
              </a:ext>
            </a:extLst>
          </p:cNvPr>
          <p:cNvSpPr/>
          <p:nvPr/>
        </p:nvSpPr>
        <p:spPr>
          <a:xfrm>
            <a:off x="2733974" y="5103046"/>
            <a:ext cx="1590376" cy="279573"/>
          </a:xfrm>
          <a:prstGeom prst="roundRect">
            <a:avLst>
              <a:gd name="adj" fmla="val 2654"/>
            </a:avLst>
          </a:prstGeom>
          <a:solidFill>
            <a:srgbClr val="FFFFFF"/>
          </a:solidFill>
          <a:ln w="3175"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1079B3D1-74C6-42A6-9B64-CBF2824EB92D}"/>
              </a:ext>
            </a:extLst>
          </p:cNvPr>
          <p:cNvSpPr/>
          <p:nvPr/>
        </p:nvSpPr>
        <p:spPr>
          <a:xfrm>
            <a:off x="2733974" y="4232709"/>
            <a:ext cx="1794702" cy="1317336"/>
          </a:xfrm>
          <a:prstGeom prst="roundRect">
            <a:avLst>
              <a:gd name="adj" fmla="val 2654"/>
            </a:avLst>
          </a:prstGeom>
          <a:solidFill>
            <a:srgbClr val="FFFFFF"/>
          </a:solidFill>
          <a:ln w="3175"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00" dirty="0">
                <a:solidFill>
                  <a:schemeClr val="tx1"/>
                </a:solidFill>
              </a:rPr>
              <a:t>UK time zone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Mon to Fri 19:00 ~ 20:00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Sat and Sun 10:00 ~20:00</a:t>
            </a:r>
          </a:p>
          <a:p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Japan time zone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Mon to Fri 3:00 ~ 4:00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Sat and Sun 18:00 ~ 4:00</a:t>
            </a:r>
          </a:p>
          <a:p>
            <a:endParaRPr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E8E02CF-5AF8-4717-AA21-15C1EB338BE0}"/>
              </a:ext>
            </a:extLst>
          </p:cNvPr>
          <p:cNvSpPr/>
          <p:nvPr/>
        </p:nvSpPr>
        <p:spPr>
          <a:xfrm>
            <a:off x="2748642" y="4048379"/>
            <a:ext cx="1223283" cy="13849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900" b="1" dirty="0">
                <a:solidFill>
                  <a:srgbClr val="111E26"/>
                </a:solidFill>
                <a:latin typeface="Noto Sans JP"/>
              </a:rPr>
              <a:t>Preferred day and time</a:t>
            </a:r>
            <a:endParaRPr lang="ja-JP" altLang="en-US" sz="9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289C8B8-E667-477E-AF31-243EFC03BEDF}"/>
              </a:ext>
            </a:extLst>
          </p:cNvPr>
          <p:cNvSpPr/>
          <p:nvPr/>
        </p:nvSpPr>
        <p:spPr>
          <a:xfrm>
            <a:off x="2748642" y="3417064"/>
            <a:ext cx="1223283" cy="13849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900" b="1" dirty="0">
                <a:solidFill>
                  <a:srgbClr val="111E26"/>
                </a:solidFill>
                <a:latin typeface="Noto Sans JP"/>
              </a:rPr>
              <a:t>Price (JPY)</a:t>
            </a:r>
            <a:endParaRPr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6722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2FEB5-AD52-4C9C-B456-B78696F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Host account page (seen by client)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6C5FB70-F73C-4121-B37A-021AC256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38" y="1189976"/>
            <a:ext cx="6845176" cy="412927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C6AF57B-B6FB-44B2-B428-BADED1BBD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07" y="4222503"/>
            <a:ext cx="2086266" cy="254353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03DBD9F-C2E6-4B5F-8DEC-10273281E004}"/>
              </a:ext>
            </a:extLst>
          </p:cNvPr>
          <p:cNvSpPr/>
          <p:nvPr/>
        </p:nvSpPr>
        <p:spPr>
          <a:xfrm>
            <a:off x="847725" y="3535681"/>
            <a:ext cx="1885643" cy="11239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599E876-FBD5-4125-950E-7181C80DFEF2}"/>
              </a:ext>
            </a:extLst>
          </p:cNvPr>
          <p:cNvSpPr/>
          <p:nvPr/>
        </p:nvSpPr>
        <p:spPr>
          <a:xfrm>
            <a:off x="976724" y="3838037"/>
            <a:ext cx="8787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900" dirty="0">
                <a:solidFill>
                  <a:schemeClr val="accent4"/>
                </a:solidFill>
                <a:latin typeface="Noto Sans JP"/>
              </a:rPr>
              <a:t>¥500</a:t>
            </a:r>
            <a:r>
              <a:rPr lang="ja-JP" altLang="en-US" sz="900" dirty="0">
                <a:solidFill>
                  <a:schemeClr val="accent4"/>
                </a:solidFill>
                <a:latin typeface="Noto Sans JP"/>
              </a:rPr>
              <a:t> </a:t>
            </a:r>
            <a:r>
              <a:rPr lang="en-US" altLang="ja-JP" sz="900" dirty="0">
                <a:solidFill>
                  <a:schemeClr val="accent4"/>
                </a:solidFill>
                <a:latin typeface="Noto Sans JP"/>
              </a:rPr>
              <a:t>/</a:t>
            </a:r>
            <a:r>
              <a:rPr lang="ja-JP" altLang="en-US" sz="900" dirty="0">
                <a:solidFill>
                  <a:schemeClr val="accent4"/>
                </a:solidFill>
                <a:latin typeface="Noto Sans JP"/>
              </a:rPr>
              <a:t> </a:t>
            </a:r>
            <a:r>
              <a:rPr lang="en-US" altLang="ja-JP" sz="900" dirty="0">
                <a:solidFill>
                  <a:schemeClr val="accent4"/>
                </a:solidFill>
                <a:latin typeface="Noto Sans JP"/>
              </a:rPr>
              <a:t>30 mins</a:t>
            </a:r>
            <a:endParaRPr lang="ja-JP" altLang="en-US" sz="900" dirty="0">
              <a:solidFill>
                <a:schemeClr val="accent4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E91149D-BCE8-4E26-93F9-A9028038FD25}"/>
              </a:ext>
            </a:extLst>
          </p:cNvPr>
          <p:cNvSpPr/>
          <p:nvPr/>
        </p:nvSpPr>
        <p:spPr>
          <a:xfrm>
            <a:off x="952133" y="3621786"/>
            <a:ext cx="13452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b="1" dirty="0">
                <a:solidFill>
                  <a:schemeClr val="accent4"/>
                </a:solidFill>
                <a:latin typeface="Noto Sans JP"/>
              </a:rPr>
              <a:t>Meeting preference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54EF653-032B-476C-8879-4ABE97B070DB}"/>
              </a:ext>
            </a:extLst>
          </p:cNvPr>
          <p:cNvSpPr/>
          <p:nvPr/>
        </p:nvSpPr>
        <p:spPr>
          <a:xfrm>
            <a:off x="980708" y="4020283"/>
            <a:ext cx="110959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600" dirty="0">
                <a:solidFill>
                  <a:schemeClr val="accent4"/>
                </a:solidFill>
              </a:rPr>
              <a:t>UK time zone</a:t>
            </a:r>
          </a:p>
          <a:p>
            <a:r>
              <a:rPr lang="en-US" altLang="ja-JP" sz="600" dirty="0">
                <a:solidFill>
                  <a:schemeClr val="accent4"/>
                </a:solidFill>
              </a:rPr>
              <a:t>Mon to Fri 19:00 ~ 20:00</a:t>
            </a:r>
          </a:p>
          <a:p>
            <a:r>
              <a:rPr lang="en-US" altLang="ja-JP" sz="600" dirty="0">
                <a:solidFill>
                  <a:schemeClr val="accent4"/>
                </a:solidFill>
              </a:rPr>
              <a:t>Sat and Sun 10:00 ~20:00</a:t>
            </a:r>
          </a:p>
          <a:p>
            <a:endParaRPr lang="en-US" altLang="ja-JP" sz="600" dirty="0">
              <a:solidFill>
                <a:schemeClr val="accent4"/>
              </a:solidFill>
            </a:endParaRPr>
          </a:p>
          <a:p>
            <a:r>
              <a:rPr lang="en-US" altLang="ja-JP" sz="6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600" dirty="0">
                <a:solidFill>
                  <a:schemeClr val="accent4"/>
                </a:solidFill>
              </a:rPr>
              <a:t>Mon to Fri 3:00 ~ 4:00</a:t>
            </a:r>
          </a:p>
          <a:p>
            <a:r>
              <a:rPr lang="en-US" altLang="ja-JP" sz="600" dirty="0">
                <a:solidFill>
                  <a:schemeClr val="accent4"/>
                </a:solidFill>
              </a:rPr>
              <a:t>Sat and Sun 18:00 ~ 4:00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5624E6A-AA03-4B58-8193-C207218F563B}"/>
              </a:ext>
            </a:extLst>
          </p:cNvPr>
          <p:cNvGrpSpPr/>
          <p:nvPr/>
        </p:nvGrpSpPr>
        <p:grpSpPr>
          <a:xfrm>
            <a:off x="774553" y="3619824"/>
            <a:ext cx="234950" cy="234950"/>
            <a:chOff x="3181350" y="5264150"/>
            <a:chExt cx="234950" cy="234950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6DEB4BCB-5B3D-48D1-A46F-8A9C49D58EF1}"/>
                </a:ext>
              </a:extLst>
            </p:cNvPr>
            <p:cNvSpPr/>
            <p:nvPr/>
          </p:nvSpPr>
          <p:spPr>
            <a:xfrm>
              <a:off x="3181350" y="5264150"/>
              <a:ext cx="234950" cy="2349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6" name="グラフィックス 5" descr="チャット">
              <a:extLst>
                <a:ext uri="{FF2B5EF4-FFF2-40B4-BE49-F238E27FC236}">
                  <a16:creationId xmlns:a16="http://schemas.microsoft.com/office/drawing/2014/main" id="{AABAC8D5-E01F-4E45-BF50-96CD18294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17854" y="5312902"/>
              <a:ext cx="169871" cy="169871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AA5376FC-EB4D-496D-B7FD-A25178653CF8}"/>
              </a:ext>
            </a:extLst>
          </p:cNvPr>
          <p:cNvGrpSpPr/>
          <p:nvPr/>
        </p:nvGrpSpPr>
        <p:grpSpPr>
          <a:xfrm>
            <a:off x="2508956" y="3514849"/>
            <a:ext cx="140518" cy="140518"/>
            <a:chOff x="3263336" y="5870782"/>
            <a:chExt cx="140518" cy="140518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B3ACDAB0-0A57-4878-8663-F65EB4945789}"/>
                </a:ext>
              </a:extLst>
            </p:cNvPr>
            <p:cNvSpPr/>
            <p:nvPr/>
          </p:nvSpPr>
          <p:spPr>
            <a:xfrm>
              <a:off x="3263336" y="5870782"/>
              <a:ext cx="140518" cy="14051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18" name="グラフィックス 17" descr="歯車 1 つ">
              <a:extLst>
                <a:ext uri="{FF2B5EF4-FFF2-40B4-BE49-F238E27FC236}">
                  <a16:creationId xmlns:a16="http://schemas.microsoft.com/office/drawing/2014/main" id="{1E5C8F7E-2269-4278-A588-9438954DD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76283" y="5884876"/>
              <a:ext cx="112331" cy="112331"/>
            </a:xfrm>
            <a:prstGeom prst="rect">
              <a:avLst/>
            </a:prstGeom>
          </p:spPr>
        </p:pic>
      </p:grp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08E20C85-578A-4581-9BDA-54D0D55E7E7B}"/>
              </a:ext>
            </a:extLst>
          </p:cNvPr>
          <p:cNvSpPr/>
          <p:nvPr/>
        </p:nvSpPr>
        <p:spPr>
          <a:xfrm>
            <a:off x="7595697" y="1316026"/>
            <a:ext cx="4173516" cy="1790967"/>
          </a:xfrm>
          <a:prstGeom prst="wedgeRoundRectCallo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solidFill>
                  <a:schemeClr val="bg1"/>
                </a:solidFill>
              </a:rPr>
              <a:t>Create profile tab in the center</a:t>
            </a:r>
          </a:p>
          <a:p>
            <a:r>
              <a:rPr lang="en-US" altLang="ja-JP" sz="1600" dirty="0">
                <a:solidFill>
                  <a:schemeClr val="bg1"/>
                </a:solidFill>
              </a:rPr>
              <a:t>Show profile as default</a:t>
            </a:r>
          </a:p>
          <a:p>
            <a:r>
              <a:rPr lang="en-US" altLang="ja-JP" sz="1600" dirty="0">
                <a:solidFill>
                  <a:schemeClr val="bg1"/>
                </a:solidFill>
              </a:rPr>
              <a:t>In profile tab, display university and below info. </a:t>
            </a:r>
          </a:p>
          <a:p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73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2FEB5-AD52-4C9C-B456-B78696F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Host account page (seen by client)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6C5FB70-F73C-4121-B37A-021AC256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38" y="1189976"/>
            <a:ext cx="6845176" cy="412927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C6AF57B-B6FB-44B2-B428-BADED1BBD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07" y="4222503"/>
            <a:ext cx="2086266" cy="254353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03DBD9F-C2E6-4B5F-8DEC-10273281E004}"/>
              </a:ext>
            </a:extLst>
          </p:cNvPr>
          <p:cNvSpPr/>
          <p:nvPr/>
        </p:nvSpPr>
        <p:spPr>
          <a:xfrm>
            <a:off x="847725" y="3535681"/>
            <a:ext cx="1885643" cy="11239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599E876-FBD5-4125-950E-7181C80DFEF2}"/>
              </a:ext>
            </a:extLst>
          </p:cNvPr>
          <p:cNvSpPr/>
          <p:nvPr/>
        </p:nvSpPr>
        <p:spPr>
          <a:xfrm>
            <a:off x="976724" y="3838037"/>
            <a:ext cx="87876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900" dirty="0">
                <a:solidFill>
                  <a:schemeClr val="accent4"/>
                </a:solidFill>
                <a:latin typeface="Noto Sans JP"/>
              </a:rPr>
              <a:t>¥500</a:t>
            </a:r>
            <a:r>
              <a:rPr lang="ja-JP" altLang="en-US" sz="900" dirty="0">
                <a:solidFill>
                  <a:schemeClr val="accent4"/>
                </a:solidFill>
                <a:latin typeface="Noto Sans JP"/>
              </a:rPr>
              <a:t> </a:t>
            </a:r>
            <a:r>
              <a:rPr lang="en-US" altLang="ja-JP" sz="900" dirty="0">
                <a:solidFill>
                  <a:schemeClr val="accent4"/>
                </a:solidFill>
                <a:latin typeface="Noto Sans JP"/>
              </a:rPr>
              <a:t>/</a:t>
            </a:r>
            <a:r>
              <a:rPr lang="ja-JP" altLang="en-US" sz="900" dirty="0">
                <a:solidFill>
                  <a:schemeClr val="accent4"/>
                </a:solidFill>
                <a:latin typeface="Noto Sans JP"/>
              </a:rPr>
              <a:t> </a:t>
            </a:r>
            <a:r>
              <a:rPr lang="en-US" altLang="ja-JP" sz="900" dirty="0">
                <a:solidFill>
                  <a:schemeClr val="accent4"/>
                </a:solidFill>
                <a:latin typeface="Noto Sans JP"/>
              </a:rPr>
              <a:t>30 mins</a:t>
            </a:r>
            <a:endParaRPr lang="ja-JP" altLang="en-US" sz="900" dirty="0">
              <a:solidFill>
                <a:schemeClr val="accent4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E91149D-BCE8-4E26-93F9-A9028038FD25}"/>
              </a:ext>
            </a:extLst>
          </p:cNvPr>
          <p:cNvSpPr/>
          <p:nvPr/>
        </p:nvSpPr>
        <p:spPr>
          <a:xfrm>
            <a:off x="952133" y="3621786"/>
            <a:ext cx="13452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b="1" dirty="0">
                <a:solidFill>
                  <a:schemeClr val="accent4"/>
                </a:solidFill>
                <a:latin typeface="Noto Sans JP"/>
              </a:rPr>
              <a:t>Meeting preference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54EF653-032B-476C-8879-4ABE97B070DB}"/>
              </a:ext>
            </a:extLst>
          </p:cNvPr>
          <p:cNvSpPr/>
          <p:nvPr/>
        </p:nvSpPr>
        <p:spPr>
          <a:xfrm>
            <a:off x="980708" y="4020283"/>
            <a:ext cx="110959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600" dirty="0">
                <a:solidFill>
                  <a:schemeClr val="accent4"/>
                </a:solidFill>
              </a:rPr>
              <a:t>UK time zone</a:t>
            </a:r>
          </a:p>
          <a:p>
            <a:r>
              <a:rPr lang="en-US" altLang="ja-JP" sz="600" dirty="0">
                <a:solidFill>
                  <a:schemeClr val="accent4"/>
                </a:solidFill>
              </a:rPr>
              <a:t>Mon to Fri 19:00 ~ 20:00</a:t>
            </a:r>
          </a:p>
          <a:p>
            <a:r>
              <a:rPr lang="en-US" altLang="ja-JP" sz="600" dirty="0">
                <a:solidFill>
                  <a:schemeClr val="accent4"/>
                </a:solidFill>
              </a:rPr>
              <a:t>Sat and Sun 10:00 ~20:00</a:t>
            </a:r>
          </a:p>
          <a:p>
            <a:endParaRPr lang="en-US" altLang="ja-JP" sz="600" dirty="0">
              <a:solidFill>
                <a:schemeClr val="accent4"/>
              </a:solidFill>
            </a:endParaRPr>
          </a:p>
          <a:p>
            <a:r>
              <a:rPr lang="en-US" altLang="ja-JP" sz="6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600" dirty="0">
                <a:solidFill>
                  <a:schemeClr val="accent4"/>
                </a:solidFill>
              </a:rPr>
              <a:t>Mon to Fri 3:00 ~ 4:00</a:t>
            </a:r>
          </a:p>
          <a:p>
            <a:r>
              <a:rPr lang="en-US" altLang="ja-JP" sz="600" dirty="0">
                <a:solidFill>
                  <a:schemeClr val="accent4"/>
                </a:solidFill>
              </a:rPr>
              <a:t>Sat and Sun 18:00 ~ 4:00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5624E6A-AA03-4B58-8193-C207218F563B}"/>
              </a:ext>
            </a:extLst>
          </p:cNvPr>
          <p:cNvGrpSpPr/>
          <p:nvPr/>
        </p:nvGrpSpPr>
        <p:grpSpPr>
          <a:xfrm>
            <a:off x="774553" y="3619824"/>
            <a:ext cx="234950" cy="234950"/>
            <a:chOff x="3181350" y="5264150"/>
            <a:chExt cx="234950" cy="234950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6DEB4BCB-5B3D-48D1-A46F-8A9C49D58EF1}"/>
                </a:ext>
              </a:extLst>
            </p:cNvPr>
            <p:cNvSpPr/>
            <p:nvPr/>
          </p:nvSpPr>
          <p:spPr>
            <a:xfrm>
              <a:off x="3181350" y="5264150"/>
              <a:ext cx="234950" cy="2349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6" name="グラフィックス 5" descr="チャット">
              <a:extLst>
                <a:ext uri="{FF2B5EF4-FFF2-40B4-BE49-F238E27FC236}">
                  <a16:creationId xmlns:a16="http://schemas.microsoft.com/office/drawing/2014/main" id="{AABAC8D5-E01F-4E45-BF50-96CD18294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17854" y="5312902"/>
              <a:ext cx="169871" cy="169871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AA5376FC-EB4D-496D-B7FD-A25178653CF8}"/>
              </a:ext>
            </a:extLst>
          </p:cNvPr>
          <p:cNvGrpSpPr/>
          <p:nvPr/>
        </p:nvGrpSpPr>
        <p:grpSpPr>
          <a:xfrm>
            <a:off x="2508956" y="3514849"/>
            <a:ext cx="140518" cy="140518"/>
            <a:chOff x="3263336" y="5870782"/>
            <a:chExt cx="140518" cy="140518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B3ACDAB0-0A57-4878-8663-F65EB4945789}"/>
                </a:ext>
              </a:extLst>
            </p:cNvPr>
            <p:cNvSpPr/>
            <p:nvPr/>
          </p:nvSpPr>
          <p:spPr>
            <a:xfrm>
              <a:off x="3263336" y="5870782"/>
              <a:ext cx="140518" cy="14051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18" name="グラフィックス 17" descr="歯車 1 つ">
              <a:extLst>
                <a:ext uri="{FF2B5EF4-FFF2-40B4-BE49-F238E27FC236}">
                  <a16:creationId xmlns:a16="http://schemas.microsoft.com/office/drawing/2014/main" id="{1E5C8F7E-2269-4278-A588-9438954DD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76283" y="5884876"/>
              <a:ext cx="112331" cy="112331"/>
            </a:xfrm>
            <a:prstGeom prst="rect">
              <a:avLst/>
            </a:prstGeom>
          </p:spPr>
        </p:pic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89D49E7-0072-47A6-B2B2-266740E7F843}"/>
              </a:ext>
            </a:extLst>
          </p:cNvPr>
          <p:cNvSpPr/>
          <p:nvPr/>
        </p:nvSpPr>
        <p:spPr>
          <a:xfrm>
            <a:off x="361949" y="788400"/>
            <a:ext cx="7429501" cy="5932800"/>
          </a:xfrm>
          <a:prstGeom prst="rect">
            <a:avLst/>
          </a:prstGeom>
          <a:solidFill>
            <a:srgbClr val="9CAABA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rgbClr val="5E72E4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990F565B-E232-4679-B3C4-F4B18F305CB4}"/>
              </a:ext>
            </a:extLst>
          </p:cNvPr>
          <p:cNvSpPr/>
          <p:nvPr/>
        </p:nvSpPr>
        <p:spPr>
          <a:xfrm>
            <a:off x="2442410" y="2309650"/>
            <a:ext cx="2257546" cy="4199305"/>
          </a:xfrm>
          <a:prstGeom prst="roundRect">
            <a:avLst>
              <a:gd name="adj" fmla="val 147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13AD15F-FDBE-4173-9528-CA98108E6BEE}"/>
              </a:ext>
            </a:extLst>
          </p:cNvPr>
          <p:cNvCxnSpPr/>
          <p:nvPr/>
        </p:nvCxnSpPr>
        <p:spPr>
          <a:xfrm>
            <a:off x="2533915" y="2728347"/>
            <a:ext cx="2052312" cy="0"/>
          </a:xfrm>
          <a:prstGeom prst="line">
            <a:avLst/>
          </a:prstGeom>
          <a:ln w="3175" cap="rnd">
            <a:solidFill>
              <a:schemeClr val="accent4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B68F607-CC3D-4DF4-A3C3-EF8D8EEA89F9}"/>
              </a:ext>
            </a:extLst>
          </p:cNvPr>
          <p:cNvSpPr txBox="1"/>
          <p:nvPr/>
        </p:nvSpPr>
        <p:spPr>
          <a:xfrm>
            <a:off x="2662083" y="2372182"/>
            <a:ext cx="1795976" cy="30698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/>
            <a:r>
              <a:rPr kumimoji="1" lang="en-US" altLang="ja-JP" sz="1050" dirty="0">
                <a:solidFill>
                  <a:schemeClr val="accent4"/>
                </a:solidFill>
              </a:rPr>
              <a:t>Online meeting preference</a:t>
            </a:r>
            <a:endParaRPr kumimoji="1" lang="ja-JP" altLang="en-US" sz="1050" dirty="0">
              <a:solidFill>
                <a:schemeClr val="accent4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DFDFF17-EE2E-44BB-B9D4-620B54CA338C}"/>
              </a:ext>
            </a:extLst>
          </p:cNvPr>
          <p:cNvSpPr/>
          <p:nvPr/>
        </p:nvSpPr>
        <p:spPr>
          <a:xfrm>
            <a:off x="2733973" y="3608411"/>
            <a:ext cx="1794701" cy="279573"/>
          </a:xfrm>
          <a:prstGeom prst="roundRect">
            <a:avLst>
              <a:gd name="adj" fmla="val 2654"/>
            </a:avLst>
          </a:prstGeom>
          <a:solidFill>
            <a:srgbClr val="FFFFFF"/>
          </a:solidFill>
          <a:ln w="3175"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500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0606C7A2-454E-4FEE-936B-1D1A835310B4}"/>
              </a:ext>
            </a:extLst>
          </p:cNvPr>
          <p:cNvSpPr/>
          <p:nvPr/>
        </p:nvSpPr>
        <p:spPr>
          <a:xfrm>
            <a:off x="2733974" y="4558341"/>
            <a:ext cx="1590376" cy="279573"/>
          </a:xfrm>
          <a:prstGeom prst="roundRect">
            <a:avLst>
              <a:gd name="adj" fmla="val 2654"/>
            </a:avLst>
          </a:prstGeom>
          <a:solidFill>
            <a:srgbClr val="FFFFFF"/>
          </a:solidFill>
          <a:ln w="3175"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01EE0E1-C4E3-4AB1-9C78-7A9FDB66434F}"/>
              </a:ext>
            </a:extLst>
          </p:cNvPr>
          <p:cNvSpPr/>
          <p:nvPr/>
        </p:nvSpPr>
        <p:spPr>
          <a:xfrm>
            <a:off x="2748642" y="5718849"/>
            <a:ext cx="757478" cy="289381"/>
          </a:xfrm>
          <a:prstGeom prst="roundRect">
            <a:avLst>
              <a:gd name="adj" fmla="val 4167"/>
            </a:avLst>
          </a:prstGeom>
          <a:solidFill>
            <a:srgbClr val="5E7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00" b="1" dirty="0">
                <a:solidFill>
                  <a:schemeClr val="bg2"/>
                </a:solidFill>
              </a:rPr>
              <a:t>Save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854AAD62-E273-4FBB-BAB8-52E668A89760}"/>
              </a:ext>
            </a:extLst>
          </p:cNvPr>
          <p:cNvSpPr/>
          <p:nvPr/>
        </p:nvSpPr>
        <p:spPr>
          <a:xfrm>
            <a:off x="3547979" y="5718849"/>
            <a:ext cx="757478" cy="289381"/>
          </a:xfrm>
          <a:prstGeom prst="roundRect">
            <a:avLst>
              <a:gd name="adj" fmla="val 4167"/>
            </a:avLst>
          </a:prstGeom>
          <a:noFill/>
          <a:ln w="6350">
            <a:solidFill>
              <a:srgbClr val="5E72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accent3"/>
                </a:solidFill>
              </a:rPr>
              <a:t>Cancel</a:t>
            </a:r>
            <a:endParaRPr kumimoji="1" lang="ja-JP" altLang="en-US" sz="800" b="1" dirty="0" err="1">
              <a:solidFill>
                <a:schemeClr val="accent3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B55E327-E8B5-4ED1-BFB4-D9F95C340909}"/>
              </a:ext>
            </a:extLst>
          </p:cNvPr>
          <p:cNvSpPr/>
          <p:nvPr/>
        </p:nvSpPr>
        <p:spPr>
          <a:xfrm>
            <a:off x="2748642" y="2870280"/>
            <a:ext cx="1223283" cy="13849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900" b="1" dirty="0">
                <a:solidFill>
                  <a:srgbClr val="111E26"/>
                </a:solidFill>
                <a:latin typeface="Noto Sans JP"/>
              </a:rPr>
              <a:t>Unit time (minutes)</a:t>
            </a:r>
            <a:endParaRPr lang="ja-JP" altLang="en-US" sz="900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70FA2592-8A36-4F8F-A21D-3A23FB731E0B}"/>
              </a:ext>
            </a:extLst>
          </p:cNvPr>
          <p:cNvSpPr/>
          <p:nvPr/>
        </p:nvSpPr>
        <p:spPr>
          <a:xfrm>
            <a:off x="2733973" y="3034811"/>
            <a:ext cx="1794701" cy="279573"/>
          </a:xfrm>
          <a:prstGeom prst="roundRect">
            <a:avLst>
              <a:gd name="adj" fmla="val 2654"/>
            </a:avLst>
          </a:prstGeom>
          <a:solidFill>
            <a:srgbClr val="FFFFFF"/>
          </a:solidFill>
          <a:ln w="3175"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30 mins</a:t>
            </a:r>
            <a:endParaRPr kumimoji="1" lang="en-US" altLang="ja-JP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90504D8E-C8B6-4AC0-AA68-1018850431AC}"/>
              </a:ext>
            </a:extLst>
          </p:cNvPr>
          <p:cNvSpPr/>
          <p:nvPr/>
        </p:nvSpPr>
        <p:spPr>
          <a:xfrm>
            <a:off x="2733974" y="5103046"/>
            <a:ext cx="1590376" cy="279573"/>
          </a:xfrm>
          <a:prstGeom prst="roundRect">
            <a:avLst>
              <a:gd name="adj" fmla="val 2654"/>
            </a:avLst>
          </a:prstGeom>
          <a:solidFill>
            <a:srgbClr val="FFFFFF"/>
          </a:solidFill>
          <a:ln w="3175"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Time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64DEEE27-44FF-4E8B-8195-524D96739961}"/>
              </a:ext>
            </a:extLst>
          </p:cNvPr>
          <p:cNvSpPr/>
          <p:nvPr/>
        </p:nvSpPr>
        <p:spPr>
          <a:xfrm>
            <a:off x="2733974" y="4232709"/>
            <a:ext cx="1794702" cy="1317336"/>
          </a:xfrm>
          <a:prstGeom prst="roundRect">
            <a:avLst>
              <a:gd name="adj" fmla="val 2654"/>
            </a:avLst>
          </a:prstGeom>
          <a:solidFill>
            <a:srgbClr val="FFFFFF"/>
          </a:solidFill>
          <a:ln w="3175"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00" dirty="0">
                <a:solidFill>
                  <a:schemeClr val="tx1"/>
                </a:solidFill>
              </a:rPr>
              <a:t>UK time zone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Mon to Fri 19:00 ~ 20:00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Sat and Sun 10:00 ~20:00</a:t>
            </a:r>
          </a:p>
          <a:p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Japan time zone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Mon to Fri 3:00 ~ 4:00</a:t>
            </a:r>
          </a:p>
          <a:p>
            <a:r>
              <a:rPr lang="en-US" altLang="ja-JP" sz="1000" dirty="0">
                <a:solidFill>
                  <a:schemeClr val="tx1"/>
                </a:solidFill>
              </a:rPr>
              <a:t>Sat and Sun 18:00 ~ 4:00</a:t>
            </a:r>
          </a:p>
          <a:p>
            <a:endParaRPr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2683385-A385-4803-A64C-70A12B750378}"/>
              </a:ext>
            </a:extLst>
          </p:cNvPr>
          <p:cNvSpPr/>
          <p:nvPr/>
        </p:nvSpPr>
        <p:spPr>
          <a:xfrm>
            <a:off x="2748642" y="4048379"/>
            <a:ext cx="1223283" cy="13849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900" b="1" dirty="0">
                <a:solidFill>
                  <a:srgbClr val="111E26"/>
                </a:solidFill>
                <a:latin typeface="Noto Sans JP"/>
              </a:rPr>
              <a:t>Preferred day and time</a:t>
            </a:r>
            <a:endParaRPr lang="ja-JP" altLang="en-US" sz="9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15D1682-E3EE-43AA-B510-AE32968B2DF6}"/>
              </a:ext>
            </a:extLst>
          </p:cNvPr>
          <p:cNvSpPr/>
          <p:nvPr/>
        </p:nvSpPr>
        <p:spPr>
          <a:xfrm>
            <a:off x="2748642" y="3417064"/>
            <a:ext cx="1223283" cy="13849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900" b="1" dirty="0">
                <a:solidFill>
                  <a:srgbClr val="111E26"/>
                </a:solidFill>
                <a:latin typeface="Noto Sans JP"/>
              </a:rPr>
              <a:t>Price (JPY)</a:t>
            </a:r>
            <a:endParaRPr lang="ja-JP" altLang="en-US" sz="900" dirty="0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EF8BB1E4-573F-4FC7-8DCA-CBF792510BB5}"/>
              </a:ext>
            </a:extLst>
          </p:cNvPr>
          <p:cNvSpPr/>
          <p:nvPr/>
        </p:nvSpPr>
        <p:spPr>
          <a:xfrm>
            <a:off x="3150423" y="6084987"/>
            <a:ext cx="757478" cy="289381"/>
          </a:xfrm>
          <a:prstGeom prst="roundRect">
            <a:avLst>
              <a:gd name="adj" fmla="val 4167"/>
            </a:avLst>
          </a:prstGeom>
          <a:solidFill>
            <a:srgbClr val="F53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00" b="1" dirty="0">
                <a:solidFill>
                  <a:schemeClr val="bg2"/>
                </a:solidFill>
              </a:rPr>
              <a:t>Delete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11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2FEB5-AD52-4C9C-B456-B78696F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Host account page (seen by client)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6C5FB70-F73C-4121-B37A-021AC256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38" y="1189976"/>
            <a:ext cx="6845176" cy="4129276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03DBD9F-C2E6-4B5F-8DEC-10273281E004}"/>
              </a:ext>
            </a:extLst>
          </p:cNvPr>
          <p:cNvSpPr/>
          <p:nvPr/>
        </p:nvSpPr>
        <p:spPr>
          <a:xfrm>
            <a:off x="914399" y="3991896"/>
            <a:ext cx="1818969" cy="24973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782DB0F-E0F0-4C97-A09C-9D71A365F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66" y="5502388"/>
            <a:ext cx="1676634" cy="1086002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8EAA22B-7C1F-45B9-BD55-A964F8E1FB3D}"/>
              </a:ext>
            </a:extLst>
          </p:cNvPr>
          <p:cNvSpPr/>
          <p:nvPr/>
        </p:nvSpPr>
        <p:spPr>
          <a:xfrm>
            <a:off x="1199534" y="4076141"/>
            <a:ext cx="1248698" cy="289381"/>
          </a:xfrm>
          <a:prstGeom prst="roundRect">
            <a:avLst>
              <a:gd name="adj" fmla="val 4167"/>
            </a:avLst>
          </a:prstGeom>
          <a:solidFill>
            <a:srgbClr val="5E7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700" dirty="0">
                <a:solidFill>
                  <a:schemeClr val="bg2"/>
                </a:solidFill>
              </a:rPr>
              <a:t>R</a:t>
            </a:r>
            <a:r>
              <a:rPr kumimoji="1" lang="en-US" altLang="ja-JP" sz="700" dirty="0">
                <a:solidFill>
                  <a:schemeClr val="bg2"/>
                </a:solidFill>
              </a:rPr>
              <a:t>equest online </a:t>
            </a:r>
            <a:r>
              <a:rPr lang="en-US" altLang="ja-JP" sz="700" dirty="0">
                <a:solidFill>
                  <a:schemeClr val="bg2"/>
                </a:solidFill>
              </a:rPr>
              <a:t>meeting</a:t>
            </a:r>
            <a:endParaRPr kumimoji="1" lang="ja-JP" altLang="en-US" sz="700" dirty="0" err="1">
              <a:solidFill>
                <a:schemeClr val="bg2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599E876-FBD5-4125-950E-7181C80DFEF2}"/>
              </a:ext>
            </a:extLst>
          </p:cNvPr>
          <p:cNvSpPr/>
          <p:nvPr/>
        </p:nvSpPr>
        <p:spPr>
          <a:xfrm>
            <a:off x="1418966" y="4369255"/>
            <a:ext cx="8098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800" b="1" dirty="0">
                <a:solidFill>
                  <a:srgbClr val="111E26"/>
                </a:solidFill>
                <a:latin typeface="Noto Sans JP"/>
              </a:rPr>
              <a:t>¥500</a:t>
            </a:r>
            <a:r>
              <a:rPr lang="ja-JP" altLang="en-US" sz="800" b="1" dirty="0">
                <a:solidFill>
                  <a:srgbClr val="111E26"/>
                </a:solidFill>
                <a:latin typeface="Noto Sans JP"/>
              </a:rPr>
              <a:t> </a:t>
            </a:r>
            <a:r>
              <a:rPr lang="en-US" altLang="ja-JP" sz="800" b="1" dirty="0">
                <a:solidFill>
                  <a:srgbClr val="111E26"/>
                </a:solidFill>
                <a:latin typeface="Noto Sans JP"/>
              </a:rPr>
              <a:t>/</a:t>
            </a:r>
            <a:r>
              <a:rPr lang="ja-JP" altLang="en-US" sz="800" b="1" dirty="0">
                <a:solidFill>
                  <a:srgbClr val="111E26"/>
                </a:solidFill>
                <a:latin typeface="Noto Sans JP"/>
              </a:rPr>
              <a:t> </a:t>
            </a:r>
            <a:r>
              <a:rPr lang="en-US" altLang="ja-JP" sz="800" b="1" dirty="0">
                <a:solidFill>
                  <a:srgbClr val="111E26"/>
                </a:solidFill>
                <a:latin typeface="Noto Sans JP"/>
              </a:rPr>
              <a:t>30 mins</a:t>
            </a:r>
            <a:endParaRPr lang="ja-JP" altLang="en-US" sz="8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31B4981-D8C8-4E3C-9299-ED8AB7398147}"/>
              </a:ext>
            </a:extLst>
          </p:cNvPr>
          <p:cNvSpPr/>
          <p:nvPr/>
        </p:nvSpPr>
        <p:spPr>
          <a:xfrm>
            <a:off x="1151823" y="4596578"/>
            <a:ext cx="127150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Preferred day and time</a:t>
            </a:r>
          </a:p>
          <a:p>
            <a:r>
              <a:rPr lang="en-US" altLang="ja-JP" sz="600" dirty="0">
                <a:solidFill>
                  <a:schemeClr val="accent4"/>
                </a:solidFill>
              </a:rPr>
              <a:t>UK time zone</a:t>
            </a:r>
          </a:p>
          <a:p>
            <a:r>
              <a:rPr lang="en-US" altLang="ja-JP" sz="600" dirty="0">
                <a:solidFill>
                  <a:schemeClr val="accent4"/>
                </a:solidFill>
              </a:rPr>
              <a:t>Mon to Fri 19:00 ~ 20:00</a:t>
            </a:r>
          </a:p>
          <a:p>
            <a:r>
              <a:rPr lang="en-US" altLang="ja-JP" sz="600" dirty="0">
                <a:solidFill>
                  <a:schemeClr val="accent4"/>
                </a:solidFill>
              </a:rPr>
              <a:t>Sat and Sun 10:00 ~20:00</a:t>
            </a:r>
          </a:p>
          <a:p>
            <a:endParaRPr lang="en-US" altLang="ja-JP" sz="600" dirty="0">
              <a:solidFill>
                <a:schemeClr val="accent4"/>
              </a:solidFill>
            </a:endParaRPr>
          </a:p>
          <a:p>
            <a:r>
              <a:rPr lang="en-US" altLang="ja-JP" sz="6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600" dirty="0">
                <a:solidFill>
                  <a:schemeClr val="accent4"/>
                </a:solidFill>
              </a:rPr>
              <a:t>Mon to Fri 3:00 ~ 4:00</a:t>
            </a:r>
          </a:p>
          <a:p>
            <a:r>
              <a:rPr lang="en-US" altLang="ja-JP" sz="600" dirty="0">
                <a:solidFill>
                  <a:schemeClr val="accent4"/>
                </a:solidFill>
              </a:rPr>
              <a:t>Sat and Sun 18:00 ~ 4:00</a:t>
            </a:r>
          </a:p>
        </p:txBody>
      </p:sp>
    </p:spTree>
    <p:extLst>
      <p:ext uri="{BB962C8B-B14F-4D97-AF65-F5344CB8AC3E}">
        <p14:creationId xmlns:p14="http://schemas.microsoft.com/office/powerpoint/2010/main" val="224926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4EAC43-6AC9-4345-B058-E9539E1A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Paid video/chat procedure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63990DA-2346-4755-A73B-3B522B154CF1}"/>
              </a:ext>
            </a:extLst>
          </p:cNvPr>
          <p:cNvSpPr/>
          <p:nvPr/>
        </p:nvSpPr>
        <p:spPr>
          <a:xfrm>
            <a:off x="509538" y="1369071"/>
            <a:ext cx="857814" cy="1143124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kumimoji="1" lang="en-US" altLang="ja-JP" sz="1200" dirty="0">
                <a:solidFill>
                  <a:schemeClr val="bg1"/>
                </a:solidFill>
              </a:rPr>
              <a:t>Alumni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BA50513-415E-4A07-9EAA-D0DD2D739159}"/>
              </a:ext>
            </a:extLst>
          </p:cNvPr>
          <p:cNvSpPr/>
          <p:nvPr/>
        </p:nvSpPr>
        <p:spPr>
          <a:xfrm>
            <a:off x="1546171" y="1369070"/>
            <a:ext cx="1010824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kumimoji="1" lang="en-US" altLang="ja-JP" sz="1200" dirty="0">
                <a:solidFill>
                  <a:schemeClr val="bg1"/>
                </a:solidFill>
              </a:rPr>
              <a:t>Set preference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</a:rPr>
              <a:t>Video or chat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EDEE53-DF94-4319-83A8-D72FF5B69D3E}"/>
              </a:ext>
            </a:extLst>
          </p:cNvPr>
          <p:cNvSpPr/>
          <p:nvPr/>
        </p:nvSpPr>
        <p:spPr>
          <a:xfrm>
            <a:off x="2698266" y="1369070"/>
            <a:ext cx="1010824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kumimoji="1" lang="en-US" altLang="ja-JP" sz="1200" dirty="0">
                <a:solidFill>
                  <a:schemeClr val="bg1"/>
                </a:solidFill>
              </a:rPr>
              <a:t>Set price / hour 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B0B2E4F-0F9F-46F7-86BC-DBB73785D5DF}"/>
              </a:ext>
            </a:extLst>
          </p:cNvPr>
          <p:cNvSpPr/>
          <p:nvPr/>
        </p:nvSpPr>
        <p:spPr>
          <a:xfrm>
            <a:off x="2698266" y="2561400"/>
            <a:ext cx="1010822" cy="75930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kumimoji="1" lang="en-US" altLang="ja-JP" sz="1200" dirty="0">
                <a:solidFill>
                  <a:schemeClr val="bg1"/>
                </a:solidFill>
              </a:rPr>
              <a:t>Request session button shown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32952F0-6452-47AB-A377-C00D24B6E522}"/>
              </a:ext>
            </a:extLst>
          </p:cNvPr>
          <p:cNvSpPr/>
          <p:nvPr/>
        </p:nvSpPr>
        <p:spPr>
          <a:xfrm>
            <a:off x="509538" y="3564139"/>
            <a:ext cx="857814" cy="1307034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kumimoji="1" lang="en-US" altLang="ja-JP" sz="1200" dirty="0">
                <a:solidFill>
                  <a:schemeClr val="bg1"/>
                </a:solidFill>
              </a:rPr>
              <a:t>Future/current student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0B14A7E-6AC0-4CDE-BB65-886591C37A58}"/>
              </a:ext>
            </a:extLst>
          </p:cNvPr>
          <p:cNvSpPr/>
          <p:nvPr/>
        </p:nvSpPr>
        <p:spPr>
          <a:xfrm>
            <a:off x="2698266" y="3848432"/>
            <a:ext cx="1010824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kumimoji="1" lang="en-US" altLang="ja-JP" sz="1200" dirty="0">
                <a:solidFill>
                  <a:schemeClr val="bg1"/>
                </a:solidFill>
              </a:rPr>
              <a:t>Press button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E76AB79-ACC4-48B8-9593-3B41669B0B94}"/>
              </a:ext>
            </a:extLst>
          </p:cNvPr>
          <p:cNvSpPr/>
          <p:nvPr/>
        </p:nvSpPr>
        <p:spPr>
          <a:xfrm>
            <a:off x="3850361" y="3848432"/>
            <a:ext cx="1010824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kumimoji="1" lang="en-US" altLang="ja-JP" sz="1200" dirty="0">
                <a:solidFill>
                  <a:schemeClr val="bg1"/>
                </a:solidFill>
              </a:rPr>
              <a:t>Request sent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A6FAA54-81B2-449D-A6FC-1F61FEBEFC6F}"/>
              </a:ext>
            </a:extLst>
          </p:cNvPr>
          <p:cNvSpPr/>
          <p:nvPr/>
        </p:nvSpPr>
        <p:spPr>
          <a:xfrm>
            <a:off x="3850361" y="1369069"/>
            <a:ext cx="1010824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kumimoji="1" lang="en-US" altLang="ja-JP" sz="1200" dirty="0">
                <a:solidFill>
                  <a:schemeClr val="bg1"/>
                </a:solidFill>
              </a:rPr>
              <a:t>Receive Notice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7A430F5-7851-48B6-A521-3D59FCEA8F57}"/>
              </a:ext>
            </a:extLst>
          </p:cNvPr>
          <p:cNvSpPr/>
          <p:nvPr/>
        </p:nvSpPr>
        <p:spPr>
          <a:xfrm>
            <a:off x="5002456" y="1369069"/>
            <a:ext cx="1184212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kumimoji="1" lang="en-US" altLang="ja-JP" sz="1200" dirty="0">
                <a:solidFill>
                  <a:schemeClr val="bg1"/>
                </a:solidFill>
              </a:rPr>
              <a:t>Send Message to arrange date and time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8A8B697-8548-4E77-9D59-910BBFAC69B7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556995" y="1695782"/>
            <a:ext cx="141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1577355-02A5-4F4C-864A-9F32AD734AC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203677" y="2022493"/>
            <a:ext cx="1" cy="53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D6616E5-D840-4D4D-B136-7260641407B9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3203677" y="3320701"/>
            <a:ext cx="1" cy="527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99030D1B-C631-4D82-9AE6-F16F246A0949}"/>
              </a:ext>
            </a:extLst>
          </p:cNvPr>
          <p:cNvCxnSpPr>
            <a:cxnSpLocks/>
            <a:stCxn id="18" idx="0"/>
            <a:endCxn id="19" idx="2"/>
          </p:cNvCxnSpPr>
          <p:nvPr/>
        </p:nvCxnSpPr>
        <p:spPr>
          <a:xfrm flipV="1">
            <a:off x="4355773" y="2022492"/>
            <a:ext cx="0" cy="182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82D4701-DBC5-4A53-9B6E-D0BD190AC393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4861185" y="1695781"/>
            <a:ext cx="141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C819ED6-573D-40A5-95D5-20834482F9C5}"/>
              </a:ext>
            </a:extLst>
          </p:cNvPr>
          <p:cNvSpPr/>
          <p:nvPr/>
        </p:nvSpPr>
        <p:spPr>
          <a:xfrm>
            <a:off x="5002456" y="3849619"/>
            <a:ext cx="1010824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kumimoji="1" lang="en-US" altLang="ja-JP" sz="1200" dirty="0">
                <a:solidFill>
                  <a:schemeClr val="bg1"/>
                </a:solidFill>
              </a:rPr>
              <a:t>Message to arrange datetime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ABA3DFB2-EFB6-4C3E-AA3D-FAEF47746E6C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flipH="1">
            <a:off x="5507868" y="2022492"/>
            <a:ext cx="86694" cy="182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3E1A9E6-D3D1-4EAF-AFCA-2F17BB4BFC7F}"/>
              </a:ext>
            </a:extLst>
          </p:cNvPr>
          <p:cNvSpPr/>
          <p:nvPr/>
        </p:nvSpPr>
        <p:spPr>
          <a:xfrm>
            <a:off x="6154551" y="3849619"/>
            <a:ext cx="1010824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lang="en-US" altLang="ja-JP" sz="1200" dirty="0">
                <a:solidFill>
                  <a:schemeClr val="bg1"/>
                </a:solidFill>
              </a:rPr>
              <a:t>Book datetime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B90F990-D51E-4204-8D86-08DB15144E0A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>
            <a:off x="6013280" y="4176331"/>
            <a:ext cx="141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0E250090-2A18-402B-B6AC-F8D1E06D48FB}"/>
              </a:ext>
            </a:extLst>
          </p:cNvPr>
          <p:cNvSpPr/>
          <p:nvPr/>
        </p:nvSpPr>
        <p:spPr>
          <a:xfrm>
            <a:off x="7306646" y="3849619"/>
            <a:ext cx="1010824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lang="en-US" altLang="ja-JP" sz="1200" dirty="0">
                <a:solidFill>
                  <a:schemeClr val="bg1"/>
                </a:solidFill>
              </a:rPr>
              <a:t>Pay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9360A01-BA14-49DB-AA84-799B52A625FB}"/>
              </a:ext>
            </a:extLst>
          </p:cNvPr>
          <p:cNvSpPr/>
          <p:nvPr/>
        </p:nvSpPr>
        <p:spPr>
          <a:xfrm>
            <a:off x="509538" y="5325113"/>
            <a:ext cx="857814" cy="720357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kumimoji="1" lang="en-US" altLang="ja-JP" sz="1200" dirty="0">
                <a:solidFill>
                  <a:schemeClr val="bg1"/>
                </a:solidFill>
              </a:rPr>
              <a:t>Alumate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A294954C-D6BE-4901-97E9-2374AB9B5D86}"/>
              </a:ext>
            </a:extLst>
          </p:cNvPr>
          <p:cNvSpPr/>
          <p:nvPr/>
        </p:nvSpPr>
        <p:spPr>
          <a:xfrm>
            <a:off x="7306646" y="5325113"/>
            <a:ext cx="1010824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lang="en-US" altLang="ja-JP" sz="1200" dirty="0">
                <a:solidFill>
                  <a:schemeClr val="bg1"/>
                </a:solidFill>
              </a:rPr>
              <a:t>Receive payment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B1958202-D94D-4AFB-BD9E-D6BDAF614CED}"/>
              </a:ext>
            </a:extLst>
          </p:cNvPr>
          <p:cNvCxnSpPr>
            <a:cxnSpLocks/>
            <a:stCxn id="50" idx="3"/>
            <a:endCxn id="57" idx="1"/>
          </p:cNvCxnSpPr>
          <p:nvPr/>
        </p:nvCxnSpPr>
        <p:spPr>
          <a:xfrm>
            <a:off x="7165375" y="4176331"/>
            <a:ext cx="141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4B50A89-9D98-433B-8D65-77E606EDDE39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>
            <a:off x="7812058" y="4503042"/>
            <a:ext cx="0" cy="82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A4094D2-E7F6-49D3-B2A4-D835C27F13C2}"/>
              </a:ext>
            </a:extLst>
          </p:cNvPr>
          <p:cNvSpPr/>
          <p:nvPr/>
        </p:nvSpPr>
        <p:spPr>
          <a:xfrm>
            <a:off x="9610836" y="1369069"/>
            <a:ext cx="1010824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lang="en-US" altLang="ja-JP" sz="1200" dirty="0">
                <a:solidFill>
                  <a:schemeClr val="bg1"/>
                </a:solidFill>
              </a:rPr>
              <a:t>Hit complete button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5AB5182F-054A-4BB0-9C9E-AB001E15AD84}"/>
              </a:ext>
            </a:extLst>
          </p:cNvPr>
          <p:cNvSpPr/>
          <p:nvPr/>
        </p:nvSpPr>
        <p:spPr>
          <a:xfrm>
            <a:off x="9610836" y="3848431"/>
            <a:ext cx="1010824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kumimoji="1" lang="en-US" altLang="ja-JP" sz="1200" dirty="0">
                <a:solidFill>
                  <a:schemeClr val="bg1"/>
                </a:solidFill>
              </a:rPr>
              <a:t>Hit complete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</a:rPr>
              <a:t>button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49F9628D-1099-4D3D-B5E1-C4CD5C4355D1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116248" y="2022492"/>
            <a:ext cx="0" cy="182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807A901-31D7-43A5-8F4F-43AF98CF6E0A}"/>
              </a:ext>
            </a:extLst>
          </p:cNvPr>
          <p:cNvSpPr/>
          <p:nvPr/>
        </p:nvSpPr>
        <p:spPr>
          <a:xfrm>
            <a:off x="10740485" y="5325113"/>
            <a:ext cx="1010824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lang="en-US" altLang="ja-JP" sz="1200" dirty="0">
                <a:solidFill>
                  <a:schemeClr val="bg1"/>
                </a:solidFill>
              </a:rPr>
              <a:t>Pay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E43414B-9B56-4C09-9B11-74980A8026FB}"/>
              </a:ext>
            </a:extLst>
          </p:cNvPr>
          <p:cNvSpPr/>
          <p:nvPr/>
        </p:nvSpPr>
        <p:spPr>
          <a:xfrm>
            <a:off x="10762933" y="1377480"/>
            <a:ext cx="1010824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lang="en-US" altLang="ja-JP" sz="1200" dirty="0">
                <a:solidFill>
                  <a:schemeClr val="bg1"/>
                </a:solidFill>
              </a:rPr>
              <a:t>Receive payment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5BE075BF-A5A9-4B3E-BDF2-E9E0878F4692}"/>
              </a:ext>
            </a:extLst>
          </p:cNvPr>
          <p:cNvCxnSpPr>
            <a:cxnSpLocks/>
            <a:stCxn id="74" idx="0"/>
            <a:endCxn id="76" idx="2"/>
          </p:cNvCxnSpPr>
          <p:nvPr/>
        </p:nvCxnSpPr>
        <p:spPr>
          <a:xfrm flipV="1">
            <a:off x="11245897" y="2030903"/>
            <a:ext cx="22448" cy="329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48026801-4279-4091-A5BB-B16AB2C42FC4}"/>
              </a:ext>
            </a:extLst>
          </p:cNvPr>
          <p:cNvSpPr/>
          <p:nvPr/>
        </p:nvSpPr>
        <p:spPr>
          <a:xfrm>
            <a:off x="8458741" y="3849619"/>
            <a:ext cx="1010824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kumimoji="1" lang="en-US" altLang="ja-JP" sz="1200" dirty="0">
                <a:solidFill>
                  <a:schemeClr val="bg1"/>
                </a:solidFill>
              </a:rPr>
              <a:t>Session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291D9C6-AD6F-48DE-A897-B85A060D31A5}"/>
              </a:ext>
            </a:extLst>
          </p:cNvPr>
          <p:cNvSpPr/>
          <p:nvPr/>
        </p:nvSpPr>
        <p:spPr>
          <a:xfrm>
            <a:off x="8458741" y="1367881"/>
            <a:ext cx="1010824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kumimoji="1" lang="en-US" altLang="ja-JP" sz="1200" dirty="0">
                <a:solidFill>
                  <a:schemeClr val="bg1"/>
                </a:solidFill>
              </a:rPr>
              <a:t>Session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7636E823-E78A-4DE0-BAA7-F6FB2AC9A068}"/>
              </a:ext>
            </a:extLst>
          </p:cNvPr>
          <p:cNvCxnSpPr>
            <a:cxnSpLocks/>
            <a:stCxn id="148" idx="3"/>
            <a:endCxn id="68" idx="1"/>
          </p:cNvCxnSpPr>
          <p:nvPr/>
        </p:nvCxnSpPr>
        <p:spPr>
          <a:xfrm>
            <a:off x="9469565" y="1694593"/>
            <a:ext cx="141271" cy="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0681FAA2-90D4-4CFB-95BD-BBAE5C546E43}"/>
              </a:ext>
            </a:extLst>
          </p:cNvPr>
          <p:cNvCxnSpPr>
            <a:stCxn id="148" idx="2"/>
            <a:endCxn id="147" idx="0"/>
          </p:cNvCxnSpPr>
          <p:nvPr/>
        </p:nvCxnSpPr>
        <p:spPr>
          <a:xfrm>
            <a:off x="8964153" y="2021304"/>
            <a:ext cx="0" cy="18283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66">
            <a:extLst>
              <a:ext uri="{FF2B5EF4-FFF2-40B4-BE49-F238E27FC236}">
                <a16:creationId xmlns:a16="http://schemas.microsoft.com/office/drawing/2014/main" id="{A9CE0819-739E-4EDA-A2D7-91F1882AB89F}"/>
              </a:ext>
            </a:extLst>
          </p:cNvPr>
          <p:cNvCxnSpPr>
            <a:cxnSpLocks/>
            <a:stCxn id="69" idx="2"/>
            <a:endCxn id="171" idx="0"/>
          </p:cNvCxnSpPr>
          <p:nvPr/>
        </p:nvCxnSpPr>
        <p:spPr>
          <a:xfrm>
            <a:off x="10116248" y="4501854"/>
            <a:ext cx="90" cy="82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4F9EBEAA-471B-4FD7-AB9C-DA6ACE4B136A}"/>
              </a:ext>
            </a:extLst>
          </p:cNvPr>
          <p:cNvSpPr/>
          <p:nvPr/>
        </p:nvSpPr>
        <p:spPr>
          <a:xfrm>
            <a:off x="9610926" y="5325113"/>
            <a:ext cx="1010824" cy="65342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l"/>
            <a:r>
              <a:rPr lang="en-US" altLang="ja-JP" sz="1200" dirty="0">
                <a:solidFill>
                  <a:schemeClr val="bg1"/>
                </a:solidFill>
              </a:rPr>
              <a:t>Receive notice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5D7E29E0-2FCF-4A1F-95AF-5602D63A8F29}"/>
              </a:ext>
            </a:extLst>
          </p:cNvPr>
          <p:cNvCxnSpPr>
            <a:cxnSpLocks/>
            <a:stCxn id="171" idx="3"/>
            <a:endCxn id="74" idx="1"/>
          </p:cNvCxnSpPr>
          <p:nvPr/>
        </p:nvCxnSpPr>
        <p:spPr>
          <a:xfrm>
            <a:off x="10621750" y="5651825"/>
            <a:ext cx="118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B644B6E-4F20-487B-92C2-E3DFB046E49B}"/>
              </a:ext>
            </a:extLst>
          </p:cNvPr>
          <p:cNvSpPr/>
          <p:nvPr/>
        </p:nvSpPr>
        <p:spPr>
          <a:xfrm>
            <a:off x="3794126" y="1147916"/>
            <a:ext cx="8120894" cy="5213545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D52CA22-9EF4-4333-B590-0AABECFD35A7}"/>
              </a:ext>
            </a:extLst>
          </p:cNvPr>
          <p:cNvSpPr/>
          <p:nvPr/>
        </p:nvSpPr>
        <p:spPr>
          <a:xfrm>
            <a:off x="2618466" y="2512195"/>
            <a:ext cx="1175657" cy="384926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B5F1D48-CF88-4739-A21E-380A3976D29D}"/>
              </a:ext>
            </a:extLst>
          </p:cNvPr>
          <p:cNvSpPr/>
          <p:nvPr/>
        </p:nvSpPr>
        <p:spPr>
          <a:xfrm>
            <a:off x="3734852" y="2551518"/>
            <a:ext cx="115505" cy="3770619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7B64C19D-FE6C-4563-93D0-B8069824515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709090" y="4175144"/>
            <a:ext cx="141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35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2FEB5-AD52-4C9C-B456-B78696F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Host account page (seen by client)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6C5FB70-F73C-4121-B37A-021AC256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38" y="1189976"/>
            <a:ext cx="6845176" cy="4129276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03DBD9F-C2E6-4B5F-8DEC-10273281E004}"/>
              </a:ext>
            </a:extLst>
          </p:cNvPr>
          <p:cNvSpPr/>
          <p:nvPr/>
        </p:nvSpPr>
        <p:spPr>
          <a:xfrm>
            <a:off x="914399" y="3991896"/>
            <a:ext cx="1818969" cy="24973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782DB0F-E0F0-4C97-A09C-9D71A365F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66" y="5502388"/>
            <a:ext cx="1676634" cy="1086002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8EAA22B-7C1F-45B9-BD55-A964F8E1FB3D}"/>
              </a:ext>
            </a:extLst>
          </p:cNvPr>
          <p:cNvSpPr/>
          <p:nvPr/>
        </p:nvSpPr>
        <p:spPr>
          <a:xfrm>
            <a:off x="1199534" y="4076141"/>
            <a:ext cx="1248698" cy="289381"/>
          </a:xfrm>
          <a:prstGeom prst="roundRect">
            <a:avLst>
              <a:gd name="adj" fmla="val 4167"/>
            </a:avLst>
          </a:prstGeom>
          <a:solidFill>
            <a:srgbClr val="5E7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700" dirty="0">
                <a:solidFill>
                  <a:schemeClr val="bg2"/>
                </a:solidFill>
              </a:rPr>
              <a:t>R</a:t>
            </a:r>
            <a:r>
              <a:rPr kumimoji="1" lang="en-US" altLang="ja-JP" sz="700" dirty="0">
                <a:solidFill>
                  <a:schemeClr val="bg2"/>
                </a:solidFill>
              </a:rPr>
              <a:t>equest online </a:t>
            </a:r>
            <a:r>
              <a:rPr lang="en-US" altLang="ja-JP" sz="700" dirty="0">
                <a:solidFill>
                  <a:schemeClr val="bg2"/>
                </a:solidFill>
              </a:rPr>
              <a:t>meeting</a:t>
            </a:r>
            <a:endParaRPr kumimoji="1" lang="ja-JP" altLang="en-US" sz="700" dirty="0" err="1">
              <a:solidFill>
                <a:schemeClr val="bg2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599E876-FBD5-4125-950E-7181C80DFEF2}"/>
              </a:ext>
            </a:extLst>
          </p:cNvPr>
          <p:cNvSpPr/>
          <p:nvPr/>
        </p:nvSpPr>
        <p:spPr>
          <a:xfrm>
            <a:off x="1418966" y="4369255"/>
            <a:ext cx="80983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800" b="1" dirty="0">
                <a:solidFill>
                  <a:srgbClr val="111E26"/>
                </a:solidFill>
                <a:latin typeface="Noto Sans JP"/>
              </a:rPr>
              <a:t>¥500</a:t>
            </a:r>
            <a:r>
              <a:rPr lang="ja-JP" altLang="en-US" sz="800" b="1" dirty="0">
                <a:solidFill>
                  <a:srgbClr val="111E26"/>
                </a:solidFill>
                <a:latin typeface="Noto Sans JP"/>
              </a:rPr>
              <a:t> </a:t>
            </a:r>
            <a:r>
              <a:rPr lang="en-US" altLang="ja-JP" sz="800" b="1" dirty="0">
                <a:solidFill>
                  <a:srgbClr val="111E26"/>
                </a:solidFill>
                <a:latin typeface="Noto Sans JP"/>
              </a:rPr>
              <a:t>/</a:t>
            </a:r>
            <a:r>
              <a:rPr lang="ja-JP" altLang="en-US" sz="800" b="1" dirty="0">
                <a:solidFill>
                  <a:srgbClr val="111E26"/>
                </a:solidFill>
                <a:latin typeface="Noto Sans JP"/>
              </a:rPr>
              <a:t> </a:t>
            </a:r>
            <a:r>
              <a:rPr lang="en-US" altLang="ja-JP" sz="800" b="1" dirty="0">
                <a:solidFill>
                  <a:srgbClr val="111E26"/>
                </a:solidFill>
                <a:latin typeface="Noto Sans JP"/>
              </a:rPr>
              <a:t>30 mins</a:t>
            </a:r>
            <a:endParaRPr lang="ja-JP" altLang="en-US" sz="8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31B4981-D8C8-4E3C-9299-ED8AB7398147}"/>
              </a:ext>
            </a:extLst>
          </p:cNvPr>
          <p:cNvSpPr/>
          <p:nvPr/>
        </p:nvSpPr>
        <p:spPr>
          <a:xfrm>
            <a:off x="1151823" y="4596578"/>
            <a:ext cx="127150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dirty="0">
                <a:solidFill>
                  <a:schemeClr val="accent4"/>
                </a:solidFill>
              </a:rPr>
              <a:t>Preferred day and time</a:t>
            </a:r>
          </a:p>
          <a:p>
            <a:r>
              <a:rPr lang="en-US" altLang="ja-JP" sz="600" dirty="0">
                <a:solidFill>
                  <a:schemeClr val="accent4"/>
                </a:solidFill>
              </a:rPr>
              <a:t>UK time zone</a:t>
            </a:r>
          </a:p>
          <a:p>
            <a:r>
              <a:rPr lang="en-US" altLang="ja-JP" sz="600" dirty="0">
                <a:solidFill>
                  <a:schemeClr val="accent4"/>
                </a:solidFill>
              </a:rPr>
              <a:t>Mon to Fri 19:00 ~ 20:00</a:t>
            </a:r>
          </a:p>
          <a:p>
            <a:r>
              <a:rPr lang="en-US" altLang="ja-JP" sz="600" dirty="0">
                <a:solidFill>
                  <a:schemeClr val="accent4"/>
                </a:solidFill>
              </a:rPr>
              <a:t>Sat and Sun 10:00 ~20:00</a:t>
            </a:r>
          </a:p>
          <a:p>
            <a:endParaRPr lang="en-US" altLang="ja-JP" sz="600" dirty="0">
              <a:solidFill>
                <a:schemeClr val="accent4"/>
              </a:solidFill>
            </a:endParaRPr>
          </a:p>
          <a:p>
            <a:r>
              <a:rPr lang="en-US" altLang="ja-JP" sz="600" dirty="0">
                <a:solidFill>
                  <a:schemeClr val="accent4"/>
                </a:solidFill>
              </a:rPr>
              <a:t>Japan time zone</a:t>
            </a:r>
          </a:p>
          <a:p>
            <a:r>
              <a:rPr lang="en-US" altLang="ja-JP" sz="600" dirty="0">
                <a:solidFill>
                  <a:schemeClr val="accent4"/>
                </a:solidFill>
              </a:rPr>
              <a:t>Mon to Fri 3:00 ~ 4:00</a:t>
            </a:r>
          </a:p>
          <a:p>
            <a:r>
              <a:rPr lang="en-US" altLang="ja-JP" sz="600" dirty="0">
                <a:solidFill>
                  <a:schemeClr val="accent4"/>
                </a:solidFill>
              </a:rPr>
              <a:t>Sat and Sun 18:00 ~ 4:00</a:t>
            </a:r>
          </a:p>
        </p:txBody>
      </p:sp>
    </p:spTree>
    <p:extLst>
      <p:ext uri="{BB962C8B-B14F-4D97-AF65-F5344CB8AC3E}">
        <p14:creationId xmlns:p14="http://schemas.microsoft.com/office/powerpoint/2010/main" val="89793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8CC98-6BFD-462F-A759-9B7977CE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Arrange meeting (client)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6DE68BE-09CB-45E2-BB3C-8ED6554B5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38" y="901139"/>
            <a:ext cx="2266401" cy="4440422"/>
          </a:xfrm>
          <a:prstGeom prst="rect">
            <a:avLst/>
          </a:prstGeom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7D3C43F-2A25-4C96-8B81-FD52163AB248}"/>
              </a:ext>
            </a:extLst>
          </p:cNvPr>
          <p:cNvGrpSpPr/>
          <p:nvPr/>
        </p:nvGrpSpPr>
        <p:grpSpPr>
          <a:xfrm>
            <a:off x="809731" y="3143804"/>
            <a:ext cx="985019" cy="153293"/>
            <a:chOff x="1924383" y="1819345"/>
            <a:chExt cx="985019" cy="153293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931E6F45-E565-4BFD-BAE8-83BBF9272980}"/>
                </a:ext>
              </a:extLst>
            </p:cNvPr>
            <p:cNvSpPr/>
            <p:nvPr/>
          </p:nvSpPr>
          <p:spPr>
            <a:xfrm>
              <a:off x="1924383" y="1834139"/>
              <a:ext cx="978403" cy="1384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ja-JP" sz="900" b="1" dirty="0">
                  <a:solidFill>
                    <a:srgbClr val="111E26"/>
                  </a:solidFill>
                  <a:latin typeface="Noto Sans JP"/>
                </a:rPr>
                <a:t>Expiration date</a:t>
              </a:r>
              <a:endParaRPr lang="ja-JP" altLang="en-US" sz="900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DBE77AAB-3F14-4249-AF7E-08A20AF6B87E}"/>
                </a:ext>
              </a:extLst>
            </p:cNvPr>
            <p:cNvSpPr/>
            <p:nvPr/>
          </p:nvSpPr>
          <p:spPr>
            <a:xfrm>
              <a:off x="2690079" y="1819345"/>
              <a:ext cx="219323" cy="1384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ja-JP" sz="900" b="1" dirty="0">
                  <a:solidFill>
                    <a:srgbClr val="C00000"/>
                  </a:solidFill>
                  <a:latin typeface="Noto Sans JP"/>
                </a:rPr>
                <a:t>*</a:t>
              </a:r>
              <a:endParaRPr lang="ja-JP" altLang="en-US" sz="9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9EBC52D6-BB27-479D-9278-6BC26A2654A1}"/>
              </a:ext>
            </a:extLst>
          </p:cNvPr>
          <p:cNvGrpSpPr/>
          <p:nvPr/>
        </p:nvGrpSpPr>
        <p:grpSpPr>
          <a:xfrm>
            <a:off x="809731" y="4454344"/>
            <a:ext cx="978403" cy="153293"/>
            <a:chOff x="1924383" y="1819345"/>
            <a:chExt cx="978403" cy="153293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B7FCB10-7B1E-44F1-AA60-E4325269DAD1}"/>
                </a:ext>
              </a:extLst>
            </p:cNvPr>
            <p:cNvSpPr/>
            <p:nvPr/>
          </p:nvSpPr>
          <p:spPr>
            <a:xfrm>
              <a:off x="1924383" y="1834139"/>
              <a:ext cx="978403" cy="1384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ja-JP" sz="900" b="1" dirty="0">
                  <a:solidFill>
                    <a:srgbClr val="111E26"/>
                  </a:solidFill>
                  <a:latin typeface="Noto Sans JP"/>
                </a:rPr>
                <a:t>Security code</a:t>
              </a:r>
              <a:endParaRPr lang="ja-JP" altLang="en-US" sz="9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DF75E086-7F62-475A-9450-A80D2F5A60E5}"/>
                </a:ext>
              </a:extLst>
            </p:cNvPr>
            <p:cNvSpPr/>
            <p:nvPr/>
          </p:nvSpPr>
          <p:spPr>
            <a:xfrm>
              <a:off x="2591019" y="1819345"/>
              <a:ext cx="219323" cy="13849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ja-JP" sz="900" b="1" dirty="0">
                  <a:solidFill>
                    <a:srgbClr val="C00000"/>
                  </a:solidFill>
                  <a:latin typeface="Noto Sans JP"/>
                </a:rPr>
                <a:t>*</a:t>
              </a:r>
              <a:endParaRPr lang="ja-JP" altLang="en-US" sz="9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27" name="図 26">
            <a:extLst>
              <a:ext uri="{FF2B5EF4-FFF2-40B4-BE49-F238E27FC236}">
                <a16:creationId xmlns:a16="http://schemas.microsoft.com/office/drawing/2014/main" id="{2F98CBDE-446B-4567-BF93-81A1C6CD78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5" t="3603" r="5851"/>
          <a:stretch/>
        </p:blipFill>
        <p:spPr>
          <a:xfrm>
            <a:off x="878274" y="5264071"/>
            <a:ext cx="472418" cy="45968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A90952-09CB-4AE1-8E7D-3446B32AACC7}"/>
              </a:ext>
            </a:extLst>
          </p:cNvPr>
          <p:cNvSpPr txBox="1"/>
          <p:nvPr/>
        </p:nvSpPr>
        <p:spPr>
          <a:xfrm>
            <a:off x="1361388" y="5476949"/>
            <a:ext cx="768348" cy="283906"/>
          </a:xfrm>
          <a:prstGeom prst="rect">
            <a:avLst/>
          </a:prstGeom>
          <a:solidFill>
            <a:srgbClr val="F8F9F9"/>
          </a:solidFill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kumimoji="1" lang="en-US" altLang="ja-JP" sz="900" b="1" dirty="0">
                <a:solidFill>
                  <a:srgbClr val="5E72E4"/>
                </a:solidFill>
              </a:rPr>
              <a:t>\500</a:t>
            </a:r>
            <a:endParaRPr kumimoji="1" lang="ja-JP" altLang="en-US" sz="900" b="1" dirty="0">
              <a:solidFill>
                <a:srgbClr val="5E72E4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26DE5CC-6D5C-49CF-B245-ABB645AF5AB0}"/>
              </a:ext>
            </a:extLst>
          </p:cNvPr>
          <p:cNvSpPr/>
          <p:nvPr/>
        </p:nvSpPr>
        <p:spPr>
          <a:xfrm>
            <a:off x="1418850" y="5188910"/>
            <a:ext cx="1169772" cy="138499"/>
          </a:xfrm>
          <a:prstGeom prst="rect">
            <a:avLst/>
          </a:prstGeom>
          <a:solidFill>
            <a:srgbClr val="F8F9F9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900" b="1" dirty="0">
                <a:solidFill>
                  <a:srgbClr val="111E26"/>
                </a:solidFill>
                <a:latin typeface="Noto Sans JP"/>
              </a:rPr>
              <a:t>Online talk with Shinta</a:t>
            </a:r>
            <a:endParaRPr lang="ja-JP" altLang="en-US" sz="9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347CCE6-C7F1-45B1-88A8-9A5C90723F3C}"/>
              </a:ext>
            </a:extLst>
          </p:cNvPr>
          <p:cNvSpPr/>
          <p:nvPr/>
        </p:nvSpPr>
        <p:spPr>
          <a:xfrm>
            <a:off x="1418850" y="5353690"/>
            <a:ext cx="978403" cy="138499"/>
          </a:xfrm>
          <a:prstGeom prst="rect">
            <a:avLst/>
          </a:prstGeom>
          <a:solidFill>
            <a:srgbClr val="F8F9F9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900" b="1" dirty="0">
                <a:solidFill>
                  <a:srgbClr val="111E26"/>
                </a:solidFill>
                <a:latin typeface="Noto Sans JP"/>
              </a:rPr>
              <a:t>30 mins</a:t>
            </a:r>
            <a:endParaRPr lang="ja-JP" altLang="en-US" sz="9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BF086CC-9B5F-43F9-B6EC-09DFBFD4B200}"/>
              </a:ext>
            </a:extLst>
          </p:cNvPr>
          <p:cNvSpPr txBox="1"/>
          <p:nvPr/>
        </p:nvSpPr>
        <p:spPr>
          <a:xfrm>
            <a:off x="1304160" y="5419364"/>
            <a:ext cx="903461" cy="138499"/>
          </a:xfrm>
          <a:prstGeom prst="rect">
            <a:avLst/>
          </a:prstGeom>
          <a:solidFill>
            <a:srgbClr val="EBEDEE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900" b="1" dirty="0">
                <a:solidFill>
                  <a:schemeClr val="bg2"/>
                </a:solidFill>
              </a:rPr>
              <a:t>Order</a:t>
            </a:r>
            <a:endParaRPr kumimoji="1" lang="ja-JP" altLang="en-US" sz="900" b="1" dirty="0">
              <a:solidFill>
                <a:schemeClr val="bg2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E29DE21-0360-4C4A-BE0F-2F78DE2D8771}"/>
              </a:ext>
            </a:extLst>
          </p:cNvPr>
          <p:cNvSpPr txBox="1"/>
          <p:nvPr/>
        </p:nvSpPr>
        <p:spPr>
          <a:xfrm>
            <a:off x="730308" y="2816460"/>
            <a:ext cx="1109041" cy="283906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 anchorCtr="0">
            <a:spAutoFit/>
          </a:bodyPr>
          <a:lstStyle/>
          <a:p>
            <a:endParaRPr kumimoji="1" lang="ja-JP" altLang="en-US" sz="900" b="1" dirty="0">
              <a:solidFill>
                <a:srgbClr val="5E72E4"/>
              </a:solidFill>
            </a:endParaRP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90FD32C1-E92D-40CA-B58D-4C2A51B64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350" y="2824791"/>
            <a:ext cx="888119" cy="238276"/>
          </a:xfrm>
          <a:prstGeom prst="rect">
            <a:avLst/>
          </a:prstGeom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8819FFB-7A22-466D-9F13-0100F758BF3E}"/>
              </a:ext>
            </a:extLst>
          </p:cNvPr>
          <p:cNvSpPr/>
          <p:nvPr/>
        </p:nvSpPr>
        <p:spPr>
          <a:xfrm>
            <a:off x="1021805" y="1600517"/>
            <a:ext cx="1438671" cy="1692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1100" b="1" dirty="0">
                <a:solidFill>
                  <a:srgbClr val="111E26"/>
                </a:solidFill>
                <a:latin typeface="Noto Sans JP"/>
              </a:rPr>
              <a:t>Arrange meeting</a:t>
            </a:r>
            <a:endParaRPr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B1CE8A6-0D28-46C8-8B25-684282B92EA6}"/>
              </a:ext>
            </a:extLst>
          </p:cNvPr>
          <p:cNvSpPr txBox="1"/>
          <p:nvPr/>
        </p:nvSpPr>
        <p:spPr>
          <a:xfrm>
            <a:off x="1371716" y="1206688"/>
            <a:ext cx="768348" cy="283906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 anchorCtr="0">
            <a:spAutoFit/>
          </a:bodyPr>
          <a:lstStyle/>
          <a:p>
            <a:endParaRPr kumimoji="1" lang="ja-JP" altLang="en-US" sz="900" b="1" dirty="0">
              <a:solidFill>
                <a:srgbClr val="5E72E4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5160B8-CA6A-4FAA-8EFA-13CD6608695A}"/>
              </a:ext>
            </a:extLst>
          </p:cNvPr>
          <p:cNvSpPr txBox="1"/>
          <p:nvPr/>
        </p:nvSpPr>
        <p:spPr>
          <a:xfrm>
            <a:off x="1371716" y="1261650"/>
            <a:ext cx="768348" cy="283906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 anchorCtr="0">
            <a:spAutoFit/>
          </a:bodyPr>
          <a:lstStyle/>
          <a:p>
            <a:endParaRPr kumimoji="1" lang="ja-JP" altLang="en-US" sz="900" b="1" dirty="0">
              <a:solidFill>
                <a:srgbClr val="5E72E4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0D6D81F-CCCC-470F-8974-1ED90DDAE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482" y="901139"/>
            <a:ext cx="6414718" cy="3341507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AD28259-520B-4290-A707-B4318A7C9116}"/>
              </a:ext>
            </a:extLst>
          </p:cNvPr>
          <p:cNvSpPr/>
          <p:nvPr/>
        </p:nvSpPr>
        <p:spPr>
          <a:xfrm>
            <a:off x="7591425" y="1242333"/>
            <a:ext cx="2019300" cy="2443751"/>
          </a:xfrm>
          <a:prstGeom prst="rect">
            <a:avLst/>
          </a:prstGeom>
          <a:solidFill>
            <a:srgbClr val="182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625AEF8-8503-42C7-B008-96068306F56A}"/>
              </a:ext>
            </a:extLst>
          </p:cNvPr>
          <p:cNvSpPr/>
          <p:nvPr/>
        </p:nvSpPr>
        <p:spPr>
          <a:xfrm flipV="1">
            <a:off x="7743824" y="956972"/>
            <a:ext cx="3076459" cy="437761"/>
          </a:xfrm>
          <a:prstGeom prst="rect">
            <a:avLst/>
          </a:prstGeom>
          <a:solidFill>
            <a:srgbClr val="182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C4F43EF-EF4F-4905-94F1-8EF44EFACD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75" t="15112" r="1462" b="18770"/>
          <a:stretch/>
        </p:blipFill>
        <p:spPr>
          <a:xfrm>
            <a:off x="5637898" y="1479213"/>
            <a:ext cx="5783556" cy="264984"/>
          </a:xfrm>
          <a:prstGeom prst="rect">
            <a:avLst/>
          </a:prstGeom>
        </p:spPr>
      </p:pic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719331DE-1AC1-4DA0-9969-1627621CF47E}"/>
              </a:ext>
            </a:extLst>
          </p:cNvPr>
          <p:cNvSpPr/>
          <p:nvPr/>
        </p:nvSpPr>
        <p:spPr>
          <a:xfrm>
            <a:off x="6361210" y="1548394"/>
            <a:ext cx="1438671" cy="107722"/>
          </a:xfrm>
          <a:prstGeom prst="rect">
            <a:avLst/>
          </a:prstGeom>
          <a:solidFill>
            <a:srgbClr val="4FD69C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700" b="1" dirty="0">
                <a:solidFill>
                  <a:schemeClr val="bg2"/>
                </a:solidFill>
                <a:latin typeface="Noto Sans JP"/>
              </a:rPr>
              <a:t>Your order is complete.</a:t>
            </a:r>
            <a:endParaRPr lang="ja-JP" altLang="en-US" sz="700" b="1" dirty="0">
              <a:solidFill>
                <a:schemeClr val="bg2"/>
              </a:solidFill>
            </a:endParaRPr>
          </a:p>
        </p:txBody>
      </p:sp>
      <p:pic>
        <p:nvPicPr>
          <p:cNvPr id="5" name="グラフィックス 4" descr="月毎カレンダー">
            <a:extLst>
              <a:ext uri="{FF2B5EF4-FFF2-40B4-BE49-F238E27FC236}">
                <a16:creationId xmlns:a16="http://schemas.microsoft.com/office/drawing/2014/main" id="{2FE6752C-1E1E-40FC-8D68-3042AC0916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45879" y="1085086"/>
            <a:ext cx="515705" cy="51570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AECAA1E-FAA6-4B48-B3DB-0788893FF82A}"/>
              </a:ext>
            </a:extLst>
          </p:cNvPr>
          <p:cNvSpPr/>
          <p:nvPr/>
        </p:nvSpPr>
        <p:spPr>
          <a:xfrm>
            <a:off x="498842" y="1763665"/>
            <a:ext cx="2277097" cy="46862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C1E2D7-8F02-48F0-A062-92E076EBDBF2}"/>
              </a:ext>
            </a:extLst>
          </p:cNvPr>
          <p:cNvSpPr/>
          <p:nvPr/>
        </p:nvSpPr>
        <p:spPr>
          <a:xfrm>
            <a:off x="809731" y="2304394"/>
            <a:ext cx="1690358" cy="13849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900" b="1" dirty="0">
                <a:solidFill>
                  <a:srgbClr val="111E26"/>
                </a:solidFill>
                <a:latin typeface="Noto Sans JP"/>
              </a:rPr>
              <a:t>Shinta’s preference</a:t>
            </a:r>
            <a:endParaRPr lang="ja-JP" altLang="en-US" sz="900" dirty="0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05B4CF87-EF58-4A15-AE84-EE215C314416}"/>
              </a:ext>
            </a:extLst>
          </p:cNvPr>
          <p:cNvSpPr/>
          <p:nvPr/>
        </p:nvSpPr>
        <p:spPr>
          <a:xfrm>
            <a:off x="754102" y="2473817"/>
            <a:ext cx="1927012" cy="1131557"/>
          </a:xfrm>
          <a:prstGeom prst="roundRect">
            <a:avLst>
              <a:gd name="adj" fmla="val 2654"/>
            </a:avLst>
          </a:prstGeom>
          <a:solidFill>
            <a:srgbClr val="F8F9F9"/>
          </a:solidFill>
          <a:ln w="3175"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800" dirty="0">
                <a:solidFill>
                  <a:schemeClr val="tx1"/>
                </a:solidFill>
              </a:rPr>
              <a:t>UK time zone</a:t>
            </a:r>
          </a:p>
          <a:p>
            <a:r>
              <a:rPr lang="en-US" altLang="ja-JP" sz="800" dirty="0">
                <a:solidFill>
                  <a:schemeClr val="tx1"/>
                </a:solidFill>
              </a:rPr>
              <a:t>Mon to Fri 19:00 ~ 20:00</a:t>
            </a:r>
          </a:p>
          <a:p>
            <a:r>
              <a:rPr lang="en-US" altLang="ja-JP" sz="800" dirty="0">
                <a:solidFill>
                  <a:schemeClr val="tx1"/>
                </a:solidFill>
              </a:rPr>
              <a:t>Sat and Sun 10:00 ~20:00</a:t>
            </a:r>
          </a:p>
          <a:p>
            <a:endParaRPr lang="en-US" altLang="ja-JP" sz="800" dirty="0">
              <a:solidFill>
                <a:schemeClr val="tx1"/>
              </a:solidFill>
            </a:endParaRPr>
          </a:p>
          <a:p>
            <a:r>
              <a:rPr lang="en-US" altLang="ja-JP" sz="800" dirty="0">
                <a:solidFill>
                  <a:schemeClr val="tx1"/>
                </a:solidFill>
              </a:rPr>
              <a:t>Japan time zone</a:t>
            </a:r>
          </a:p>
          <a:p>
            <a:r>
              <a:rPr lang="en-US" altLang="ja-JP" sz="800" dirty="0">
                <a:solidFill>
                  <a:schemeClr val="tx1"/>
                </a:solidFill>
              </a:rPr>
              <a:t>Mon to Fri 3:00 ~ 4:00</a:t>
            </a:r>
          </a:p>
          <a:p>
            <a:r>
              <a:rPr lang="en-US" altLang="ja-JP" sz="800" dirty="0">
                <a:solidFill>
                  <a:schemeClr val="tx1"/>
                </a:solidFill>
              </a:rPr>
              <a:t>Sat and Sun 18:00 ~ 4:00</a:t>
            </a:r>
          </a:p>
          <a:p>
            <a:endParaRPr lang="en-US" altLang="ja-JP" sz="8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24080D53-48C0-4B12-B415-8F9E673F2764}"/>
              </a:ext>
            </a:extLst>
          </p:cNvPr>
          <p:cNvSpPr/>
          <p:nvPr/>
        </p:nvSpPr>
        <p:spPr>
          <a:xfrm>
            <a:off x="809731" y="4358813"/>
            <a:ext cx="1690358" cy="13849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900" b="1" dirty="0">
                <a:solidFill>
                  <a:srgbClr val="111E26"/>
                </a:solidFill>
                <a:latin typeface="Noto Sans JP"/>
              </a:rPr>
              <a:t>Specify 3 preferred</a:t>
            </a:r>
            <a:r>
              <a:rPr lang="ja-JP" altLang="en-US" sz="900" b="1" dirty="0">
                <a:solidFill>
                  <a:srgbClr val="111E26"/>
                </a:solidFill>
                <a:latin typeface="Noto Sans JP"/>
              </a:rPr>
              <a:t> </a:t>
            </a:r>
            <a:r>
              <a:rPr lang="en-US" altLang="ja-JP" sz="900" b="1" dirty="0">
                <a:solidFill>
                  <a:srgbClr val="111E26"/>
                </a:solidFill>
                <a:latin typeface="Noto Sans JP"/>
              </a:rPr>
              <a:t>data</a:t>
            </a:r>
            <a:endParaRPr lang="ja-JP" altLang="en-US" sz="900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92D4098E-B5F4-4F95-BDF7-F7BD318253F3}"/>
              </a:ext>
            </a:extLst>
          </p:cNvPr>
          <p:cNvSpPr/>
          <p:nvPr/>
        </p:nvSpPr>
        <p:spPr>
          <a:xfrm>
            <a:off x="754102" y="4580639"/>
            <a:ext cx="1927012" cy="1131557"/>
          </a:xfrm>
          <a:prstGeom prst="roundRect">
            <a:avLst>
              <a:gd name="adj" fmla="val 2654"/>
            </a:avLst>
          </a:prstGeom>
          <a:solidFill>
            <a:srgbClr val="FFFFFF"/>
          </a:solidFill>
          <a:ln w="3175"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Japan time zone</a:t>
            </a:r>
          </a:p>
          <a:p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altLang="ja-JP" sz="100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 July, Sat 18:00 ~ 20:00</a:t>
            </a:r>
          </a:p>
          <a:p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altLang="ja-JP" sz="100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 July, Sun 18:00 ~ 20:00</a:t>
            </a:r>
          </a:p>
          <a:p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11</a:t>
            </a:r>
            <a:r>
              <a:rPr lang="en-US" altLang="ja-JP" sz="100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 July, Sat 18:00 ~ 20:00</a:t>
            </a:r>
          </a:p>
          <a:p>
            <a:endParaRPr kumimoji="1" lang="en-US" altLang="ja-JP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E8699A3-A307-4B6F-9005-AB7D4527A914}"/>
              </a:ext>
            </a:extLst>
          </p:cNvPr>
          <p:cNvSpPr/>
          <p:nvPr/>
        </p:nvSpPr>
        <p:spPr>
          <a:xfrm>
            <a:off x="809731" y="1909068"/>
            <a:ext cx="1690358" cy="30777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1000" b="1" dirty="0">
                <a:solidFill>
                  <a:schemeClr val="accent4"/>
                </a:solidFill>
                <a:latin typeface="Noto Sans JP"/>
              </a:rPr>
              <a:t>Specify preferred data and time. </a:t>
            </a:r>
          </a:p>
          <a:p>
            <a:r>
              <a:rPr lang="en-US" altLang="ja-JP" sz="1000" b="1" dirty="0">
                <a:solidFill>
                  <a:schemeClr val="accent4"/>
                </a:solidFill>
                <a:latin typeface="Noto Sans JP"/>
              </a:rPr>
              <a:t>Shinta will get back to you!</a:t>
            </a:r>
            <a:endParaRPr lang="ja-JP" altLang="en-US" sz="1000" dirty="0">
              <a:solidFill>
                <a:schemeClr val="accent4"/>
              </a:solidFill>
            </a:endParaRPr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DD9EB529-8C76-4CBC-80EE-FF8884D3FF84}"/>
              </a:ext>
            </a:extLst>
          </p:cNvPr>
          <p:cNvSpPr/>
          <p:nvPr/>
        </p:nvSpPr>
        <p:spPr>
          <a:xfrm>
            <a:off x="809731" y="5903658"/>
            <a:ext cx="1837906" cy="289381"/>
          </a:xfrm>
          <a:prstGeom prst="roundRect">
            <a:avLst>
              <a:gd name="adj" fmla="val 4167"/>
            </a:avLst>
          </a:prstGeom>
          <a:solidFill>
            <a:srgbClr val="5E7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b="1" dirty="0">
                <a:solidFill>
                  <a:schemeClr val="bg2"/>
                </a:solidFill>
              </a:rPr>
              <a:t>Send</a:t>
            </a:r>
            <a:endParaRPr kumimoji="1" lang="ja-JP" altLang="en-US" sz="800" b="1" dirty="0" err="1">
              <a:solidFill>
                <a:schemeClr val="bg2"/>
              </a:solidFill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2BA50D2B-3DAD-4688-B618-A561CEDCE513}"/>
              </a:ext>
            </a:extLst>
          </p:cNvPr>
          <p:cNvSpPr/>
          <p:nvPr/>
        </p:nvSpPr>
        <p:spPr>
          <a:xfrm>
            <a:off x="5220482" y="4133948"/>
            <a:ext cx="6414718" cy="576529"/>
          </a:xfrm>
          <a:prstGeom prst="rect">
            <a:avLst/>
          </a:prstGeom>
          <a:solidFill>
            <a:srgbClr val="182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 err="1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A578A56-A20D-4B8E-9CC7-806EA831F9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4090" y="1820433"/>
            <a:ext cx="1347963" cy="2813808"/>
          </a:xfrm>
          <a:prstGeom prst="rect">
            <a:avLst/>
          </a:prstGeom>
        </p:spPr>
      </p:pic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5DC0690F-F897-4D3F-A2ED-457F2DEAE55B}"/>
              </a:ext>
            </a:extLst>
          </p:cNvPr>
          <p:cNvSpPr/>
          <p:nvPr/>
        </p:nvSpPr>
        <p:spPr>
          <a:xfrm>
            <a:off x="809731" y="3728373"/>
            <a:ext cx="1690358" cy="13849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lIns="0" tIns="0" rIns="0" bIns="0">
            <a:spAutoFit/>
          </a:bodyPr>
          <a:lstStyle/>
          <a:p>
            <a:r>
              <a:rPr lang="en-US" altLang="ja-JP" sz="900" b="1" dirty="0">
                <a:solidFill>
                  <a:srgbClr val="111E26"/>
                </a:solidFill>
                <a:latin typeface="Noto Sans JP"/>
              </a:rPr>
              <a:t>Quantity</a:t>
            </a:r>
            <a:endParaRPr lang="ja-JP" altLang="en-US" sz="900" dirty="0"/>
          </a:p>
        </p:txBody>
      </p:sp>
      <p:sp>
        <p:nvSpPr>
          <p:cNvPr id="114" name="四角形: 角を丸くする 113">
            <a:extLst>
              <a:ext uri="{FF2B5EF4-FFF2-40B4-BE49-F238E27FC236}">
                <a16:creationId xmlns:a16="http://schemas.microsoft.com/office/drawing/2014/main" id="{D78CE915-B141-4DD5-A489-EB4C6A2F4A5B}"/>
              </a:ext>
            </a:extLst>
          </p:cNvPr>
          <p:cNvSpPr/>
          <p:nvPr/>
        </p:nvSpPr>
        <p:spPr>
          <a:xfrm>
            <a:off x="754102" y="3950199"/>
            <a:ext cx="356943" cy="307369"/>
          </a:xfrm>
          <a:prstGeom prst="roundRect">
            <a:avLst>
              <a:gd name="adj" fmla="val 2654"/>
            </a:avLst>
          </a:prstGeom>
          <a:solidFill>
            <a:srgbClr val="FFFFFF"/>
          </a:solidFill>
          <a:ln w="3175"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BE2D1A68-2C22-4F70-BC87-98305CAE695B}"/>
              </a:ext>
            </a:extLst>
          </p:cNvPr>
          <p:cNvSpPr/>
          <p:nvPr/>
        </p:nvSpPr>
        <p:spPr>
          <a:xfrm>
            <a:off x="1179852" y="3996070"/>
            <a:ext cx="8578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900" b="1" dirty="0">
                <a:solidFill>
                  <a:srgbClr val="111E26"/>
                </a:solidFill>
                <a:latin typeface="Noto Sans JP"/>
              </a:rPr>
              <a:t>×</a:t>
            </a:r>
            <a:r>
              <a:rPr lang="ja-JP" altLang="en-US" sz="900" b="1" dirty="0">
                <a:solidFill>
                  <a:srgbClr val="111E26"/>
                </a:solidFill>
                <a:latin typeface="Noto Sans JP"/>
              </a:rPr>
              <a:t>　</a:t>
            </a:r>
            <a:r>
              <a:rPr lang="en-US" altLang="ja-JP" sz="900" b="1" dirty="0">
                <a:solidFill>
                  <a:srgbClr val="111E26"/>
                </a:solidFill>
                <a:latin typeface="Noto Sans JP"/>
              </a:rPr>
              <a:t>30 mins</a:t>
            </a:r>
            <a:endParaRPr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2782003382"/>
      </p:ext>
    </p:extLst>
  </p:cSld>
  <p:clrMapOvr>
    <a:masterClrMapping/>
  </p:clrMapOvr>
</p:sld>
</file>

<file path=ppt/theme/theme1.xml><?xml version="1.0" encoding="utf-8"?>
<a:theme xmlns:a="http://schemas.openxmlformats.org/drawingml/2006/main" name="KMC_Palette">
  <a:themeElements>
    <a:clrScheme name="KMC_Dotting">
      <a:dk1>
        <a:srgbClr val="3B3B3B"/>
      </a:dk1>
      <a:lt1>
        <a:srgbClr val="F7F7F7"/>
      </a:lt1>
      <a:dk2>
        <a:srgbClr val="3D3D3D"/>
      </a:dk2>
      <a:lt2>
        <a:srgbClr val="F7F7F7"/>
      </a:lt2>
      <a:accent1>
        <a:srgbClr val="0090D8"/>
      </a:accent1>
      <a:accent2>
        <a:srgbClr val="DE619B"/>
      </a:accent2>
      <a:accent3>
        <a:srgbClr val="3C4956"/>
      </a:accent3>
      <a:accent4>
        <a:srgbClr val="9CAABA"/>
      </a:accent4>
      <a:accent5>
        <a:srgbClr val="BEA1AD"/>
      </a:accent5>
      <a:accent6>
        <a:srgbClr val="00AB87"/>
      </a:accent6>
      <a:hlink>
        <a:srgbClr val="32A2C7"/>
      </a:hlink>
      <a:folHlink>
        <a:srgbClr val="D1ABD9"/>
      </a:folHlink>
    </a:clrScheme>
    <a:fontScheme name="Noto">
      <a:majorFont>
        <a:latin typeface="游ゴシック Light"/>
        <a:ea typeface="Noto Sans CJK JP Light"/>
        <a:cs typeface=""/>
      </a:majorFont>
      <a:minorFont>
        <a:latin typeface="游ゴシック"/>
        <a:ea typeface="Noto Sans CJK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accent3"/>
          </a:solidFill>
          <a:tailEnd type="arrow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 anchor="ctr" anchorCtr="0">
        <a:spAutoFit/>
      </a:bodyPr>
      <a:lstStyle>
        <a:defPPr algn="l">
          <a:defRPr kumimoji="1"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MC_Palette" id="{B2F4A798-3C96-4BBF-B837-D64F443334D6}" vid="{0DCDD7D5-A19B-4843-B5B4-730ADD89165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KMC_Palette</Template>
  <TotalTime>579</TotalTime>
  <Words>3439</Words>
  <Application>Microsoft Office PowerPoint</Application>
  <PresentationFormat>ワイド画面</PresentationFormat>
  <Paragraphs>734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6" baseType="lpstr">
      <vt:lpstr>Noto Sans CJK JP Black</vt:lpstr>
      <vt:lpstr>Noto Sans CJK JP Light</vt:lpstr>
      <vt:lpstr>Noto Sans JP</vt:lpstr>
      <vt:lpstr>游ゴシック</vt:lpstr>
      <vt:lpstr>游ゴシック Light</vt:lpstr>
      <vt:lpstr>Arial</vt:lpstr>
      <vt:lpstr>Segoe UI</vt:lpstr>
      <vt:lpstr>Wingdings</vt:lpstr>
      <vt:lpstr>KMC_Palette</vt:lpstr>
      <vt:lpstr>Paid video/chat procedure</vt:lpstr>
      <vt:lpstr>Account page (host)</vt:lpstr>
      <vt:lpstr>Account page (host)</vt:lpstr>
      <vt:lpstr>Host account page (seen by client)</vt:lpstr>
      <vt:lpstr>Host account page (seen by client)</vt:lpstr>
      <vt:lpstr>Host account page (seen by client)</vt:lpstr>
      <vt:lpstr>Paid video/chat procedure</vt:lpstr>
      <vt:lpstr>Host account page (seen by client)</vt:lpstr>
      <vt:lpstr>Arrange meeting (client)</vt:lpstr>
      <vt:lpstr>Arrange meeting sent (client)</vt:lpstr>
      <vt:lpstr>Message (client)</vt:lpstr>
      <vt:lpstr>Arrange a meeting (host)</vt:lpstr>
      <vt:lpstr>Create a meeting (host)</vt:lpstr>
      <vt:lpstr>Created a meetin (host)</vt:lpstr>
      <vt:lpstr>Book a meeting (client)</vt:lpstr>
      <vt:lpstr>Payment (client)</vt:lpstr>
      <vt:lpstr>Created a zoom meeting (host)</vt:lpstr>
      <vt:lpstr>Created a zoom meeting (host)</vt:lpstr>
      <vt:lpstr>Created a zoom meeting (host)</vt:lpstr>
      <vt:lpstr>Created a zoom meeting (client)</vt:lpstr>
      <vt:lpstr>Completed a meeting (host)</vt:lpstr>
      <vt:lpstr>Completed a meeting (client)</vt:lpstr>
      <vt:lpstr>Confirmed completion (client)</vt:lpstr>
      <vt:lpstr>Confirmed completion (host)</vt:lpstr>
      <vt:lpstr>Not confirmed completion (host)</vt:lpstr>
      <vt:lpstr>Not confirmed completion (host)</vt:lpstr>
      <vt:lpstr>Report to Alumate staff (host)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西野 真太</dc:creator>
  <cp:lastModifiedBy>西野 真太</cp:lastModifiedBy>
  <cp:revision>14</cp:revision>
  <dcterms:created xsi:type="dcterms:W3CDTF">2020-05-16T07:14:56Z</dcterms:created>
  <dcterms:modified xsi:type="dcterms:W3CDTF">2020-05-16T16:54:15Z</dcterms:modified>
</cp:coreProperties>
</file>