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63"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1/4/2020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1/4/2020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1/4/2020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1/4/2020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154955" y="1447801"/>
            <a:ext cx="8825658" cy="1543050"/>
          </a:xfrm>
        </p:spPr>
        <p:txBody>
          <a:bodyPr/>
          <a:lstStyle/>
          <a:p>
            <a:r>
              <a:rPr lang="en-US" dirty="0"/>
              <a:t>          </a:t>
            </a:r>
            <a:r>
              <a:rPr lang="en-US" sz="8000" dirty="0"/>
              <a:t>Spring	</a:t>
            </a:r>
            <a:endParaRPr lang="en-IN" sz="8000"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p:txBody>
          <a:bodyPr/>
          <a:lstStyle/>
          <a:p>
            <a:r>
              <a:rPr lang="en-US" dirty="0"/>
              <a:t>														Vikas </a:t>
            </a:r>
            <a:r>
              <a:rPr lang="en-US" dirty="0" err="1"/>
              <a:t>tadge</a:t>
            </a:r>
            <a:endParaRPr lang="en-IN" dirty="0"/>
          </a:p>
        </p:txBody>
      </p:sp>
    </p:spTree>
    <p:extLst>
      <p:ext uri="{BB962C8B-B14F-4D97-AF65-F5344CB8AC3E}">
        <p14:creationId xmlns:p14="http://schemas.microsoft.com/office/powerpoint/2010/main" val="2971135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154955" y="590551"/>
            <a:ext cx="8825658" cy="952499"/>
          </a:xfrm>
        </p:spPr>
        <p:txBody>
          <a:bodyPr/>
          <a:lstStyle/>
          <a:p>
            <a:r>
              <a:rPr lang="en-US" dirty="0"/>
              <a:t> </a:t>
            </a:r>
            <a:r>
              <a:rPr lang="en-US" sz="4000" dirty="0"/>
              <a:t>@</a:t>
            </a:r>
            <a:r>
              <a:rPr lang="en-US" sz="4000" dirty="0" err="1"/>
              <a:t>SpringBootApplication</a:t>
            </a:r>
            <a:endParaRPr lang="en-IN" sz="4000"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154955" y="1619250"/>
            <a:ext cx="9941670" cy="3514725"/>
          </a:xfrm>
        </p:spPr>
        <p:txBody>
          <a:bodyPr>
            <a:normAutofit/>
          </a:bodyPr>
          <a:lstStyle/>
          <a:p>
            <a:pPr marL="342900" indent="-342900">
              <a:buFont typeface="Arial" panose="020B0604020202020204" pitchFamily="34" charset="0"/>
              <a:buChar char="•"/>
            </a:pPr>
            <a:r>
              <a:rPr lang="en-US" dirty="0"/>
              <a:t>@</a:t>
            </a:r>
            <a:r>
              <a:rPr lang="en-US" b="1" u="sng" dirty="0" err="1"/>
              <a:t>SpringBootConfiguration</a:t>
            </a:r>
            <a:r>
              <a:rPr lang="en-US" dirty="0"/>
              <a:t> : </a:t>
            </a:r>
            <a:r>
              <a:rPr lang="en-US" sz="1400" dirty="0"/>
              <a:t>Designates this class as a configuration class. Although there’s not much configuration in the class yet, you can add </a:t>
            </a:r>
            <a:r>
              <a:rPr lang="en-US" sz="1400" dirty="0" err="1"/>
              <a:t>Javabased</a:t>
            </a:r>
            <a:r>
              <a:rPr lang="en-US" sz="1400" dirty="0"/>
              <a:t> Spring Framework configuration to this class if you need to. This annotation is, in fact, a specialized form of the @Configuration annotation</a:t>
            </a:r>
            <a:r>
              <a:rPr lang="en-US" sz="1600" dirty="0"/>
              <a:t>. </a:t>
            </a:r>
            <a:r>
              <a:rPr lang="en-US" dirty="0"/>
              <a:t> </a:t>
            </a:r>
          </a:p>
          <a:p>
            <a:pPr marL="342900" indent="-342900">
              <a:buFont typeface="Arial" panose="020B0604020202020204" pitchFamily="34" charset="0"/>
              <a:buChar char="•"/>
            </a:pPr>
            <a:r>
              <a:rPr lang="en-US" b="1" u="sng" dirty="0"/>
              <a:t>@</a:t>
            </a:r>
            <a:r>
              <a:rPr lang="en-US" b="1" u="sng" dirty="0" err="1"/>
              <a:t>EnableAutoConfiguration</a:t>
            </a:r>
            <a:r>
              <a:rPr lang="en-US" dirty="0"/>
              <a:t> : </a:t>
            </a:r>
            <a:r>
              <a:rPr lang="en-US" sz="1400" dirty="0"/>
              <a:t>Enables Spring Boot automatic configuration. We’ll talk more about autoconfiguration later. For now, know that this annotation tells Spring Boot to automatically configure any components that it thinks you’ll need. </a:t>
            </a:r>
          </a:p>
          <a:p>
            <a:pPr marL="342900" indent="-342900">
              <a:buFont typeface="Arial" panose="020B0604020202020204" pitchFamily="34" charset="0"/>
              <a:buChar char="•"/>
            </a:pPr>
            <a:r>
              <a:rPr lang="en-US" b="1" u="sng" dirty="0"/>
              <a:t>@</a:t>
            </a:r>
            <a:r>
              <a:rPr lang="en-US" b="1" u="sng" dirty="0" err="1"/>
              <a:t>ComponentScan</a:t>
            </a:r>
            <a:r>
              <a:rPr lang="en-US" b="1" dirty="0"/>
              <a:t> : </a:t>
            </a:r>
            <a:r>
              <a:rPr lang="en-US" sz="1400" dirty="0"/>
              <a:t>Enables component scanning. This lets you declare other classes with annotations like </a:t>
            </a:r>
            <a:r>
              <a:rPr lang="en-US" sz="1400" b="1" dirty="0"/>
              <a:t>@Component, @Controller, @Service,</a:t>
            </a:r>
            <a:r>
              <a:rPr lang="en-US" sz="1400" dirty="0"/>
              <a:t> and others, to have Spring automatically discover them and register them as components in the Spring application context.</a:t>
            </a:r>
          </a:p>
        </p:txBody>
      </p:sp>
    </p:spTree>
    <p:extLst>
      <p:ext uri="{BB962C8B-B14F-4D97-AF65-F5344CB8AC3E}">
        <p14:creationId xmlns:p14="http://schemas.microsoft.com/office/powerpoint/2010/main" val="36957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154955" y="590551"/>
            <a:ext cx="8825658" cy="952499"/>
          </a:xfrm>
        </p:spPr>
        <p:txBody>
          <a:bodyPr/>
          <a:lstStyle/>
          <a:p>
            <a:r>
              <a:rPr lang="en-US" dirty="0"/>
              <a:t> </a:t>
            </a:r>
            <a:r>
              <a:rPr lang="en-US" sz="4000" dirty="0"/>
              <a:t>@</a:t>
            </a:r>
            <a:r>
              <a:rPr lang="en-US" sz="4000" dirty="0" err="1"/>
              <a:t>SpringBootApplication</a:t>
            </a:r>
            <a:endParaRPr lang="en-IN" sz="4000"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154955" y="1619250"/>
            <a:ext cx="9941670" cy="4019550"/>
          </a:xfrm>
        </p:spPr>
        <p:txBody>
          <a:bodyPr>
            <a:normAutofit/>
          </a:bodyPr>
          <a:lstStyle/>
          <a:p>
            <a:r>
              <a:rPr lang="en-US" sz="1600" dirty="0"/>
              <a:t>The </a:t>
            </a:r>
            <a:r>
              <a:rPr lang="en-US" sz="1600" b="1" dirty="0"/>
              <a:t>main</a:t>
            </a:r>
            <a:r>
              <a:rPr lang="en-US" sz="1600" dirty="0"/>
              <a:t>() method calls a static </a:t>
            </a:r>
            <a:r>
              <a:rPr lang="en-US" sz="1600" b="1" dirty="0"/>
              <a:t>run</a:t>
            </a:r>
            <a:r>
              <a:rPr lang="en-US" sz="1600" dirty="0"/>
              <a:t>() method on the </a:t>
            </a:r>
            <a:r>
              <a:rPr lang="en-US" sz="1600" b="1" dirty="0" err="1"/>
              <a:t>SpringApplication</a:t>
            </a:r>
            <a:r>
              <a:rPr lang="en-US" sz="1600" dirty="0"/>
              <a:t> class, which performs the actual bootstrapping of the application, creating the Spring application context. </a:t>
            </a:r>
          </a:p>
          <a:p>
            <a:r>
              <a:rPr lang="en-US" sz="1600" dirty="0"/>
              <a:t>The two parameters passed to the run() method are a configuration class and the command-line arguments. Although it’s not necessary that the configuration class passed to run() be the same as the bootstrap class, this is the most convenient and typical choice.</a:t>
            </a:r>
          </a:p>
        </p:txBody>
      </p:sp>
    </p:spTree>
    <p:extLst>
      <p:ext uri="{BB962C8B-B14F-4D97-AF65-F5344CB8AC3E}">
        <p14:creationId xmlns:p14="http://schemas.microsoft.com/office/powerpoint/2010/main" val="3259036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154955" y="590551"/>
            <a:ext cx="8825658" cy="952499"/>
          </a:xfrm>
        </p:spPr>
        <p:txBody>
          <a:bodyPr/>
          <a:lstStyle/>
          <a:p>
            <a:r>
              <a:rPr lang="en-US" dirty="0"/>
              <a:t>        </a:t>
            </a:r>
            <a:r>
              <a:rPr lang="en-US" sz="4000" dirty="0"/>
              <a:t>Testing application</a:t>
            </a:r>
            <a:endParaRPr lang="en-IN" sz="4000" dirty="0"/>
          </a:p>
        </p:txBody>
      </p:sp>
      <p:pic>
        <p:nvPicPr>
          <p:cNvPr id="4" name="Picture 3">
            <a:extLst>
              <a:ext uri="{FF2B5EF4-FFF2-40B4-BE49-F238E27FC236}">
                <a16:creationId xmlns:a16="http://schemas.microsoft.com/office/drawing/2014/main" id="{5297FF98-5C19-436A-B3A0-3F01C094D55E}"/>
              </a:ext>
            </a:extLst>
          </p:cNvPr>
          <p:cNvPicPr>
            <a:picLocks noChangeAspect="1"/>
          </p:cNvPicPr>
          <p:nvPr/>
        </p:nvPicPr>
        <p:blipFill>
          <a:blip r:embed="rId2"/>
          <a:stretch>
            <a:fillRect/>
          </a:stretch>
        </p:blipFill>
        <p:spPr>
          <a:xfrm>
            <a:off x="6324600" y="1619250"/>
            <a:ext cx="5677321" cy="4686300"/>
          </a:xfrm>
          <a:prstGeom prst="rect">
            <a:avLst/>
          </a:prstGeom>
        </p:spPr>
      </p:pic>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 y="1600200"/>
            <a:ext cx="6197924" cy="4686300"/>
          </a:xfrm>
        </p:spPr>
        <p:txBody>
          <a:bodyPr>
            <a:normAutofit fontScale="92500"/>
          </a:bodyPr>
          <a:lstStyle/>
          <a:p>
            <a:r>
              <a:rPr lang="en-US" sz="1600" dirty="0"/>
              <a:t>the class annotated with @</a:t>
            </a:r>
            <a:r>
              <a:rPr lang="en-US" sz="1600" dirty="0" err="1"/>
              <a:t>RunWith</a:t>
            </a:r>
            <a:r>
              <a:rPr lang="en-US" sz="1600" dirty="0"/>
              <a:t>(</a:t>
            </a:r>
            <a:r>
              <a:rPr lang="en-US" sz="1600" dirty="0" err="1"/>
              <a:t>SpringRunner.class</a:t>
            </a:r>
            <a:r>
              <a:rPr lang="en-US" sz="1600" dirty="0"/>
              <a:t>).</a:t>
            </a:r>
          </a:p>
          <a:p>
            <a:endParaRPr lang="en-US" sz="1600" dirty="0"/>
          </a:p>
          <a:p>
            <a:endParaRPr lang="en-US" sz="1600" dirty="0"/>
          </a:p>
          <a:p>
            <a:r>
              <a:rPr lang="en-US" sz="1600" dirty="0"/>
              <a:t>@</a:t>
            </a:r>
            <a:r>
              <a:rPr lang="en-US" sz="1600" dirty="0" err="1"/>
              <a:t>RunWith</a:t>
            </a:r>
            <a:r>
              <a:rPr lang="en-US" sz="1600" dirty="0"/>
              <a:t> is a JUnit annotation, providing a test runner that guides JUnit in running a test. Think Listing 1.3 A baseline application test Uses the Spring runner A Spring Boot test The test method Writing a Spring application 17 of it as applying a plugin to JUnit to provide custom testing behavior. </a:t>
            </a:r>
          </a:p>
          <a:p>
            <a:endParaRPr lang="en-US" sz="1600" dirty="0"/>
          </a:p>
          <a:p>
            <a:endParaRPr lang="en-US" sz="1600" dirty="0"/>
          </a:p>
          <a:p>
            <a:endParaRPr lang="en-US" sz="1600" dirty="0"/>
          </a:p>
          <a:p>
            <a:r>
              <a:rPr lang="en-US" sz="1600" dirty="0"/>
              <a:t>In this case, JUnit is given </a:t>
            </a:r>
            <a:r>
              <a:rPr lang="en-US" sz="1600" dirty="0" err="1"/>
              <a:t>SpringRunner</a:t>
            </a:r>
            <a:r>
              <a:rPr lang="en-US" sz="1600" dirty="0"/>
              <a:t>, a Spring-provided test runner that provides for the creation of a Spring application context that the test will run against.</a:t>
            </a:r>
          </a:p>
        </p:txBody>
      </p:sp>
    </p:spTree>
    <p:extLst>
      <p:ext uri="{BB962C8B-B14F-4D97-AF65-F5344CB8AC3E}">
        <p14:creationId xmlns:p14="http://schemas.microsoft.com/office/powerpoint/2010/main" val="260103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154955" y="590551"/>
            <a:ext cx="8825658" cy="952499"/>
          </a:xfrm>
        </p:spPr>
        <p:txBody>
          <a:bodyPr/>
          <a:lstStyle/>
          <a:p>
            <a:r>
              <a:rPr lang="en-US" sz="4000" dirty="0"/>
              <a:t>Writing spring application</a:t>
            </a:r>
            <a:endParaRPr lang="en-IN" sz="4000"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154955" y="1619250"/>
            <a:ext cx="9941670" cy="4019550"/>
          </a:xfrm>
        </p:spPr>
        <p:txBody>
          <a:bodyPr>
            <a:normAutofit/>
          </a:bodyPr>
          <a:lstStyle/>
          <a:p>
            <a:pPr marL="285750" indent="-285750">
              <a:buFont typeface="Arial" panose="020B0604020202020204" pitchFamily="34" charset="0"/>
              <a:buChar char="•"/>
            </a:pPr>
            <a:r>
              <a:rPr lang="en-US" sz="1600" dirty="0"/>
              <a:t>A controller class that handles requests for the homepage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view template that defines what the homepage looks like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Test class</a:t>
            </a:r>
          </a:p>
        </p:txBody>
      </p:sp>
    </p:spTree>
    <p:extLst>
      <p:ext uri="{BB962C8B-B14F-4D97-AF65-F5344CB8AC3E}">
        <p14:creationId xmlns:p14="http://schemas.microsoft.com/office/powerpoint/2010/main" val="315397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154955" y="590551"/>
            <a:ext cx="8825658" cy="952499"/>
          </a:xfrm>
        </p:spPr>
        <p:txBody>
          <a:bodyPr/>
          <a:lstStyle/>
          <a:p>
            <a:r>
              <a:rPr lang="en-US" sz="4000" dirty="0"/>
              <a:t>Controller class</a:t>
            </a:r>
            <a:endParaRPr lang="en-IN" sz="4000" dirty="0"/>
          </a:p>
        </p:txBody>
      </p:sp>
      <p:pic>
        <p:nvPicPr>
          <p:cNvPr id="4" name="Picture 3">
            <a:extLst>
              <a:ext uri="{FF2B5EF4-FFF2-40B4-BE49-F238E27FC236}">
                <a16:creationId xmlns:a16="http://schemas.microsoft.com/office/drawing/2014/main" id="{E386AF8E-AADF-4A68-9748-7A3D5E89DEB2}"/>
              </a:ext>
            </a:extLst>
          </p:cNvPr>
          <p:cNvPicPr>
            <a:picLocks noChangeAspect="1"/>
          </p:cNvPicPr>
          <p:nvPr/>
        </p:nvPicPr>
        <p:blipFill>
          <a:blip r:embed="rId2"/>
          <a:stretch>
            <a:fillRect/>
          </a:stretch>
        </p:blipFill>
        <p:spPr>
          <a:xfrm>
            <a:off x="3267075" y="1766887"/>
            <a:ext cx="5657850" cy="3324225"/>
          </a:xfrm>
          <a:prstGeom prst="rect">
            <a:avLst/>
          </a:prstGeom>
        </p:spPr>
      </p:pic>
    </p:spTree>
    <p:extLst>
      <p:ext uri="{BB962C8B-B14F-4D97-AF65-F5344CB8AC3E}">
        <p14:creationId xmlns:p14="http://schemas.microsoft.com/office/powerpoint/2010/main" val="4072743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154955" y="590551"/>
            <a:ext cx="8825658" cy="952499"/>
          </a:xfrm>
        </p:spPr>
        <p:txBody>
          <a:bodyPr/>
          <a:lstStyle/>
          <a:p>
            <a:r>
              <a:rPr lang="en-IN" sz="4000" dirty="0"/>
              <a:t>View</a:t>
            </a:r>
          </a:p>
        </p:txBody>
      </p:sp>
      <p:pic>
        <p:nvPicPr>
          <p:cNvPr id="5" name="Picture 4">
            <a:extLst>
              <a:ext uri="{FF2B5EF4-FFF2-40B4-BE49-F238E27FC236}">
                <a16:creationId xmlns:a16="http://schemas.microsoft.com/office/drawing/2014/main" id="{DB3DD364-9572-448E-9B1C-21E611B947B9}"/>
              </a:ext>
            </a:extLst>
          </p:cNvPr>
          <p:cNvPicPr>
            <a:picLocks noChangeAspect="1"/>
          </p:cNvPicPr>
          <p:nvPr/>
        </p:nvPicPr>
        <p:blipFill>
          <a:blip r:embed="rId2"/>
          <a:stretch>
            <a:fillRect/>
          </a:stretch>
        </p:blipFill>
        <p:spPr>
          <a:xfrm>
            <a:off x="3595687" y="2014537"/>
            <a:ext cx="5000625" cy="2828925"/>
          </a:xfrm>
          <a:prstGeom prst="rect">
            <a:avLst/>
          </a:prstGeom>
        </p:spPr>
      </p:pic>
    </p:spTree>
    <p:extLst>
      <p:ext uri="{BB962C8B-B14F-4D97-AF65-F5344CB8AC3E}">
        <p14:creationId xmlns:p14="http://schemas.microsoft.com/office/powerpoint/2010/main" val="382439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059705" y="152400"/>
            <a:ext cx="8825658" cy="666750"/>
          </a:xfrm>
        </p:spPr>
        <p:txBody>
          <a:bodyPr/>
          <a:lstStyle/>
          <a:p>
            <a:r>
              <a:rPr lang="en-IN" sz="4000" dirty="0"/>
              <a:t>Testing</a:t>
            </a:r>
          </a:p>
        </p:txBody>
      </p:sp>
      <p:pic>
        <p:nvPicPr>
          <p:cNvPr id="3" name="Picture 2">
            <a:extLst>
              <a:ext uri="{FF2B5EF4-FFF2-40B4-BE49-F238E27FC236}">
                <a16:creationId xmlns:a16="http://schemas.microsoft.com/office/drawing/2014/main" id="{9C2EB7BA-C937-42F9-800B-7D8F4410838C}"/>
              </a:ext>
            </a:extLst>
          </p:cNvPr>
          <p:cNvPicPr>
            <a:picLocks noChangeAspect="1"/>
          </p:cNvPicPr>
          <p:nvPr/>
        </p:nvPicPr>
        <p:blipFill>
          <a:blip r:embed="rId2"/>
          <a:stretch>
            <a:fillRect/>
          </a:stretch>
        </p:blipFill>
        <p:spPr>
          <a:xfrm>
            <a:off x="4164568" y="152400"/>
            <a:ext cx="7417832" cy="6315075"/>
          </a:xfrm>
          <a:prstGeom prst="rect">
            <a:avLst/>
          </a:prstGeom>
        </p:spPr>
      </p:pic>
    </p:spTree>
    <p:extLst>
      <p:ext uri="{BB962C8B-B14F-4D97-AF65-F5344CB8AC3E}">
        <p14:creationId xmlns:p14="http://schemas.microsoft.com/office/powerpoint/2010/main" val="3202665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059705" y="152400"/>
            <a:ext cx="8825658" cy="666750"/>
          </a:xfrm>
        </p:spPr>
        <p:txBody>
          <a:bodyPr/>
          <a:lstStyle/>
          <a:p>
            <a:r>
              <a:rPr lang="en-IN" sz="4000" dirty="0"/>
              <a:t>Building and running application</a:t>
            </a:r>
          </a:p>
        </p:txBody>
      </p:sp>
      <p:pic>
        <p:nvPicPr>
          <p:cNvPr id="4" name="Picture 3">
            <a:extLst>
              <a:ext uri="{FF2B5EF4-FFF2-40B4-BE49-F238E27FC236}">
                <a16:creationId xmlns:a16="http://schemas.microsoft.com/office/drawing/2014/main" id="{29993D0A-0AE7-4DB1-B503-DFCB68832239}"/>
              </a:ext>
            </a:extLst>
          </p:cNvPr>
          <p:cNvPicPr>
            <a:picLocks noChangeAspect="1"/>
          </p:cNvPicPr>
          <p:nvPr/>
        </p:nvPicPr>
        <p:blipFill>
          <a:blip r:embed="rId2"/>
          <a:stretch>
            <a:fillRect/>
          </a:stretch>
        </p:blipFill>
        <p:spPr>
          <a:xfrm>
            <a:off x="1928812" y="1638300"/>
            <a:ext cx="7305675" cy="4705350"/>
          </a:xfrm>
          <a:prstGeom prst="rect">
            <a:avLst/>
          </a:prstGeom>
        </p:spPr>
      </p:pic>
    </p:spTree>
    <p:extLst>
      <p:ext uri="{BB962C8B-B14F-4D97-AF65-F5344CB8AC3E}">
        <p14:creationId xmlns:p14="http://schemas.microsoft.com/office/powerpoint/2010/main" val="333919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145430" y="904875"/>
            <a:ext cx="8825658" cy="666750"/>
          </a:xfrm>
        </p:spPr>
        <p:txBody>
          <a:bodyPr/>
          <a:lstStyle/>
          <a:p>
            <a:r>
              <a:rPr lang="en-IN" sz="4000" dirty="0"/>
              <a:t>               Spring </a:t>
            </a:r>
            <a:r>
              <a:rPr lang="en-IN" sz="4000" dirty="0" err="1"/>
              <a:t>Devtools</a:t>
            </a:r>
            <a:endParaRPr lang="en-IN" sz="4000" dirty="0"/>
          </a:p>
        </p:txBody>
      </p:sp>
      <p:sp>
        <p:nvSpPr>
          <p:cNvPr id="3" name="Rectangle 2">
            <a:extLst>
              <a:ext uri="{FF2B5EF4-FFF2-40B4-BE49-F238E27FC236}">
                <a16:creationId xmlns:a16="http://schemas.microsoft.com/office/drawing/2014/main" id="{F3AF5264-BF8E-44FD-83EF-9BEECBEF2961}"/>
              </a:ext>
            </a:extLst>
          </p:cNvPr>
          <p:cNvSpPr/>
          <p:nvPr/>
        </p:nvSpPr>
        <p:spPr>
          <a:xfrm>
            <a:off x="190501" y="2274838"/>
            <a:ext cx="11096624" cy="2031325"/>
          </a:xfrm>
          <a:prstGeom prst="rect">
            <a:avLst/>
          </a:prstGeom>
        </p:spPr>
        <p:txBody>
          <a:bodyPr wrap="square">
            <a:spAutoFit/>
          </a:bodyPr>
          <a:lstStyle/>
          <a:p>
            <a:r>
              <a:rPr lang="en-US" dirty="0"/>
              <a:t>As its name suggests, </a:t>
            </a:r>
            <a:r>
              <a:rPr lang="en-US" dirty="0" err="1"/>
              <a:t>DevTools</a:t>
            </a:r>
            <a:r>
              <a:rPr lang="en-US" dirty="0"/>
              <a:t> provides Spring developers with some handy development-time tools. Among those are -</a:t>
            </a:r>
          </a:p>
          <a:p>
            <a:pPr marL="285750" indent="-285750">
              <a:buFont typeface="Arial" panose="020B0604020202020204" pitchFamily="34" charset="0"/>
              <a:buChar char="•"/>
            </a:pPr>
            <a:r>
              <a:rPr lang="en-US" dirty="0"/>
              <a:t>Automatic application restart when code changes</a:t>
            </a:r>
          </a:p>
          <a:p>
            <a:pPr marL="285750" indent="-285750">
              <a:buFont typeface="Arial" panose="020B0604020202020204" pitchFamily="34" charset="0"/>
              <a:buChar char="•"/>
            </a:pPr>
            <a:r>
              <a:rPr lang="en-US" dirty="0"/>
              <a:t>Automatic browser refresh when browser-destined resources (such as templates, JavaScript, stylesheets, and so on) change.</a:t>
            </a:r>
          </a:p>
          <a:p>
            <a:pPr marL="285750" indent="-285750">
              <a:buFont typeface="Arial" panose="020B0604020202020204" pitchFamily="34" charset="0"/>
              <a:buChar char="•"/>
            </a:pPr>
            <a:r>
              <a:rPr lang="en-US" dirty="0"/>
              <a:t>Automatic disable of template caches.</a:t>
            </a:r>
          </a:p>
          <a:p>
            <a:pPr marL="285750" indent="-285750">
              <a:buFont typeface="Arial" panose="020B0604020202020204" pitchFamily="34" charset="0"/>
              <a:buChar char="•"/>
            </a:pPr>
            <a:r>
              <a:rPr lang="en-US" dirty="0"/>
              <a:t>Built in H2 Console if the H2 database is in use.</a:t>
            </a:r>
            <a:endParaRPr lang="en-IN" dirty="0"/>
          </a:p>
        </p:txBody>
      </p:sp>
    </p:spTree>
    <p:extLst>
      <p:ext uri="{BB962C8B-B14F-4D97-AF65-F5344CB8AC3E}">
        <p14:creationId xmlns:p14="http://schemas.microsoft.com/office/powerpoint/2010/main" val="3822818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954930" y="990600"/>
            <a:ext cx="8825658" cy="666750"/>
          </a:xfrm>
        </p:spPr>
        <p:txBody>
          <a:bodyPr/>
          <a:lstStyle/>
          <a:p>
            <a:r>
              <a:rPr lang="en-IN" sz="4000" dirty="0"/>
              <a:t>               </a:t>
            </a:r>
            <a:r>
              <a:rPr lang="en-IN" sz="4400" dirty="0"/>
              <a:t>Spring Landscape</a:t>
            </a:r>
          </a:p>
        </p:txBody>
      </p:sp>
      <p:sp>
        <p:nvSpPr>
          <p:cNvPr id="3" name="Rectangle 2">
            <a:extLst>
              <a:ext uri="{FF2B5EF4-FFF2-40B4-BE49-F238E27FC236}">
                <a16:creationId xmlns:a16="http://schemas.microsoft.com/office/drawing/2014/main" id="{F3AF5264-BF8E-44FD-83EF-9BEECBEF2961}"/>
              </a:ext>
            </a:extLst>
          </p:cNvPr>
          <p:cNvSpPr/>
          <p:nvPr/>
        </p:nvSpPr>
        <p:spPr>
          <a:xfrm>
            <a:off x="954929" y="2274838"/>
            <a:ext cx="8684371" cy="3108543"/>
          </a:xfrm>
          <a:prstGeom prst="rect">
            <a:avLst/>
          </a:prstGeom>
        </p:spPr>
        <p:txBody>
          <a:bodyPr wrap="square">
            <a:spAutoFit/>
          </a:bodyPr>
          <a:lstStyle/>
          <a:p>
            <a:pPr marL="285750" indent="-285750">
              <a:buFont typeface="Arial" panose="020B0604020202020204" pitchFamily="34" charset="0"/>
              <a:buChar char="•"/>
            </a:pPr>
            <a:r>
              <a:rPr lang="en-US" sz="2800" dirty="0"/>
              <a:t>Core spring framework</a:t>
            </a:r>
          </a:p>
          <a:p>
            <a:pPr marL="285750" indent="-285750">
              <a:buFont typeface="Arial" panose="020B0604020202020204" pitchFamily="34" charset="0"/>
              <a:buChar char="•"/>
            </a:pPr>
            <a:r>
              <a:rPr lang="en-US" sz="2800" dirty="0"/>
              <a:t>Spring boot</a:t>
            </a:r>
          </a:p>
          <a:p>
            <a:pPr marL="285750" indent="-285750">
              <a:buFont typeface="Arial" panose="020B0604020202020204" pitchFamily="34" charset="0"/>
              <a:buChar char="•"/>
            </a:pPr>
            <a:r>
              <a:rPr lang="en-US" sz="2800" dirty="0"/>
              <a:t>Spring data</a:t>
            </a:r>
          </a:p>
          <a:p>
            <a:pPr marL="285750" indent="-285750">
              <a:buFont typeface="Arial" panose="020B0604020202020204" pitchFamily="34" charset="0"/>
              <a:buChar char="•"/>
            </a:pPr>
            <a:r>
              <a:rPr lang="en-US" sz="2800" dirty="0"/>
              <a:t>Spring security</a:t>
            </a:r>
          </a:p>
          <a:p>
            <a:pPr marL="285750" indent="-285750">
              <a:buFont typeface="Arial" panose="020B0604020202020204" pitchFamily="34" charset="0"/>
              <a:buChar char="•"/>
            </a:pPr>
            <a:r>
              <a:rPr lang="en-US" sz="2800" dirty="0"/>
              <a:t>Spring integration</a:t>
            </a:r>
          </a:p>
          <a:p>
            <a:pPr marL="285750" indent="-285750">
              <a:buFont typeface="Arial" panose="020B0604020202020204" pitchFamily="34" charset="0"/>
              <a:buChar char="•"/>
            </a:pPr>
            <a:r>
              <a:rPr lang="en-US" sz="2800" dirty="0"/>
              <a:t>Spring batch</a:t>
            </a:r>
          </a:p>
          <a:p>
            <a:pPr marL="285750" indent="-285750">
              <a:buFont typeface="Arial" panose="020B0604020202020204" pitchFamily="34" charset="0"/>
              <a:buChar char="•"/>
            </a:pPr>
            <a:r>
              <a:rPr lang="en-US" sz="2800" dirty="0"/>
              <a:t>Spring cloud</a:t>
            </a:r>
            <a:endParaRPr lang="en-IN" sz="2800" dirty="0"/>
          </a:p>
        </p:txBody>
      </p:sp>
    </p:spTree>
    <p:extLst>
      <p:ext uri="{BB962C8B-B14F-4D97-AF65-F5344CB8AC3E}">
        <p14:creationId xmlns:p14="http://schemas.microsoft.com/office/powerpoint/2010/main" val="152116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240680" y="586380"/>
            <a:ext cx="8825658" cy="533399"/>
          </a:xfrm>
        </p:spPr>
        <p:txBody>
          <a:bodyPr/>
          <a:lstStyle/>
          <a:p>
            <a:r>
              <a:rPr lang="en-US" dirty="0"/>
              <a:t>	</a:t>
            </a:r>
            <a:endParaRPr lang="en-IN"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154955" y="1000125"/>
            <a:ext cx="8825658" cy="4638675"/>
          </a:xfrm>
        </p:spPr>
        <p:txBody>
          <a:bodyPr/>
          <a:lstStyle/>
          <a:p>
            <a:r>
              <a:rPr lang="en-US" dirty="0"/>
              <a:t>What we are going to learn…</a:t>
            </a:r>
          </a:p>
          <a:p>
            <a:endParaRPr lang="en-US" dirty="0"/>
          </a:p>
          <a:p>
            <a:r>
              <a:rPr lang="en-US" dirty="0"/>
              <a:t>                                       foundational Spring</a:t>
            </a:r>
          </a:p>
          <a:p>
            <a:endParaRPr lang="en-US" dirty="0"/>
          </a:p>
          <a:p>
            <a:pPr marL="457200" indent="-457200">
              <a:buAutoNum type="arabicPeriod"/>
            </a:pPr>
            <a:r>
              <a:rPr lang="en-US" dirty="0"/>
              <a:t>Getting started</a:t>
            </a:r>
          </a:p>
          <a:p>
            <a:pPr marL="457200" indent="-457200">
              <a:buAutoNum type="arabicPeriod"/>
            </a:pPr>
            <a:r>
              <a:rPr lang="en-US" dirty="0"/>
              <a:t>Deploying web applications</a:t>
            </a:r>
          </a:p>
          <a:p>
            <a:pPr marL="457200" indent="-457200">
              <a:buAutoNum type="arabicPeriod"/>
            </a:pPr>
            <a:r>
              <a:rPr lang="en-US" dirty="0"/>
              <a:t>Working with data</a:t>
            </a:r>
          </a:p>
          <a:p>
            <a:pPr marL="457200" indent="-457200">
              <a:buAutoNum type="arabicPeriod"/>
            </a:pPr>
            <a:r>
              <a:rPr lang="en-US" dirty="0"/>
              <a:t>Securing spring</a:t>
            </a:r>
          </a:p>
          <a:p>
            <a:pPr marL="457200" indent="-457200">
              <a:buAutoNum type="arabicPeriod"/>
            </a:pPr>
            <a:endParaRPr lang="en-US" dirty="0"/>
          </a:p>
          <a:p>
            <a:endParaRPr lang="en-IN" dirty="0"/>
          </a:p>
        </p:txBody>
      </p:sp>
    </p:spTree>
    <p:extLst>
      <p:ext uri="{BB962C8B-B14F-4D97-AF65-F5344CB8AC3E}">
        <p14:creationId xmlns:p14="http://schemas.microsoft.com/office/powerpoint/2010/main" val="664391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154955" y="590551"/>
            <a:ext cx="8825658" cy="952499"/>
          </a:xfrm>
        </p:spPr>
        <p:txBody>
          <a:bodyPr/>
          <a:lstStyle/>
          <a:p>
            <a:r>
              <a:rPr lang="en-US" dirty="0"/>
              <a:t>          </a:t>
            </a:r>
            <a:r>
              <a:rPr lang="en-US" sz="4000" dirty="0"/>
              <a:t>Summary</a:t>
            </a:r>
            <a:endParaRPr lang="en-IN" sz="4000"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154955" y="1304925"/>
            <a:ext cx="8825658" cy="4333875"/>
          </a:xfrm>
        </p:spPr>
        <p:txBody>
          <a:bodyPr>
            <a:normAutofit fontScale="92500" lnSpcReduction="20000"/>
          </a:bodyPr>
          <a:lstStyle/>
          <a:p>
            <a:endParaRPr lang="en-US" dirty="0"/>
          </a:p>
          <a:p>
            <a:endParaRPr lang="en-US" dirty="0"/>
          </a:p>
          <a:p>
            <a:pPr marL="342900" indent="-342900">
              <a:buFont typeface="Arial" panose="020B0604020202020204" pitchFamily="34" charset="0"/>
              <a:buChar char="•"/>
            </a:pPr>
            <a:r>
              <a:rPr lang="en-US" dirty="0"/>
              <a:t>Spring aims to make developer challenges easy, like creating web applications, working with databases, securing applications, and microservices. </a:t>
            </a:r>
          </a:p>
          <a:p>
            <a:pPr marL="342900" indent="-342900">
              <a:buFont typeface="Arial" panose="020B0604020202020204" pitchFamily="34" charset="0"/>
              <a:buChar char="•"/>
            </a:pPr>
            <a:r>
              <a:rPr lang="en-US" dirty="0"/>
              <a:t>Spring Boot builds on top of Spring to make Spring even easier with simplified dependency management, automatic configuration, and runtime insights. </a:t>
            </a:r>
          </a:p>
          <a:p>
            <a:pPr marL="342900" indent="-342900">
              <a:buFont typeface="Arial" panose="020B0604020202020204" pitchFamily="34" charset="0"/>
              <a:buChar char="•"/>
            </a:pPr>
            <a:r>
              <a:rPr lang="en-US" dirty="0"/>
              <a:t>Spring applications can be initialized using the Spring </a:t>
            </a:r>
            <a:r>
              <a:rPr lang="en-US" dirty="0" err="1"/>
              <a:t>Initializr</a:t>
            </a:r>
            <a:r>
              <a:rPr lang="en-US" dirty="0"/>
              <a:t>, which is web based and supported natively in most Java development environments. </a:t>
            </a:r>
          </a:p>
          <a:p>
            <a:pPr marL="342900" indent="-342900">
              <a:buFont typeface="Arial" panose="020B0604020202020204" pitchFamily="34" charset="0"/>
              <a:buChar char="•"/>
            </a:pPr>
            <a:r>
              <a:rPr lang="en-US" dirty="0"/>
              <a:t>The components, commonly referred to as beans, in a Spring application context can be declared explicitly with Java or XML, discovered by component scanning, or automatically configured with Spring Boot autoconfiguration</a:t>
            </a:r>
          </a:p>
        </p:txBody>
      </p:sp>
    </p:spTree>
    <p:extLst>
      <p:ext uri="{BB962C8B-B14F-4D97-AF65-F5344CB8AC3E}">
        <p14:creationId xmlns:p14="http://schemas.microsoft.com/office/powerpoint/2010/main" val="1817893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514350" y="114301"/>
            <a:ext cx="9810750" cy="952499"/>
          </a:xfrm>
        </p:spPr>
        <p:txBody>
          <a:bodyPr/>
          <a:lstStyle/>
          <a:p>
            <a:r>
              <a:rPr lang="en-US" dirty="0"/>
              <a:t>         </a:t>
            </a:r>
            <a:r>
              <a:rPr lang="en-US" sz="4000" dirty="0"/>
              <a:t>Developing web application</a:t>
            </a:r>
            <a:endParaRPr lang="en-IN" sz="4000"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154955" y="2514600"/>
            <a:ext cx="8825658" cy="2705100"/>
          </a:xfrm>
        </p:spPr>
        <p:txBody>
          <a:bodyPr>
            <a:normAutofit/>
          </a:bodyPr>
          <a:lstStyle/>
          <a:p>
            <a:r>
              <a:rPr lang="en-US" dirty="0"/>
              <a:t>									</a:t>
            </a:r>
          </a:p>
          <a:p>
            <a:pPr marL="457200" indent="-457200">
              <a:buAutoNum type="arabicPeriod"/>
            </a:pPr>
            <a:r>
              <a:rPr lang="en-US" dirty="0"/>
              <a:t>Present data in browser</a:t>
            </a:r>
          </a:p>
          <a:p>
            <a:pPr marL="457200" indent="-457200">
              <a:buAutoNum type="arabicPeriod"/>
            </a:pPr>
            <a:r>
              <a:rPr lang="en-US" dirty="0"/>
              <a:t>Processing data in browser</a:t>
            </a:r>
          </a:p>
          <a:p>
            <a:pPr marL="457200" indent="-457200">
              <a:buAutoNum type="arabicPeriod"/>
            </a:pPr>
            <a:r>
              <a:rPr lang="en-US" dirty="0"/>
              <a:t>Validating input</a:t>
            </a:r>
          </a:p>
          <a:p>
            <a:pPr marL="457200" indent="-457200">
              <a:buAutoNum type="arabicPeriod"/>
            </a:pPr>
            <a:r>
              <a:rPr lang="en-US" dirty="0"/>
              <a:t>Choosing a template library</a:t>
            </a:r>
          </a:p>
          <a:p>
            <a:endParaRPr lang="en-IN" dirty="0"/>
          </a:p>
        </p:txBody>
      </p:sp>
    </p:spTree>
    <p:extLst>
      <p:ext uri="{BB962C8B-B14F-4D97-AF65-F5344CB8AC3E}">
        <p14:creationId xmlns:p14="http://schemas.microsoft.com/office/powerpoint/2010/main" val="375447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514350" y="114301"/>
            <a:ext cx="9810750" cy="952499"/>
          </a:xfrm>
        </p:spPr>
        <p:txBody>
          <a:bodyPr/>
          <a:lstStyle/>
          <a:p>
            <a:r>
              <a:rPr lang="en-US" dirty="0"/>
              <a:t>         </a:t>
            </a:r>
            <a:r>
              <a:rPr lang="en-US" sz="4000" dirty="0"/>
              <a:t>Order Taco Online</a:t>
            </a:r>
            <a:endParaRPr lang="en-IN" sz="4000"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154955" y="2514600"/>
            <a:ext cx="8825658" cy="2705100"/>
          </a:xfrm>
        </p:spPr>
        <p:txBody>
          <a:bodyPr>
            <a:normAutofit/>
          </a:bodyPr>
          <a:lstStyle/>
          <a:p>
            <a:r>
              <a:rPr lang="en-US" dirty="0"/>
              <a:t>									</a:t>
            </a:r>
          </a:p>
          <a:p>
            <a:pPr marL="457200" indent="-457200">
              <a:buAutoNum type="arabicPeriod"/>
            </a:pPr>
            <a:r>
              <a:rPr lang="en-US" dirty="0"/>
              <a:t>Order taco online</a:t>
            </a:r>
          </a:p>
          <a:p>
            <a:pPr marL="457200" indent="-457200">
              <a:buAutoNum type="arabicPeriod"/>
            </a:pPr>
            <a:r>
              <a:rPr lang="en-US" dirty="0"/>
              <a:t>Select ingredient so customer can customize their order</a:t>
            </a:r>
          </a:p>
          <a:p>
            <a:pPr marL="457200" indent="-457200">
              <a:buAutoNum type="arabicPeriod"/>
            </a:pPr>
            <a:r>
              <a:rPr lang="en-US" dirty="0"/>
              <a:t>Display list of ingredients from database</a:t>
            </a:r>
          </a:p>
          <a:p>
            <a:pPr marL="457200" indent="-457200">
              <a:buAutoNum type="arabicPeriod"/>
            </a:pPr>
            <a:endParaRPr lang="en-US" dirty="0"/>
          </a:p>
          <a:p>
            <a:endParaRPr lang="en-IN" dirty="0"/>
          </a:p>
        </p:txBody>
      </p:sp>
    </p:spTree>
    <p:extLst>
      <p:ext uri="{BB962C8B-B14F-4D97-AF65-F5344CB8AC3E}">
        <p14:creationId xmlns:p14="http://schemas.microsoft.com/office/powerpoint/2010/main" val="3875010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514350" y="114301"/>
            <a:ext cx="9810750" cy="952499"/>
          </a:xfrm>
        </p:spPr>
        <p:txBody>
          <a:bodyPr/>
          <a:lstStyle/>
          <a:p>
            <a:r>
              <a:rPr lang="en-US" dirty="0"/>
              <a:t>         </a:t>
            </a:r>
            <a:r>
              <a:rPr lang="en-US" sz="4000" dirty="0"/>
              <a:t>Order Taco Online</a:t>
            </a:r>
            <a:endParaRPr lang="en-IN" sz="4000" dirty="0"/>
          </a:p>
        </p:txBody>
      </p:sp>
      <p:sp>
        <p:nvSpPr>
          <p:cNvPr id="5" name="Subtitle 4">
            <a:extLst>
              <a:ext uri="{FF2B5EF4-FFF2-40B4-BE49-F238E27FC236}">
                <a16:creationId xmlns:a16="http://schemas.microsoft.com/office/drawing/2014/main" id="{3AB77B5D-E59C-4BB8-A0CC-8B7B5F5058A9}"/>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id="{29EB1E21-062C-41C1-BD6F-332640DF1A30}"/>
              </a:ext>
            </a:extLst>
          </p:cNvPr>
          <p:cNvPicPr>
            <a:picLocks noChangeAspect="1"/>
          </p:cNvPicPr>
          <p:nvPr/>
        </p:nvPicPr>
        <p:blipFill>
          <a:blip r:embed="rId2"/>
          <a:stretch>
            <a:fillRect/>
          </a:stretch>
        </p:blipFill>
        <p:spPr>
          <a:xfrm>
            <a:off x="624501" y="1352550"/>
            <a:ext cx="9886566" cy="5238750"/>
          </a:xfrm>
          <a:prstGeom prst="rect">
            <a:avLst/>
          </a:prstGeom>
        </p:spPr>
      </p:pic>
    </p:spTree>
    <p:extLst>
      <p:ext uri="{BB962C8B-B14F-4D97-AF65-F5344CB8AC3E}">
        <p14:creationId xmlns:p14="http://schemas.microsoft.com/office/powerpoint/2010/main" val="1403043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514350" y="114301"/>
            <a:ext cx="9810750" cy="952499"/>
          </a:xfrm>
        </p:spPr>
        <p:txBody>
          <a:bodyPr/>
          <a:lstStyle/>
          <a:p>
            <a:r>
              <a:rPr lang="en-US" dirty="0"/>
              <a:t>         </a:t>
            </a:r>
            <a:r>
              <a:rPr lang="en-US" sz="4000" dirty="0"/>
              <a:t>Define Domain</a:t>
            </a:r>
            <a:endParaRPr lang="en-IN" sz="4000" dirty="0"/>
          </a:p>
        </p:txBody>
      </p:sp>
      <p:pic>
        <p:nvPicPr>
          <p:cNvPr id="3" name="Picture 2">
            <a:extLst>
              <a:ext uri="{FF2B5EF4-FFF2-40B4-BE49-F238E27FC236}">
                <a16:creationId xmlns:a16="http://schemas.microsoft.com/office/drawing/2014/main" id="{1A04CFB0-B7BA-4EF6-8A2E-BA1A73C05E87}"/>
              </a:ext>
            </a:extLst>
          </p:cNvPr>
          <p:cNvPicPr>
            <a:picLocks noChangeAspect="1"/>
          </p:cNvPicPr>
          <p:nvPr/>
        </p:nvPicPr>
        <p:blipFill>
          <a:blip r:embed="rId2"/>
          <a:stretch>
            <a:fillRect/>
          </a:stretch>
        </p:blipFill>
        <p:spPr>
          <a:xfrm>
            <a:off x="371475" y="1066800"/>
            <a:ext cx="6848475" cy="5372100"/>
          </a:xfrm>
          <a:prstGeom prst="rect">
            <a:avLst/>
          </a:prstGeom>
        </p:spPr>
      </p:pic>
      <p:pic>
        <p:nvPicPr>
          <p:cNvPr id="4" name="Picture 3">
            <a:extLst>
              <a:ext uri="{FF2B5EF4-FFF2-40B4-BE49-F238E27FC236}">
                <a16:creationId xmlns:a16="http://schemas.microsoft.com/office/drawing/2014/main" id="{D2AC9E61-8E5C-4FE1-AE62-7A3522F2132A}"/>
              </a:ext>
            </a:extLst>
          </p:cNvPr>
          <p:cNvPicPr>
            <a:picLocks noChangeAspect="1"/>
          </p:cNvPicPr>
          <p:nvPr/>
        </p:nvPicPr>
        <p:blipFill>
          <a:blip r:embed="rId3"/>
          <a:stretch>
            <a:fillRect/>
          </a:stretch>
        </p:blipFill>
        <p:spPr>
          <a:xfrm>
            <a:off x="7339013" y="2757487"/>
            <a:ext cx="4548188" cy="1628775"/>
          </a:xfrm>
          <a:prstGeom prst="rect">
            <a:avLst/>
          </a:prstGeom>
        </p:spPr>
      </p:pic>
    </p:spTree>
    <p:extLst>
      <p:ext uri="{BB962C8B-B14F-4D97-AF65-F5344CB8AC3E}">
        <p14:creationId xmlns:p14="http://schemas.microsoft.com/office/powerpoint/2010/main" val="285600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514350" y="114301"/>
            <a:ext cx="9810750" cy="952499"/>
          </a:xfrm>
        </p:spPr>
        <p:txBody>
          <a:bodyPr/>
          <a:lstStyle/>
          <a:p>
            <a:r>
              <a:rPr lang="en-US" dirty="0"/>
              <a:t>         </a:t>
            </a:r>
            <a:r>
              <a:rPr lang="en-US" sz="4000" dirty="0"/>
              <a:t>Creating controller</a:t>
            </a:r>
            <a:endParaRPr lang="en-IN" sz="4000" dirty="0"/>
          </a:p>
        </p:txBody>
      </p:sp>
      <p:sp>
        <p:nvSpPr>
          <p:cNvPr id="5" name="Rectangle 4">
            <a:extLst>
              <a:ext uri="{FF2B5EF4-FFF2-40B4-BE49-F238E27FC236}">
                <a16:creationId xmlns:a16="http://schemas.microsoft.com/office/drawing/2014/main" id="{768D0403-78B8-4501-8224-5FC7FE3C0E84}"/>
              </a:ext>
            </a:extLst>
          </p:cNvPr>
          <p:cNvSpPr/>
          <p:nvPr/>
        </p:nvSpPr>
        <p:spPr>
          <a:xfrm>
            <a:off x="781049" y="2690336"/>
            <a:ext cx="10048875" cy="1200329"/>
          </a:xfrm>
          <a:prstGeom prst="rect">
            <a:avLst/>
          </a:prstGeom>
        </p:spPr>
        <p:txBody>
          <a:bodyPr wrap="square">
            <a:spAutoFit/>
          </a:bodyPr>
          <a:lstStyle/>
          <a:p>
            <a:pPr marL="285750" indent="-285750">
              <a:buFont typeface="Arial" panose="020B0604020202020204" pitchFamily="34" charset="0"/>
              <a:buChar char="•"/>
            </a:pPr>
            <a:r>
              <a:rPr lang="en-US" dirty="0"/>
              <a:t>Handle HTTP GET requests where the request path is /design</a:t>
            </a:r>
          </a:p>
          <a:p>
            <a:pPr marL="285750" indent="-285750">
              <a:buFont typeface="Arial" panose="020B0604020202020204" pitchFamily="34" charset="0"/>
              <a:buChar char="•"/>
            </a:pPr>
            <a:r>
              <a:rPr lang="en-US" dirty="0"/>
              <a:t>Build a list of ingredients</a:t>
            </a:r>
          </a:p>
          <a:p>
            <a:pPr marL="285750" indent="-285750">
              <a:buFont typeface="Arial" panose="020B0604020202020204" pitchFamily="34" charset="0"/>
              <a:buChar char="•"/>
            </a:pPr>
            <a:r>
              <a:rPr lang="en-US" dirty="0"/>
              <a:t>Hand the request and the ingredient data off to a view template to be rendered as HTML and sent to the requesting web browser</a:t>
            </a:r>
            <a:endParaRPr lang="en-IN" dirty="0"/>
          </a:p>
        </p:txBody>
      </p:sp>
    </p:spTree>
    <p:extLst>
      <p:ext uri="{BB962C8B-B14F-4D97-AF65-F5344CB8AC3E}">
        <p14:creationId xmlns:p14="http://schemas.microsoft.com/office/powerpoint/2010/main" val="4126716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266700" y="2847975"/>
            <a:ext cx="3409950" cy="1190625"/>
          </a:xfrm>
        </p:spPr>
        <p:txBody>
          <a:bodyPr/>
          <a:lstStyle/>
          <a:p>
            <a:r>
              <a:rPr lang="en-US" dirty="0"/>
              <a:t>         </a:t>
            </a:r>
            <a:r>
              <a:rPr lang="en-US" sz="4000" dirty="0"/>
              <a:t>Creating controller</a:t>
            </a:r>
            <a:endParaRPr lang="en-IN" sz="4000" dirty="0"/>
          </a:p>
        </p:txBody>
      </p:sp>
      <p:pic>
        <p:nvPicPr>
          <p:cNvPr id="3" name="Picture 2">
            <a:extLst>
              <a:ext uri="{FF2B5EF4-FFF2-40B4-BE49-F238E27FC236}">
                <a16:creationId xmlns:a16="http://schemas.microsoft.com/office/drawing/2014/main" id="{1DB1FE66-3F95-4211-A3ED-C0AC0599C267}"/>
              </a:ext>
            </a:extLst>
          </p:cNvPr>
          <p:cNvPicPr>
            <a:picLocks noChangeAspect="1"/>
          </p:cNvPicPr>
          <p:nvPr/>
        </p:nvPicPr>
        <p:blipFill>
          <a:blip r:embed="rId2"/>
          <a:stretch>
            <a:fillRect/>
          </a:stretch>
        </p:blipFill>
        <p:spPr>
          <a:xfrm>
            <a:off x="4382854" y="247650"/>
            <a:ext cx="7275746" cy="6362700"/>
          </a:xfrm>
          <a:prstGeom prst="rect">
            <a:avLst/>
          </a:prstGeom>
        </p:spPr>
      </p:pic>
    </p:spTree>
    <p:extLst>
      <p:ext uri="{BB962C8B-B14F-4D97-AF65-F5344CB8AC3E}">
        <p14:creationId xmlns:p14="http://schemas.microsoft.com/office/powerpoint/2010/main" val="1131028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266700" y="2847975"/>
            <a:ext cx="3409950" cy="1190625"/>
          </a:xfrm>
        </p:spPr>
        <p:txBody>
          <a:bodyPr/>
          <a:lstStyle/>
          <a:p>
            <a:r>
              <a:rPr lang="en-US" dirty="0"/>
              <a:t>         </a:t>
            </a:r>
            <a:r>
              <a:rPr lang="en-US" sz="4000" dirty="0"/>
              <a:t>HTTP</a:t>
            </a:r>
            <a:br>
              <a:rPr lang="en-US" sz="4000" dirty="0"/>
            </a:br>
            <a:r>
              <a:rPr lang="en-US" sz="4000" dirty="0"/>
              <a:t>Mappings</a:t>
            </a:r>
            <a:endParaRPr lang="en-IN" sz="4000" dirty="0"/>
          </a:p>
        </p:txBody>
      </p:sp>
      <p:pic>
        <p:nvPicPr>
          <p:cNvPr id="4" name="Picture 3">
            <a:extLst>
              <a:ext uri="{FF2B5EF4-FFF2-40B4-BE49-F238E27FC236}">
                <a16:creationId xmlns:a16="http://schemas.microsoft.com/office/drawing/2014/main" id="{D093CB52-F2EC-4040-9245-1F70950DA2D7}"/>
              </a:ext>
            </a:extLst>
          </p:cNvPr>
          <p:cNvPicPr>
            <a:picLocks noChangeAspect="1"/>
          </p:cNvPicPr>
          <p:nvPr/>
        </p:nvPicPr>
        <p:blipFill>
          <a:blip r:embed="rId2"/>
          <a:stretch>
            <a:fillRect/>
          </a:stretch>
        </p:blipFill>
        <p:spPr>
          <a:xfrm>
            <a:off x="3314700" y="1676400"/>
            <a:ext cx="7658100" cy="3200400"/>
          </a:xfrm>
          <a:prstGeom prst="rect">
            <a:avLst/>
          </a:prstGeom>
        </p:spPr>
      </p:pic>
    </p:spTree>
    <p:extLst>
      <p:ext uri="{BB962C8B-B14F-4D97-AF65-F5344CB8AC3E}">
        <p14:creationId xmlns:p14="http://schemas.microsoft.com/office/powerpoint/2010/main" val="1923537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514350" y="114301"/>
            <a:ext cx="9810750" cy="952499"/>
          </a:xfrm>
        </p:spPr>
        <p:txBody>
          <a:bodyPr/>
          <a:lstStyle/>
          <a:p>
            <a:r>
              <a:rPr lang="en-US" dirty="0"/>
              <a:t>         </a:t>
            </a:r>
            <a:r>
              <a:rPr lang="en-US" sz="4000" dirty="0"/>
              <a:t>Designing views</a:t>
            </a:r>
            <a:endParaRPr lang="en-IN" sz="4000" dirty="0"/>
          </a:p>
        </p:txBody>
      </p:sp>
      <p:pic>
        <p:nvPicPr>
          <p:cNvPr id="3" name="Picture 2">
            <a:extLst>
              <a:ext uri="{FF2B5EF4-FFF2-40B4-BE49-F238E27FC236}">
                <a16:creationId xmlns:a16="http://schemas.microsoft.com/office/drawing/2014/main" id="{C83403DC-B89A-4A3E-B5D3-FF57F2B47577}"/>
              </a:ext>
            </a:extLst>
          </p:cNvPr>
          <p:cNvPicPr>
            <a:picLocks noChangeAspect="1"/>
          </p:cNvPicPr>
          <p:nvPr/>
        </p:nvPicPr>
        <p:blipFill>
          <a:blip r:embed="rId2"/>
          <a:stretch>
            <a:fillRect/>
          </a:stretch>
        </p:blipFill>
        <p:spPr>
          <a:xfrm>
            <a:off x="1404937" y="2443162"/>
            <a:ext cx="6886575" cy="1076325"/>
          </a:xfrm>
          <a:prstGeom prst="rect">
            <a:avLst/>
          </a:prstGeom>
        </p:spPr>
      </p:pic>
    </p:spTree>
    <p:extLst>
      <p:ext uri="{BB962C8B-B14F-4D97-AF65-F5344CB8AC3E}">
        <p14:creationId xmlns:p14="http://schemas.microsoft.com/office/powerpoint/2010/main" val="900305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514350" y="114301"/>
            <a:ext cx="9810750" cy="952499"/>
          </a:xfrm>
        </p:spPr>
        <p:txBody>
          <a:bodyPr/>
          <a:lstStyle/>
          <a:p>
            <a:r>
              <a:rPr lang="en-US" dirty="0"/>
              <a:t>         </a:t>
            </a:r>
            <a:r>
              <a:rPr lang="en-US" sz="4000" dirty="0"/>
              <a:t>Designing views</a:t>
            </a:r>
            <a:endParaRPr lang="en-IN" sz="4000" dirty="0"/>
          </a:p>
        </p:txBody>
      </p:sp>
    </p:spTree>
    <p:extLst>
      <p:ext uri="{BB962C8B-B14F-4D97-AF65-F5344CB8AC3E}">
        <p14:creationId xmlns:p14="http://schemas.microsoft.com/office/powerpoint/2010/main" val="170796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240680" y="586380"/>
            <a:ext cx="8825658" cy="533399"/>
          </a:xfrm>
        </p:spPr>
        <p:txBody>
          <a:bodyPr/>
          <a:lstStyle/>
          <a:p>
            <a:r>
              <a:rPr lang="en-US" dirty="0"/>
              <a:t>	</a:t>
            </a:r>
            <a:endParaRPr lang="en-IN"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154955" y="1000125"/>
            <a:ext cx="8825658" cy="4638675"/>
          </a:xfrm>
        </p:spPr>
        <p:txBody>
          <a:bodyPr/>
          <a:lstStyle/>
          <a:p>
            <a:r>
              <a:rPr lang="en-US" dirty="0"/>
              <a:t>What we are going to learn…</a:t>
            </a:r>
          </a:p>
          <a:p>
            <a:endParaRPr lang="en-US" dirty="0"/>
          </a:p>
          <a:p>
            <a:r>
              <a:rPr lang="en-US" dirty="0"/>
              <a:t>                                       Integrated Spring</a:t>
            </a:r>
          </a:p>
          <a:p>
            <a:endParaRPr lang="en-US" dirty="0"/>
          </a:p>
          <a:p>
            <a:pPr marL="457200" indent="-457200">
              <a:buAutoNum type="arabicPeriod"/>
            </a:pPr>
            <a:r>
              <a:rPr lang="en-US" dirty="0"/>
              <a:t>Creating rest services</a:t>
            </a:r>
          </a:p>
          <a:p>
            <a:pPr marL="457200" indent="-457200">
              <a:buAutoNum type="arabicPeriod"/>
            </a:pPr>
            <a:r>
              <a:rPr lang="en-US" dirty="0"/>
              <a:t>Consuming rest services</a:t>
            </a:r>
          </a:p>
          <a:p>
            <a:pPr marL="457200" indent="-457200">
              <a:buAutoNum type="arabicPeriod"/>
            </a:pPr>
            <a:r>
              <a:rPr lang="en-US" dirty="0"/>
              <a:t>Send message asynchronously</a:t>
            </a:r>
          </a:p>
          <a:p>
            <a:pPr marL="457200" indent="-457200">
              <a:buAutoNum type="arabicPeriod"/>
            </a:pPr>
            <a:r>
              <a:rPr lang="en-US" dirty="0"/>
              <a:t>Integrating spring</a:t>
            </a:r>
          </a:p>
          <a:p>
            <a:pPr marL="457200" indent="-457200">
              <a:buAutoNum type="arabicPeriod"/>
            </a:pPr>
            <a:endParaRPr lang="en-US" dirty="0"/>
          </a:p>
          <a:p>
            <a:endParaRPr lang="en-IN" dirty="0"/>
          </a:p>
        </p:txBody>
      </p:sp>
    </p:spTree>
    <p:extLst>
      <p:ext uri="{BB962C8B-B14F-4D97-AF65-F5344CB8AC3E}">
        <p14:creationId xmlns:p14="http://schemas.microsoft.com/office/powerpoint/2010/main" val="1082307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514350" y="114301"/>
            <a:ext cx="9810750" cy="952499"/>
          </a:xfrm>
        </p:spPr>
        <p:txBody>
          <a:bodyPr/>
          <a:lstStyle/>
          <a:p>
            <a:r>
              <a:rPr lang="en-US" dirty="0"/>
              <a:t>         </a:t>
            </a:r>
            <a:r>
              <a:rPr lang="en-US" sz="4000" dirty="0"/>
              <a:t>Form processing</a:t>
            </a:r>
            <a:endParaRPr lang="en-IN" sz="4000" dirty="0"/>
          </a:p>
        </p:txBody>
      </p:sp>
      <p:pic>
        <p:nvPicPr>
          <p:cNvPr id="3" name="Picture 2">
            <a:extLst>
              <a:ext uri="{FF2B5EF4-FFF2-40B4-BE49-F238E27FC236}">
                <a16:creationId xmlns:a16="http://schemas.microsoft.com/office/drawing/2014/main" id="{47419F90-64C5-4E85-B7FC-C08D762B6808}"/>
              </a:ext>
            </a:extLst>
          </p:cNvPr>
          <p:cNvPicPr>
            <a:picLocks noChangeAspect="1"/>
          </p:cNvPicPr>
          <p:nvPr/>
        </p:nvPicPr>
        <p:blipFill>
          <a:blip r:embed="rId2"/>
          <a:stretch>
            <a:fillRect/>
          </a:stretch>
        </p:blipFill>
        <p:spPr>
          <a:xfrm>
            <a:off x="247650" y="1238250"/>
            <a:ext cx="5848350" cy="1905000"/>
          </a:xfrm>
          <a:prstGeom prst="rect">
            <a:avLst/>
          </a:prstGeom>
        </p:spPr>
      </p:pic>
      <p:pic>
        <p:nvPicPr>
          <p:cNvPr id="4" name="Picture 3">
            <a:extLst>
              <a:ext uri="{FF2B5EF4-FFF2-40B4-BE49-F238E27FC236}">
                <a16:creationId xmlns:a16="http://schemas.microsoft.com/office/drawing/2014/main" id="{26AA3304-66E6-4133-A4A1-A4D6143700BA}"/>
              </a:ext>
            </a:extLst>
          </p:cNvPr>
          <p:cNvPicPr>
            <a:picLocks noChangeAspect="1"/>
          </p:cNvPicPr>
          <p:nvPr/>
        </p:nvPicPr>
        <p:blipFill>
          <a:blip r:embed="rId3"/>
          <a:stretch>
            <a:fillRect/>
          </a:stretch>
        </p:blipFill>
        <p:spPr>
          <a:xfrm>
            <a:off x="247651" y="4105275"/>
            <a:ext cx="5848350" cy="2152650"/>
          </a:xfrm>
          <a:prstGeom prst="rect">
            <a:avLst/>
          </a:prstGeom>
        </p:spPr>
      </p:pic>
      <p:sp>
        <p:nvSpPr>
          <p:cNvPr id="5" name="Rectangle 4">
            <a:extLst>
              <a:ext uri="{FF2B5EF4-FFF2-40B4-BE49-F238E27FC236}">
                <a16:creationId xmlns:a16="http://schemas.microsoft.com/office/drawing/2014/main" id="{E4CE3325-142A-4EF9-95D7-97FDFA047C5C}"/>
              </a:ext>
            </a:extLst>
          </p:cNvPr>
          <p:cNvSpPr/>
          <p:nvPr/>
        </p:nvSpPr>
        <p:spPr>
          <a:xfrm>
            <a:off x="6419849" y="4442936"/>
            <a:ext cx="5305427" cy="1477328"/>
          </a:xfrm>
          <a:prstGeom prst="rect">
            <a:avLst/>
          </a:prstGeom>
        </p:spPr>
        <p:txBody>
          <a:bodyPr wrap="square">
            <a:spAutoFit/>
          </a:bodyPr>
          <a:lstStyle/>
          <a:p>
            <a:r>
              <a:rPr lang="en-US" dirty="0"/>
              <a:t>Taco is a straightforward Java domain object with a couple of properties. Like Ingredient, the Taco class is annotated with @Data to automatically generate essential JavaBean methods for you at runtime</a:t>
            </a:r>
            <a:endParaRPr lang="en-IN" dirty="0"/>
          </a:p>
        </p:txBody>
      </p:sp>
      <p:sp>
        <p:nvSpPr>
          <p:cNvPr id="6" name="Rectangle 5">
            <a:extLst>
              <a:ext uri="{FF2B5EF4-FFF2-40B4-BE49-F238E27FC236}">
                <a16:creationId xmlns:a16="http://schemas.microsoft.com/office/drawing/2014/main" id="{FE95DDB4-240F-4A64-8739-B76105A708E4}"/>
              </a:ext>
            </a:extLst>
          </p:cNvPr>
          <p:cNvSpPr/>
          <p:nvPr/>
        </p:nvSpPr>
        <p:spPr>
          <a:xfrm>
            <a:off x="6419849" y="1275397"/>
            <a:ext cx="5305427" cy="1754326"/>
          </a:xfrm>
          <a:prstGeom prst="rect">
            <a:avLst/>
          </a:prstGeom>
        </p:spPr>
        <p:txBody>
          <a:bodyPr wrap="square">
            <a:spAutoFit/>
          </a:bodyPr>
          <a:lstStyle/>
          <a:p>
            <a:r>
              <a:rPr lang="en-US" dirty="0"/>
              <a:t>As applied to the </a:t>
            </a:r>
            <a:r>
              <a:rPr lang="en-US" dirty="0" err="1"/>
              <a:t>processDesign</a:t>
            </a:r>
            <a:r>
              <a:rPr lang="en-US" dirty="0"/>
              <a:t>() method, @</a:t>
            </a:r>
            <a:r>
              <a:rPr lang="en-US" dirty="0" err="1"/>
              <a:t>PostMapping</a:t>
            </a:r>
            <a:r>
              <a:rPr lang="en-US" dirty="0"/>
              <a:t> coordinates with the </a:t>
            </a:r>
            <a:r>
              <a:rPr lang="en-US" dirty="0" err="1"/>
              <a:t>classlevel</a:t>
            </a:r>
            <a:r>
              <a:rPr lang="en-US" dirty="0"/>
              <a:t> @</a:t>
            </a:r>
            <a:r>
              <a:rPr lang="en-US" dirty="0" err="1"/>
              <a:t>RequestMapping</a:t>
            </a:r>
            <a:r>
              <a:rPr lang="en-US" dirty="0"/>
              <a:t> to indicate that </a:t>
            </a:r>
            <a:r>
              <a:rPr lang="en-US" dirty="0" err="1"/>
              <a:t>processDesign</a:t>
            </a:r>
            <a:r>
              <a:rPr lang="en-US" dirty="0"/>
              <a:t>() should handle POST requests for /design. This is precisely what you need to process a taco artist’s submitted creations</a:t>
            </a:r>
            <a:endParaRPr lang="en-IN" dirty="0"/>
          </a:p>
        </p:txBody>
      </p:sp>
    </p:spTree>
    <p:extLst>
      <p:ext uri="{BB962C8B-B14F-4D97-AF65-F5344CB8AC3E}">
        <p14:creationId xmlns:p14="http://schemas.microsoft.com/office/powerpoint/2010/main" val="230161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266700" y="2847975"/>
            <a:ext cx="3409950" cy="1190625"/>
          </a:xfrm>
        </p:spPr>
        <p:txBody>
          <a:bodyPr/>
          <a:lstStyle/>
          <a:p>
            <a:r>
              <a:rPr lang="en-US" dirty="0"/>
              <a:t>         </a:t>
            </a:r>
            <a:r>
              <a:rPr lang="en-US" sz="4000" dirty="0"/>
              <a:t>Creating controller for order</a:t>
            </a:r>
            <a:endParaRPr lang="en-IN" sz="4000" dirty="0"/>
          </a:p>
        </p:txBody>
      </p:sp>
      <p:pic>
        <p:nvPicPr>
          <p:cNvPr id="4" name="Picture 3">
            <a:extLst>
              <a:ext uri="{FF2B5EF4-FFF2-40B4-BE49-F238E27FC236}">
                <a16:creationId xmlns:a16="http://schemas.microsoft.com/office/drawing/2014/main" id="{B5DC19A6-0862-43BA-B984-DD60549D3453}"/>
              </a:ext>
            </a:extLst>
          </p:cNvPr>
          <p:cNvPicPr>
            <a:picLocks noChangeAspect="1"/>
          </p:cNvPicPr>
          <p:nvPr/>
        </p:nvPicPr>
        <p:blipFill>
          <a:blip r:embed="rId2"/>
          <a:stretch>
            <a:fillRect/>
          </a:stretch>
        </p:blipFill>
        <p:spPr>
          <a:xfrm>
            <a:off x="5105400" y="476250"/>
            <a:ext cx="5715000" cy="3048000"/>
          </a:xfrm>
          <a:prstGeom prst="rect">
            <a:avLst/>
          </a:prstGeom>
        </p:spPr>
      </p:pic>
      <p:pic>
        <p:nvPicPr>
          <p:cNvPr id="5" name="Picture 4">
            <a:extLst>
              <a:ext uri="{FF2B5EF4-FFF2-40B4-BE49-F238E27FC236}">
                <a16:creationId xmlns:a16="http://schemas.microsoft.com/office/drawing/2014/main" id="{743E873D-3982-4919-8747-BD5C9753485D}"/>
              </a:ext>
            </a:extLst>
          </p:cNvPr>
          <p:cNvPicPr>
            <a:picLocks noChangeAspect="1"/>
          </p:cNvPicPr>
          <p:nvPr/>
        </p:nvPicPr>
        <p:blipFill>
          <a:blip r:embed="rId3"/>
          <a:stretch>
            <a:fillRect/>
          </a:stretch>
        </p:blipFill>
        <p:spPr>
          <a:xfrm>
            <a:off x="5105400" y="3933825"/>
            <a:ext cx="5114925" cy="1847850"/>
          </a:xfrm>
          <a:prstGeom prst="rect">
            <a:avLst/>
          </a:prstGeom>
        </p:spPr>
      </p:pic>
    </p:spTree>
    <p:extLst>
      <p:ext uri="{BB962C8B-B14F-4D97-AF65-F5344CB8AC3E}">
        <p14:creationId xmlns:p14="http://schemas.microsoft.com/office/powerpoint/2010/main" val="709668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514350" y="114301"/>
            <a:ext cx="9810750" cy="952499"/>
          </a:xfrm>
        </p:spPr>
        <p:txBody>
          <a:bodyPr/>
          <a:lstStyle/>
          <a:p>
            <a:r>
              <a:rPr lang="en-US" dirty="0"/>
              <a:t>         </a:t>
            </a:r>
            <a:r>
              <a:rPr lang="en-US" sz="4000" dirty="0"/>
              <a:t>Order views</a:t>
            </a:r>
            <a:endParaRPr lang="en-IN" sz="4000" dirty="0"/>
          </a:p>
        </p:txBody>
      </p:sp>
    </p:spTree>
    <p:extLst>
      <p:ext uri="{BB962C8B-B14F-4D97-AF65-F5344CB8AC3E}">
        <p14:creationId xmlns:p14="http://schemas.microsoft.com/office/powerpoint/2010/main" val="3189149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266700" y="2847975"/>
            <a:ext cx="3409950" cy="1190625"/>
          </a:xfrm>
        </p:spPr>
        <p:txBody>
          <a:bodyPr/>
          <a:lstStyle/>
          <a:p>
            <a:r>
              <a:rPr lang="en-US" dirty="0"/>
              <a:t>         </a:t>
            </a:r>
            <a:r>
              <a:rPr lang="en-US" sz="4000" dirty="0"/>
              <a:t>Domain object for order</a:t>
            </a:r>
            <a:endParaRPr lang="en-IN" sz="4000" dirty="0"/>
          </a:p>
        </p:txBody>
      </p:sp>
      <p:pic>
        <p:nvPicPr>
          <p:cNvPr id="3" name="Picture 2">
            <a:extLst>
              <a:ext uri="{FF2B5EF4-FFF2-40B4-BE49-F238E27FC236}">
                <a16:creationId xmlns:a16="http://schemas.microsoft.com/office/drawing/2014/main" id="{871BBCB9-1F23-48CD-8A76-A618EA484905}"/>
              </a:ext>
            </a:extLst>
          </p:cNvPr>
          <p:cNvPicPr>
            <a:picLocks noChangeAspect="1"/>
          </p:cNvPicPr>
          <p:nvPr/>
        </p:nvPicPr>
        <p:blipFill>
          <a:blip r:embed="rId2"/>
          <a:stretch>
            <a:fillRect/>
          </a:stretch>
        </p:blipFill>
        <p:spPr>
          <a:xfrm>
            <a:off x="6838950" y="1547812"/>
            <a:ext cx="3771900" cy="3267075"/>
          </a:xfrm>
          <a:prstGeom prst="rect">
            <a:avLst/>
          </a:prstGeom>
        </p:spPr>
      </p:pic>
    </p:spTree>
    <p:extLst>
      <p:ext uri="{BB962C8B-B14F-4D97-AF65-F5344CB8AC3E}">
        <p14:creationId xmlns:p14="http://schemas.microsoft.com/office/powerpoint/2010/main" val="1794063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266700" y="2847975"/>
            <a:ext cx="3409950" cy="1190625"/>
          </a:xfrm>
        </p:spPr>
        <p:txBody>
          <a:bodyPr/>
          <a:lstStyle/>
          <a:p>
            <a:r>
              <a:rPr lang="en-US" dirty="0"/>
              <a:t>         </a:t>
            </a:r>
            <a:r>
              <a:rPr lang="en-US" sz="4000" dirty="0"/>
              <a:t>Domain class with validations</a:t>
            </a:r>
            <a:endParaRPr lang="en-IN" sz="4000" dirty="0"/>
          </a:p>
        </p:txBody>
      </p:sp>
      <p:pic>
        <p:nvPicPr>
          <p:cNvPr id="4" name="Picture 3">
            <a:extLst>
              <a:ext uri="{FF2B5EF4-FFF2-40B4-BE49-F238E27FC236}">
                <a16:creationId xmlns:a16="http://schemas.microsoft.com/office/drawing/2014/main" id="{669BDA3A-978B-4649-97BC-1350BA089434}"/>
              </a:ext>
            </a:extLst>
          </p:cNvPr>
          <p:cNvPicPr>
            <a:picLocks noChangeAspect="1"/>
          </p:cNvPicPr>
          <p:nvPr/>
        </p:nvPicPr>
        <p:blipFill>
          <a:blip r:embed="rId2"/>
          <a:stretch>
            <a:fillRect/>
          </a:stretch>
        </p:blipFill>
        <p:spPr>
          <a:xfrm>
            <a:off x="3752850" y="1685925"/>
            <a:ext cx="8334375" cy="2085975"/>
          </a:xfrm>
          <a:prstGeom prst="rect">
            <a:avLst/>
          </a:prstGeom>
        </p:spPr>
      </p:pic>
      <p:pic>
        <p:nvPicPr>
          <p:cNvPr id="5" name="Picture 4">
            <a:extLst>
              <a:ext uri="{FF2B5EF4-FFF2-40B4-BE49-F238E27FC236}">
                <a16:creationId xmlns:a16="http://schemas.microsoft.com/office/drawing/2014/main" id="{19106F85-D7E8-47A6-8002-FED071E86706}"/>
              </a:ext>
            </a:extLst>
          </p:cNvPr>
          <p:cNvPicPr>
            <a:picLocks noChangeAspect="1"/>
          </p:cNvPicPr>
          <p:nvPr/>
        </p:nvPicPr>
        <p:blipFill>
          <a:blip r:embed="rId3"/>
          <a:stretch>
            <a:fillRect/>
          </a:stretch>
        </p:blipFill>
        <p:spPr>
          <a:xfrm>
            <a:off x="3752850" y="3771900"/>
            <a:ext cx="8334375" cy="1133475"/>
          </a:xfrm>
          <a:prstGeom prst="rect">
            <a:avLst/>
          </a:prstGeom>
        </p:spPr>
      </p:pic>
    </p:spTree>
    <p:extLst>
      <p:ext uri="{BB962C8B-B14F-4D97-AF65-F5344CB8AC3E}">
        <p14:creationId xmlns:p14="http://schemas.microsoft.com/office/powerpoint/2010/main" val="2892671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266700" y="2847975"/>
            <a:ext cx="3409950" cy="1190625"/>
          </a:xfrm>
        </p:spPr>
        <p:txBody>
          <a:bodyPr/>
          <a:lstStyle/>
          <a:p>
            <a:r>
              <a:rPr lang="en-US" dirty="0"/>
              <a:t>         </a:t>
            </a:r>
            <a:r>
              <a:rPr lang="en-US" sz="4000" dirty="0"/>
              <a:t>Domain class with validations</a:t>
            </a:r>
            <a:endParaRPr lang="en-IN" sz="4000" dirty="0"/>
          </a:p>
        </p:txBody>
      </p:sp>
      <p:pic>
        <p:nvPicPr>
          <p:cNvPr id="3" name="Picture 2">
            <a:extLst>
              <a:ext uri="{FF2B5EF4-FFF2-40B4-BE49-F238E27FC236}">
                <a16:creationId xmlns:a16="http://schemas.microsoft.com/office/drawing/2014/main" id="{56CAC5BB-DEED-4B2B-82E2-940266C504F1}"/>
              </a:ext>
            </a:extLst>
          </p:cNvPr>
          <p:cNvPicPr>
            <a:picLocks noChangeAspect="1"/>
          </p:cNvPicPr>
          <p:nvPr/>
        </p:nvPicPr>
        <p:blipFill>
          <a:blip r:embed="rId2"/>
          <a:stretch>
            <a:fillRect/>
          </a:stretch>
        </p:blipFill>
        <p:spPr>
          <a:xfrm>
            <a:off x="3148011" y="0"/>
            <a:ext cx="7248525" cy="4943475"/>
          </a:xfrm>
          <a:prstGeom prst="rect">
            <a:avLst/>
          </a:prstGeom>
        </p:spPr>
      </p:pic>
      <p:pic>
        <p:nvPicPr>
          <p:cNvPr id="6" name="Picture 5">
            <a:extLst>
              <a:ext uri="{FF2B5EF4-FFF2-40B4-BE49-F238E27FC236}">
                <a16:creationId xmlns:a16="http://schemas.microsoft.com/office/drawing/2014/main" id="{C2FB37D3-B458-4E64-B861-D9B79DE567C7}"/>
              </a:ext>
            </a:extLst>
          </p:cNvPr>
          <p:cNvPicPr>
            <a:picLocks noChangeAspect="1"/>
          </p:cNvPicPr>
          <p:nvPr/>
        </p:nvPicPr>
        <p:blipFill>
          <a:blip r:embed="rId3"/>
          <a:stretch>
            <a:fillRect/>
          </a:stretch>
        </p:blipFill>
        <p:spPr>
          <a:xfrm>
            <a:off x="3148011" y="4943475"/>
            <a:ext cx="7248524" cy="2095500"/>
          </a:xfrm>
          <a:prstGeom prst="rect">
            <a:avLst/>
          </a:prstGeom>
        </p:spPr>
      </p:pic>
    </p:spTree>
    <p:extLst>
      <p:ext uri="{BB962C8B-B14F-4D97-AF65-F5344CB8AC3E}">
        <p14:creationId xmlns:p14="http://schemas.microsoft.com/office/powerpoint/2010/main" val="2859947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266700" y="2847975"/>
            <a:ext cx="3409950" cy="1190625"/>
          </a:xfrm>
        </p:spPr>
        <p:txBody>
          <a:bodyPr/>
          <a:lstStyle/>
          <a:p>
            <a:r>
              <a:rPr lang="en-US" dirty="0"/>
              <a:t>         </a:t>
            </a:r>
            <a:r>
              <a:rPr lang="en-US" sz="4000" dirty="0"/>
              <a:t>Validating domain Taco in controller</a:t>
            </a:r>
            <a:endParaRPr lang="en-IN" sz="4000" dirty="0"/>
          </a:p>
        </p:txBody>
      </p:sp>
      <p:pic>
        <p:nvPicPr>
          <p:cNvPr id="4" name="Picture 3">
            <a:extLst>
              <a:ext uri="{FF2B5EF4-FFF2-40B4-BE49-F238E27FC236}">
                <a16:creationId xmlns:a16="http://schemas.microsoft.com/office/drawing/2014/main" id="{2907FFCC-15A2-43E8-B542-D52FD3A54B2A}"/>
              </a:ext>
            </a:extLst>
          </p:cNvPr>
          <p:cNvPicPr>
            <a:picLocks noChangeAspect="1"/>
          </p:cNvPicPr>
          <p:nvPr/>
        </p:nvPicPr>
        <p:blipFill>
          <a:blip r:embed="rId2"/>
          <a:stretch>
            <a:fillRect/>
          </a:stretch>
        </p:blipFill>
        <p:spPr>
          <a:xfrm>
            <a:off x="3995737" y="952500"/>
            <a:ext cx="7458075" cy="2324100"/>
          </a:xfrm>
          <a:prstGeom prst="rect">
            <a:avLst/>
          </a:prstGeom>
        </p:spPr>
      </p:pic>
      <p:pic>
        <p:nvPicPr>
          <p:cNvPr id="5" name="Picture 4">
            <a:extLst>
              <a:ext uri="{FF2B5EF4-FFF2-40B4-BE49-F238E27FC236}">
                <a16:creationId xmlns:a16="http://schemas.microsoft.com/office/drawing/2014/main" id="{C68162CD-C1F1-4ECC-BF53-70E95A5AA707}"/>
              </a:ext>
            </a:extLst>
          </p:cNvPr>
          <p:cNvPicPr>
            <a:picLocks noChangeAspect="1"/>
          </p:cNvPicPr>
          <p:nvPr/>
        </p:nvPicPr>
        <p:blipFill>
          <a:blip r:embed="rId3"/>
          <a:stretch>
            <a:fillRect/>
          </a:stretch>
        </p:blipFill>
        <p:spPr>
          <a:xfrm>
            <a:off x="3995737" y="3276600"/>
            <a:ext cx="7458075" cy="942975"/>
          </a:xfrm>
          <a:prstGeom prst="rect">
            <a:avLst/>
          </a:prstGeom>
        </p:spPr>
      </p:pic>
      <p:sp>
        <p:nvSpPr>
          <p:cNvPr id="7" name="Rectangle 6">
            <a:extLst>
              <a:ext uri="{FF2B5EF4-FFF2-40B4-BE49-F238E27FC236}">
                <a16:creationId xmlns:a16="http://schemas.microsoft.com/office/drawing/2014/main" id="{AE086C26-04B2-4E51-BED7-75DF4B8AC2E8}"/>
              </a:ext>
            </a:extLst>
          </p:cNvPr>
          <p:cNvSpPr/>
          <p:nvPr/>
        </p:nvSpPr>
        <p:spPr>
          <a:xfrm>
            <a:off x="371474" y="4829086"/>
            <a:ext cx="11172825" cy="646331"/>
          </a:xfrm>
          <a:prstGeom prst="rect">
            <a:avLst/>
          </a:prstGeom>
        </p:spPr>
        <p:txBody>
          <a:bodyPr wrap="square">
            <a:spAutoFit/>
          </a:bodyPr>
          <a:lstStyle/>
          <a:p>
            <a:r>
              <a:rPr lang="en-US" dirty="0"/>
              <a:t>The @Valid annotation tells Spring MVC to perform validation on the submitted Taco object after it’s bound to the submitted form data and before the </a:t>
            </a:r>
            <a:r>
              <a:rPr lang="en-US" dirty="0" err="1"/>
              <a:t>processDesign</a:t>
            </a:r>
            <a:r>
              <a:rPr lang="en-US" dirty="0"/>
              <a:t>() method is called</a:t>
            </a:r>
            <a:endParaRPr lang="en-IN" dirty="0"/>
          </a:p>
        </p:txBody>
      </p:sp>
    </p:spTree>
    <p:extLst>
      <p:ext uri="{BB962C8B-B14F-4D97-AF65-F5344CB8AC3E}">
        <p14:creationId xmlns:p14="http://schemas.microsoft.com/office/powerpoint/2010/main" val="1536179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266700" y="2847975"/>
            <a:ext cx="3409950" cy="1190625"/>
          </a:xfrm>
        </p:spPr>
        <p:txBody>
          <a:bodyPr/>
          <a:lstStyle/>
          <a:p>
            <a:r>
              <a:rPr lang="en-US" dirty="0"/>
              <a:t>         </a:t>
            </a:r>
            <a:r>
              <a:rPr lang="en-US" sz="4000" dirty="0"/>
              <a:t>Validating domain Order in controller</a:t>
            </a:r>
            <a:endParaRPr lang="en-IN" sz="4000" dirty="0"/>
          </a:p>
        </p:txBody>
      </p:sp>
      <p:pic>
        <p:nvPicPr>
          <p:cNvPr id="3" name="Picture 2">
            <a:extLst>
              <a:ext uri="{FF2B5EF4-FFF2-40B4-BE49-F238E27FC236}">
                <a16:creationId xmlns:a16="http://schemas.microsoft.com/office/drawing/2014/main" id="{7B9BB58A-9319-45CF-B747-63040EB25D48}"/>
              </a:ext>
            </a:extLst>
          </p:cNvPr>
          <p:cNvPicPr>
            <a:picLocks noChangeAspect="1"/>
          </p:cNvPicPr>
          <p:nvPr/>
        </p:nvPicPr>
        <p:blipFill>
          <a:blip r:embed="rId2"/>
          <a:stretch>
            <a:fillRect/>
          </a:stretch>
        </p:blipFill>
        <p:spPr>
          <a:xfrm>
            <a:off x="3757612" y="1833607"/>
            <a:ext cx="7477125" cy="2324100"/>
          </a:xfrm>
          <a:prstGeom prst="rect">
            <a:avLst/>
          </a:prstGeom>
        </p:spPr>
      </p:pic>
    </p:spTree>
    <p:extLst>
      <p:ext uri="{BB962C8B-B14F-4D97-AF65-F5344CB8AC3E}">
        <p14:creationId xmlns:p14="http://schemas.microsoft.com/office/powerpoint/2010/main" val="3711203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04775" y="1438275"/>
            <a:ext cx="3409950" cy="1190625"/>
          </a:xfrm>
        </p:spPr>
        <p:txBody>
          <a:bodyPr/>
          <a:lstStyle/>
          <a:p>
            <a:r>
              <a:rPr lang="en-US" dirty="0"/>
              <a:t>         </a:t>
            </a:r>
            <a:r>
              <a:rPr lang="en-US" sz="4000" dirty="0"/>
              <a:t>View controller</a:t>
            </a:r>
            <a:endParaRPr lang="en-IN" sz="4000" dirty="0"/>
          </a:p>
        </p:txBody>
      </p:sp>
      <p:pic>
        <p:nvPicPr>
          <p:cNvPr id="4" name="Picture 3">
            <a:extLst>
              <a:ext uri="{FF2B5EF4-FFF2-40B4-BE49-F238E27FC236}">
                <a16:creationId xmlns:a16="http://schemas.microsoft.com/office/drawing/2014/main" id="{C718944C-C750-4E06-9EF3-E09BAEDE6CBD}"/>
              </a:ext>
            </a:extLst>
          </p:cNvPr>
          <p:cNvPicPr>
            <a:picLocks noChangeAspect="1"/>
          </p:cNvPicPr>
          <p:nvPr/>
        </p:nvPicPr>
        <p:blipFill>
          <a:blip r:embed="rId2"/>
          <a:stretch>
            <a:fillRect/>
          </a:stretch>
        </p:blipFill>
        <p:spPr>
          <a:xfrm>
            <a:off x="2919412" y="466726"/>
            <a:ext cx="8943975" cy="3762375"/>
          </a:xfrm>
          <a:prstGeom prst="rect">
            <a:avLst/>
          </a:prstGeom>
        </p:spPr>
      </p:pic>
      <p:sp>
        <p:nvSpPr>
          <p:cNvPr id="5" name="Rectangle 4">
            <a:extLst>
              <a:ext uri="{FF2B5EF4-FFF2-40B4-BE49-F238E27FC236}">
                <a16:creationId xmlns:a16="http://schemas.microsoft.com/office/drawing/2014/main" id="{B33DE50B-37AE-4F07-BE77-9E9821596A0F}"/>
              </a:ext>
            </a:extLst>
          </p:cNvPr>
          <p:cNvSpPr/>
          <p:nvPr/>
        </p:nvSpPr>
        <p:spPr>
          <a:xfrm>
            <a:off x="728662" y="4461986"/>
            <a:ext cx="10734675" cy="1477328"/>
          </a:xfrm>
          <a:prstGeom prst="rect">
            <a:avLst/>
          </a:prstGeom>
        </p:spPr>
        <p:txBody>
          <a:bodyPr wrap="square">
            <a:spAutoFit/>
          </a:bodyPr>
          <a:lstStyle/>
          <a:p>
            <a:r>
              <a:rPr lang="en-US" dirty="0"/>
              <a:t>The most significant thing to notice about @</a:t>
            </a:r>
            <a:r>
              <a:rPr lang="en-US" dirty="0" err="1"/>
              <a:t>WebConfig</a:t>
            </a:r>
            <a:r>
              <a:rPr lang="en-US" dirty="0"/>
              <a:t> is that it implements the </a:t>
            </a:r>
            <a:r>
              <a:rPr lang="en-US" dirty="0" err="1"/>
              <a:t>WebMvcConfigurer</a:t>
            </a:r>
            <a:r>
              <a:rPr lang="en-US" dirty="0"/>
              <a:t> interface. </a:t>
            </a:r>
            <a:r>
              <a:rPr lang="en-US" dirty="0" err="1"/>
              <a:t>WebMvcConfigurer</a:t>
            </a:r>
            <a:r>
              <a:rPr lang="en-US" dirty="0"/>
              <a:t> defines several methods for configuring Spring MVC. Even though it’s an interface, it provides default implementations of all the methods, so you only need to override the methods you need. In this case, you override </a:t>
            </a:r>
            <a:r>
              <a:rPr lang="en-US" dirty="0" err="1"/>
              <a:t>addViewControllers</a:t>
            </a:r>
            <a:r>
              <a:rPr lang="en-US" dirty="0"/>
              <a:t>().</a:t>
            </a:r>
            <a:endParaRPr lang="en-IN" dirty="0"/>
          </a:p>
        </p:txBody>
      </p:sp>
    </p:spTree>
    <p:extLst>
      <p:ext uri="{BB962C8B-B14F-4D97-AF65-F5344CB8AC3E}">
        <p14:creationId xmlns:p14="http://schemas.microsoft.com/office/powerpoint/2010/main" val="1830166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552575" y="495300"/>
            <a:ext cx="8172450" cy="1190625"/>
          </a:xfrm>
        </p:spPr>
        <p:txBody>
          <a:bodyPr/>
          <a:lstStyle/>
          <a:p>
            <a:r>
              <a:rPr lang="en-US" dirty="0"/>
              <a:t>         </a:t>
            </a:r>
            <a:r>
              <a:rPr lang="en-US" sz="4000" dirty="0"/>
              <a:t>Supporting template</a:t>
            </a:r>
            <a:endParaRPr lang="en-IN" sz="4000" dirty="0"/>
          </a:p>
        </p:txBody>
      </p:sp>
      <p:pic>
        <p:nvPicPr>
          <p:cNvPr id="4" name="Picture 3">
            <a:extLst>
              <a:ext uri="{FF2B5EF4-FFF2-40B4-BE49-F238E27FC236}">
                <a16:creationId xmlns:a16="http://schemas.microsoft.com/office/drawing/2014/main" id="{561AE413-137C-49B9-9EE3-D6313A78AAC2}"/>
              </a:ext>
            </a:extLst>
          </p:cNvPr>
          <p:cNvPicPr>
            <a:picLocks noChangeAspect="1"/>
          </p:cNvPicPr>
          <p:nvPr/>
        </p:nvPicPr>
        <p:blipFill>
          <a:blip r:embed="rId2"/>
          <a:stretch>
            <a:fillRect/>
          </a:stretch>
        </p:blipFill>
        <p:spPr>
          <a:xfrm>
            <a:off x="1228725" y="2605087"/>
            <a:ext cx="9296400" cy="2828925"/>
          </a:xfrm>
          <a:prstGeom prst="rect">
            <a:avLst/>
          </a:prstGeom>
        </p:spPr>
      </p:pic>
    </p:spTree>
    <p:extLst>
      <p:ext uri="{BB962C8B-B14F-4D97-AF65-F5344CB8AC3E}">
        <p14:creationId xmlns:p14="http://schemas.microsoft.com/office/powerpoint/2010/main" val="376739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021605" y="114301"/>
            <a:ext cx="8825658" cy="952499"/>
          </a:xfrm>
        </p:spPr>
        <p:txBody>
          <a:bodyPr/>
          <a:lstStyle/>
          <a:p>
            <a:r>
              <a:rPr lang="en-US" dirty="0"/>
              <a:t>         </a:t>
            </a:r>
            <a:r>
              <a:rPr lang="en-US" sz="4000" dirty="0"/>
              <a:t>Getting started</a:t>
            </a:r>
            <a:endParaRPr lang="en-IN" sz="4000"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154955" y="1304925"/>
            <a:ext cx="8825658" cy="4333875"/>
          </a:xfrm>
        </p:spPr>
        <p:txBody>
          <a:bodyPr>
            <a:normAutofit/>
          </a:bodyPr>
          <a:lstStyle/>
          <a:p>
            <a:r>
              <a:rPr lang="en-US" dirty="0"/>
              <a:t>									</a:t>
            </a:r>
          </a:p>
          <a:p>
            <a:pPr marL="457200" indent="-457200">
              <a:buAutoNum type="arabicPeriod"/>
            </a:pPr>
            <a:r>
              <a:rPr lang="en-US" dirty="0"/>
              <a:t>Introduced in October 2002</a:t>
            </a:r>
          </a:p>
          <a:p>
            <a:pPr marL="457200" indent="-457200">
              <a:buAutoNum type="arabicPeriod"/>
            </a:pPr>
            <a:r>
              <a:rPr lang="en-US" dirty="0"/>
              <a:t>Stable release 5.2.2</a:t>
            </a:r>
          </a:p>
          <a:p>
            <a:pPr marL="457200" indent="-457200">
              <a:buAutoNum type="arabicPeriod"/>
            </a:pPr>
            <a:r>
              <a:rPr lang="en-US" dirty="0"/>
              <a:t>Light weight alternative to J2EE</a:t>
            </a:r>
          </a:p>
          <a:p>
            <a:pPr marL="457200" indent="-457200">
              <a:buAutoNum type="arabicPeriod"/>
            </a:pPr>
            <a:r>
              <a:rPr lang="en-US" dirty="0"/>
              <a:t>Offered simpler approach for EJB</a:t>
            </a:r>
          </a:p>
          <a:p>
            <a:pPr marL="457200" indent="-457200">
              <a:buAutoNum type="arabicPeriod"/>
            </a:pPr>
            <a:r>
              <a:rPr lang="en-US" dirty="0"/>
              <a:t>Initially heavy weight in terms of configuration (xml based)</a:t>
            </a:r>
          </a:p>
          <a:p>
            <a:pPr marL="457200" indent="-457200">
              <a:buAutoNum type="arabicPeriod"/>
            </a:pPr>
            <a:r>
              <a:rPr lang="en-US" dirty="0"/>
              <a:t>Annotations introduced in spring 2.5</a:t>
            </a:r>
          </a:p>
          <a:p>
            <a:pPr marL="457200" indent="-457200">
              <a:buAutoNum type="arabicPeriod"/>
            </a:pPr>
            <a:r>
              <a:rPr lang="en-US" dirty="0"/>
              <a:t>Spring boot reduced configurations and adding start up dependency</a:t>
            </a:r>
          </a:p>
          <a:p>
            <a:endParaRPr lang="en-IN" dirty="0"/>
          </a:p>
        </p:txBody>
      </p:sp>
    </p:spTree>
    <p:extLst>
      <p:ext uri="{BB962C8B-B14F-4D97-AF65-F5344CB8AC3E}">
        <p14:creationId xmlns:p14="http://schemas.microsoft.com/office/powerpoint/2010/main" val="4245234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066800" y="257175"/>
            <a:ext cx="8172450" cy="795338"/>
          </a:xfrm>
        </p:spPr>
        <p:txBody>
          <a:bodyPr/>
          <a:lstStyle/>
          <a:p>
            <a:r>
              <a:rPr lang="en-US" dirty="0"/>
              <a:t>         </a:t>
            </a:r>
            <a:r>
              <a:rPr lang="en-US" sz="4000" dirty="0"/>
              <a:t>Template caching</a:t>
            </a:r>
            <a:endParaRPr lang="en-IN" sz="4000" dirty="0"/>
          </a:p>
        </p:txBody>
      </p:sp>
      <p:pic>
        <p:nvPicPr>
          <p:cNvPr id="3" name="Picture 2">
            <a:extLst>
              <a:ext uri="{FF2B5EF4-FFF2-40B4-BE49-F238E27FC236}">
                <a16:creationId xmlns:a16="http://schemas.microsoft.com/office/drawing/2014/main" id="{E5E51400-FE9F-4601-833D-11168C7637F8}"/>
              </a:ext>
            </a:extLst>
          </p:cNvPr>
          <p:cNvPicPr>
            <a:picLocks noChangeAspect="1"/>
          </p:cNvPicPr>
          <p:nvPr/>
        </p:nvPicPr>
        <p:blipFill>
          <a:blip r:embed="rId2"/>
          <a:stretch>
            <a:fillRect/>
          </a:stretch>
        </p:blipFill>
        <p:spPr>
          <a:xfrm>
            <a:off x="2071687" y="4195762"/>
            <a:ext cx="8048625" cy="2295525"/>
          </a:xfrm>
          <a:prstGeom prst="rect">
            <a:avLst/>
          </a:prstGeom>
        </p:spPr>
      </p:pic>
      <p:sp>
        <p:nvSpPr>
          <p:cNvPr id="5" name="Rectangle 4">
            <a:extLst>
              <a:ext uri="{FF2B5EF4-FFF2-40B4-BE49-F238E27FC236}">
                <a16:creationId xmlns:a16="http://schemas.microsoft.com/office/drawing/2014/main" id="{6A193A71-D635-4A52-A07C-ECEB144AE739}"/>
              </a:ext>
            </a:extLst>
          </p:cNvPr>
          <p:cNvSpPr/>
          <p:nvPr/>
        </p:nvSpPr>
        <p:spPr>
          <a:xfrm>
            <a:off x="990599" y="1140589"/>
            <a:ext cx="10639425" cy="2862322"/>
          </a:xfrm>
          <a:prstGeom prst="rect">
            <a:avLst/>
          </a:prstGeom>
        </p:spPr>
        <p:txBody>
          <a:bodyPr wrap="square">
            <a:spAutoFit/>
          </a:bodyPr>
          <a:lstStyle/>
          <a:p>
            <a:r>
              <a:rPr lang="en-US" dirty="0"/>
              <a:t>By default, templates are only parsed once, when they’re first used, and the results of that parse are cached for subsequent use. </a:t>
            </a:r>
          </a:p>
          <a:p>
            <a:endParaRPr lang="en-US" dirty="0"/>
          </a:p>
          <a:p>
            <a:r>
              <a:rPr lang="en-US" dirty="0"/>
              <a:t>This is a great feature for production, as it prevents redundant template parsing on each request and thus improves performance. </a:t>
            </a:r>
          </a:p>
          <a:p>
            <a:endParaRPr lang="en-US" dirty="0"/>
          </a:p>
          <a:p>
            <a:r>
              <a:rPr lang="en-US" dirty="0"/>
              <a:t>That feature is not so awesome at development time, however. Let’s say you fire up your application and hit the taco design page and decide to make a few changes to it. When you refresh your web browser, you’ll still be shown the original version. The only way you can see your changes is to restart the application, which is quite inconvenient.</a:t>
            </a:r>
            <a:endParaRPr lang="en-IN" dirty="0"/>
          </a:p>
        </p:txBody>
      </p:sp>
    </p:spTree>
    <p:extLst>
      <p:ext uri="{BB962C8B-B14F-4D97-AF65-F5344CB8AC3E}">
        <p14:creationId xmlns:p14="http://schemas.microsoft.com/office/powerpoint/2010/main" val="2797259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154955" y="590551"/>
            <a:ext cx="8825658" cy="952499"/>
          </a:xfrm>
        </p:spPr>
        <p:txBody>
          <a:bodyPr/>
          <a:lstStyle/>
          <a:p>
            <a:r>
              <a:rPr lang="en-US" dirty="0"/>
              <a:t>          </a:t>
            </a:r>
            <a:r>
              <a:rPr lang="en-US" sz="4000" dirty="0"/>
              <a:t>Summary</a:t>
            </a:r>
            <a:endParaRPr lang="en-IN" sz="4000" dirty="0"/>
          </a:p>
        </p:txBody>
      </p:sp>
      <p:sp>
        <p:nvSpPr>
          <p:cNvPr id="8" name="Rectangle 7">
            <a:extLst>
              <a:ext uri="{FF2B5EF4-FFF2-40B4-BE49-F238E27FC236}">
                <a16:creationId xmlns:a16="http://schemas.microsoft.com/office/drawing/2014/main" id="{F979A43C-388B-4992-9638-571733CF87D8}"/>
              </a:ext>
            </a:extLst>
          </p:cNvPr>
          <p:cNvSpPr/>
          <p:nvPr/>
        </p:nvSpPr>
        <p:spPr>
          <a:xfrm>
            <a:off x="742949" y="1729054"/>
            <a:ext cx="10410825" cy="3416320"/>
          </a:xfrm>
          <a:prstGeom prst="rect">
            <a:avLst/>
          </a:prstGeom>
        </p:spPr>
        <p:txBody>
          <a:bodyPr wrap="square">
            <a:spAutoFit/>
          </a:bodyPr>
          <a:lstStyle/>
          <a:p>
            <a:pPr marL="285750" indent="-285750">
              <a:buFont typeface="Arial" panose="020B0604020202020204" pitchFamily="34" charset="0"/>
              <a:buChar char="•"/>
            </a:pPr>
            <a:r>
              <a:rPr lang="en-US" dirty="0"/>
              <a:t>Spring offers a powerful web framework called Spring MVC that can be used to develop the web frontend for a Spring application. </a:t>
            </a:r>
          </a:p>
          <a:p>
            <a:pPr marL="285750" indent="-285750">
              <a:buFont typeface="Arial" panose="020B0604020202020204" pitchFamily="34" charset="0"/>
              <a:buChar char="•"/>
            </a:pPr>
            <a:r>
              <a:rPr lang="en-US" dirty="0"/>
              <a:t>Spring MVC is annotation-based, enabling the declaration of request-handling methods with annotations such as @</a:t>
            </a:r>
            <a:r>
              <a:rPr lang="en-US" dirty="0" err="1"/>
              <a:t>RequestMapping</a:t>
            </a:r>
            <a:r>
              <a:rPr lang="en-US" dirty="0"/>
              <a:t>, @</a:t>
            </a:r>
            <a:r>
              <a:rPr lang="en-US" dirty="0" err="1"/>
              <a:t>GetMapping</a:t>
            </a:r>
            <a:r>
              <a:rPr lang="en-US" dirty="0"/>
              <a:t>, and @</a:t>
            </a:r>
            <a:r>
              <a:rPr lang="en-US" dirty="0" err="1"/>
              <a:t>PostMapping</a:t>
            </a:r>
            <a:r>
              <a:rPr lang="en-US" dirty="0"/>
              <a:t>. </a:t>
            </a:r>
          </a:p>
          <a:p>
            <a:pPr marL="285750" indent="-285750">
              <a:buFont typeface="Arial" panose="020B0604020202020204" pitchFamily="34" charset="0"/>
              <a:buChar char="•"/>
            </a:pPr>
            <a:r>
              <a:rPr lang="en-US" dirty="0"/>
              <a:t>Most request-handling methods conclude by returning the logical name of a view, such as a </a:t>
            </a:r>
            <a:r>
              <a:rPr lang="en-US" dirty="0" err="1"/>
              <a:t>Thymeleaf</a:t>
            </a:r>
            <a:r>
              <a:rPr lang="en-US" dirty="0"/>
              <a:t> template, to which the request (along with any model data) is forwarded.</a:t>
            </a:r>
          </a:p>
          <a:p>
            <a:pPr marL="285750" indent="-285750">
              <a:buFont typeface="Arial" panose="020B0604020202020204" pitchFamily="34" charset="0"/>
              <a:buChar char="•"/>
            </a:pPr>
            <a:r>
              <a:rPr lang="en-US" dirty="0"/>
              <a:t>Spring MVC supports validation through the Java Bean Validation API and implementations of the Validation API such as Hibernate Validator. </a:t>
            </a:r>
          </a:p>
          <a:p>
            <a:pPr marL="285750" indent="-285750">
              <a:buFont typeface="Arial" panose="020B0604020202020204" pitchFamily="34" charset="0"/>
              <a:buChar char="•"/>
            </a:pPr>
            <a:r>
              <a:rPr lang="en-US" dirty="0"/>
              <a:t>View controllers can be used to handle HTTP GET requests for which no model data or processing is required. </a:t>
            </a:r>
          </a:p>
          <a:p>
            <a:pPr marL="285750" indent="-285750">
              <a:buFont typeface="Arial" panose="020B0604020202020204" pitchFamily="34" charset="0"/>
              <a:buChar char="•"/>
            </a:pPr>
            <a:r>
              <a:rPr lang="en-US" dirty="0"/>
              <a:t>In addition to </a:t>
            </a:r>
            <a:r>
              <a:rPr lang="en-US" dirty="0" err="1"/>
              <a:t>Thymeleaf</a:t>
            </a:r>
            <a:r>
              <a:rPr lang="en-US" dirty="0"/>
              <a:t>, Spring supports a variety of view options, including </a:t>
            </a:r>
            <a:r>
              <a:rPr lang="en-US" dirty="0" err="1"/>
              <a:t>FreeMarker</a:t>
            </a:r>
            <a:r>
              <a:rPr lang="en-US" dirty="0"/>
              <a:t>, Groovy Templates, and Mustache</a:t>
            </a:r>
            <a:endParaRPr lang="en-IN" dirty="0"/>
          </a:p>
        </p:txBody>
      </p:sp>
    </p:spTree>
    <p:extLst>
      <p:ext uri="{BB962C8B-B14F-4D97-AF65-F5344CB8AC3E}">
        <p14:creationId xmlns:p14="http://schemas.microsoft.com/office/powerpoint/2010/main" val="72410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926355" y="828675"/>
            <a:ext cx="8825658" cy="952499"/>
          </a:xfrm>
        </p:spPr>
        <p:txBody>
          <a:bodyPr/>
          <a:lstStyle/>
          <a:p>
            <a:r>
              <a:rPr lang="en-US" dirty="0"/>
              <a:t>    </a:t>
            </a:r>
            <a:r>
              <a:rPr lang="en-US" sz="4000" dirty="0"/>
              <a:t>Spring application container</a:t>
            </a:r>
            <a:endParaRPr lang="en-IN" sz="4000"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154955" y="1304925"/>
            <a:ext cx="8825658" cy="4333875"/>
          </a:xfrm>
        </p:spPr>
        <p:txBody>
          <a:bodyPr>
            <a:normAutofit/>
          </a:bodyPr>
          <a:lstStyle/>
          <a:p>
            <a:endParaRPr lang="en-US" dirty="0"/>
          </a:p>
          <a:p>
            <a:endParaRPr lang="en-US" dirty="0"/>
          </a:p>
          <a:p>
            <a:r>
              <a:rPr lang="en-US" dirty="0"/>
              <a:t>At its core, Spring offers a container, often referred to as the Spring application context, that creates and manages application components. These components, or beans, are wired together inside the Spring application context to make a complete application, much like bricks, mortar, timber, nails, plumbing, and wiring are bound together to make a house.</a:t>
            </a:r>
            <a:endParaRPr lang="en-IN" dirty="0"/>
          </a:p>
        </p:txBody>
      </p:sp>
    </p:spTree>
    <p:extLst>
      <p:ext uri="{BB962C8B-B14F-4D97-AF65-F5344CB8AC3E}">
        <p14:creationId xmlns:p14="http://schemas.microsoft.com/office/powerpoint/2010/main" val="296674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154955" y="590551"/>
            <a:ext cx="8825658" cy="952499"/>
          </a:xfrm>
        </p:spPr>
        <p:txBody>
          <a:bodyPr/>
          <a:lstStyle/>
          <a:p>
            <a:r>
              <a:rPr lang="en-US" dirty="0"/>
              <a:t>    </a:t>
            </a:r>
            <a:r>
              <a:rPr lang="en-US" sz="4000" dirty="0"/>
              <a:t>Dependency injection</a:t>
            </a:r>
            <a:endParaRPr lang="en-IN" sz="4000"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154955" y="1304925"/>
            <a:ext cx="8825658" cy="4333875"/>
          </a:xfrm>
        </p:spPr>
        <p:txBody>
          <a:bodyPr>
            <a:normAutofit/>
          </a:bodyPr>
          <a:lstStyle/>
          <a:p>
            <a:endParaRPr lang="en-US" dirty="0"/>
          </a:p>
          <a:p>
            <a:endParaRPr lang="en-US" dirty="0"/>
          </a:p>
          <a:p>
            <a:r>
              <a:rPr lang="en-US" dirty="0"/>
              <a:t>The act of wiring beans together is based on a pattern known as dependency injection (DI). Rather than have components create and maintain the lifecycle of other beans that they depend on, a dependency-injected application relies on a separate entity (the container) to create and maintain all components and inject those into the beans that need them. This is done typically through constructor arguments or property accessor methods.</a:t>
            </a:r>
          </a:p>
        </p:txBody>
      </p:sp>
    </p:spTree>
    <p:extLst>
      <p:ext uri="{BB962C8B-B14F-4D97-AF65-F5344CB8AC3E}">
        <p14:creationId xmlns:p14="http://schemas.microsoft.com/office/powerpoint/2010/main" val="2227557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154955" y="590551"/>
            <a:ext cx="8825658" cy="952499"/>
          </a:xfrm>
        </p:spPr>
        <p:txBody>
          <a:bodyPr/>
          <a:lstStyle/>
          <a:p>
            <a:r>
              <a:rPr lang="en-US" dirty="0"/>
              <a:t>    </a:t>
            </a:r>
            <a:r>
              <a:rPr lang="en-US" sz="4000" dirty="0"/>
              <a:t>Creating spring application</a:t>
            </a:r>
            <a:endParaRPr lang="en-IN" sz="4000"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154955" y="1304925"/>
            <a:ext cx="8825658" cy="4333875"/>
          </a:xfrm>
        </p:spPr>
        <p:txBody>
          <a:bodyPr>
            <a:normAutofit fontScale="92500" lnSpcReduction="20000"/>
          </a:bodyPr>
          <a:lstStyle/>
          <a:p>
            <a:endParaRPr lang="en-US" dirty="0"/>
          </a:p>
          <a:p>
            <a:endParaRPr lang="en-US" dirty="0"/>
          </a:p>
          <a:p>
            <a:pPr marL="342900" indent="-342900">
              <a:buFont typeface="Arial" panose="020B0604020202020204" pitchFamily="34" charset="0"/>
              <a:buChar char="•"/>
            </a:pPr>
            <a:r>
              <a:rPr lang="en-US" dirty="0"/>
              <a:t>Download spring application from start.spring.io</a:t>
            </a:r>
          </a:p>
          <a:p>
            <a:pPr marL="342900" indent="-342900">
              <a:buFont typeface="Courier New" panose="02070309020205020404" pitchFamily="49" charset="0"/>
              <a:buChar char="o"/>
            </a:pPr>
            <a:r>
              <a:rPr lang="en-US" sz="1600" dirty="0"/>
              <a:t>Lombok</a:t>
            </a:r>
          </a:p>
          <a:p>
            <a:pPr marL="342900" indent="-342900">
              <a:buFont typeface="Courier New" panose="02070309020205020404" pitchFamily="49" charset="0"/>
              <a:buChar char="o"/>
            </a:pPr>
            <a:r>
              <a:rPr lang="en-US" sz="1600" dirty="0" err="1"/>
              <a:t>Thymleaf</a:t>
            </a:r>
            <a:endParaRPr lang="en-US" sz="1600" dirty="0"/>
          </a:p>
          <a:p>
            <a:pPr marL="342900" indent="-342900">
              <a:buFont typeface="Courier New" panose="02070309020205020404" pitchFamily="49" charset="0"/>
              <a:buChar char="o"/>
            </a:pPr>
            <a:r>
              <a:rPr lang="en-US" sz="1600" dirty="0"/>
              <a:t>web</a:t>
            </a:r>
          </a:p>
          <a:p>
            <a:pPr marL="342900" indent="-342900">
              <a:buFont typeface="Arial" panose="020B0604020202020204" pitchFamily="34" charset="0"/>
              <a:buChar char="•"/>
            </a:pPr>
            <a:r>
              <a:rPr lang="en-US" dirty="0"/>
              <a:t>Examining project structure</a:t>
            </a:r>
          </a:p>
          <a:p>
            <a:pPr marL="342900" indent="-342900">
              <a:buFont typeface="Courier New" panose="02070309020205020404" pitchFamily="49" charset="0"/>
              <a:buChar char="o"/>
            </a:pPr>
            <a:r>
              <a:rPr lang="en-US" sz="1600" dirty="0"/>
              <a:t>pom.xml</a:t>
            </a:r>
          </a:p>
          <a:p>
            <a:pPr marL="342900" indent="-342900">
              <a:buFont typeface="Courier New" panose="02070309020205020404" pitchFamily="49" charset="0"/>
              <a:buChar char="o"/>
            </a:pPr>
            <a:r>
              <a:rPr lang="en-US" sz="1600" dirty="0"/>
              <a:t>Bootstrap java class</a:t>
            </a:r>
          </a:p>
          <a:p>
            <a:pPr marL="342900" indent="-342900">
              <a:buFont typeface="Courier New" panose="02070309020205020404" pitchFamily="49" charset="0"/>
              <a:buChar char="o"/>
            </a:pPr>
            <a:r>
              <a:rPr lang="en-US" sz="1600" dirty="0" err="1"/>
              <a:t>Application.properties</a:t>
            </a:r>
            <a:endParaRPr lang="en-US" sz="1600" dirty="0"/>
          </a:p>
          <a:p>
            <a:pPr marL="342900" indent="-342900">
              <a:buFont typeface="Courier New" panose="02070309020205020404" pitchFamily="49" charset="0"/>
              <a:buChar char="o"/>
            </a:pPr>
            <a:r>
              <a:rPr lang="en-US" sz="1600" dirty="0"/>
              <a:t>Static</a:t>
            </a:r>
          </a:p>
          <a:p>
            <a:pPr marL="342900" indent="-342900">
              <a:buFont typeface="Courier New" panose="02070309020205020404" pitchFamily="49" charset="0"/>
              <a:buChar char="o"/>
            </a:pPr>
            <a:r>
              <a:rPr lang="en-US" sz="1600" dirty="0"/>
              <a:t>Templates</a:t>
            </a:r>
          </a:p>
          <a:p>
            <a:pPr marL="342900" indent="-342900">
              <a:buFont typeface="Courier New" panose="02070309020205020404" pitchFamily="49" charset="0"/>
              <a:buChar char="o"/>
            </a:pPr>
            <a:r>
              <a:rPr lang="en-US" sz="1600" dirty="0"/>
              <a:t>Test application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02755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3212355" y="42862"/>
            <a:ext cx="8825658" cy="952499"/>
          </a:xfrm>
        </p:spPr>
        <p:txBody>
          <a:bodyPr/>
          <a:lstStyle/>
          <a:p>
            <a:r>
              <a:rPr lang="en-US" dirty="0"/>
              <a:t>    </a:t>
            </a:r>
            <a:r>
              <a:rPr lang="en-US" sz="4000" dirty="0"/>
              <a:t>pom.xml</a:t>
            </a:r>
            <a:endParaRPr lang="en-IN" sz="4000"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154955" y="1304925"/>
            <a:ext cx="8825658" cy="4333875"/>
          </a:xfrm>
        </p:spPr>
        <p:txBody>
          <a:bodyPr>
            <a:normAutofit/>
          </a:bodyPr>
          <a:lstStyle/>
          <a:p>
            <a:endParaRPr lang="en-US" dirty="0"/>
          </a:p>
          <a:p>
            <a:pPr marL="342900" indent="-3429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5BF2271B-66BF-4975-AEA5-0517B626C5BC}"/>
              </a:ext>
            </a:extLst>
          </p:cNvPr>
          <p:cNvPicPr>
            <a:picLocks noChangeAspect="1"/>
          </p:cNvPicPr>
          <p:nvPr/>
        </p:nvPicPr>
        <p:blipFill>
          <a:blip r:embed="rId2"/>
          <a:stretch>
            <a:fillRect/>
          </a:stretch>
        </p:blipFill>
        <p:spPr>
          <a:xfrm>
            <a:off x="153987" y="995361"/>
            <a:ext cx="5684838" cy="2847975"/>
          </a:xfrm>
          <a:prstGeom prst="rect">
            <a:avLst/>
          </a:prstGeom>
        </p:spPr>
      </p:pic>
      <p:pic>
        <p:nvPicPr>
          <p:cNvPr id="5" name="Picture 4">
            <a:extLst>
              <a:ext uri="{FF2B5EF4-FFF2-40B4-BE49-F238E27FC236}">
                <a16:creationId xmlns:a16="http://schemas.microsoft.com/office/drawing/2014/main" id="{B68DFA0B-B62C-44D1-B8C8-253CEF6F083E}"/>
              </a:ext>
            </a:extLst>
          </p:cNvPr>
          <p:cNvPicPr>
            <a:picLocks noChangeAspect="1"/>
          </p:cNvPicPr>
          <p:nvPr/>
        </p:nvPicPr>
        <p:blipFill>
          <a:blip r:embed="rId3"/>
          <a:stretch>
            <a:fillRect/>
          </a:stretch>
        </p:blipFill>
        <p:spPr>
          <a:xfrm>
            <a:off x="6000750" y="2605088"/>
            <a:ext cx="6191250" cy="2276475"/>
          </a:xfrm>
          <a:prstGeom prst="rect">
            <a:avLst/>
          </a:prstGeom>
        </p:spPr>
      </p:pic>
      <p:pic>
        <p:nvPicPr>
          <p:cNvPr id="6" name="Picture 5">
            <a:extLst>
              <a:ext uri="{FF2B5EF4-FFF2-40B4-BE49-F238E27FC236}">
                <a16:creationId xmlns:a16="http://schemas.microsoft.com/office/drawing/2014/main" id="{EE810782-866E-43C7-9A94-33921FEBBE7B}"/>
              </a:ext>
            </a:extLst>
          </p:cNvPr>
          <p:cNvPicPr>
            <a:picLocks noChangeAspect="1"/>
          </p:cNvPicPr>
          <p:nvPr/>
        </p:nvPicPr>
        <p:blipFill>
          <a:blip r:embed="rId4"/>
          <a:stretch>
            <a:fillRect/>
          </a:stretch>
        </p:blipFill>
        <p:spPr>
          <a:xfrm>
            <a:off x="153987" y="5153026"/>
            <a:ext cx="6543675" cy="1590675"/>
          </a:xfrm>
          <a:prstGeom prst="rect">
            <a:avLst/>
          </a:prstGeom>
        </p:spPr>
      </p:pic>
    </p:spTree>
    <p:extLst>
      <p:ext uri="{BB962C8B-B14F-4D97-AF65-F5344CB8AC3E}">
        <p14:creationId xmlns:p14="http://schemas.microsoft.com/office/powerpoint/2010/main" val="6199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1004-8FE4-4E59-8F42-851ABE9351CB}"/>
              </a:ext>
            </a:extLst>
          </p:cNvPr>
          <p:cNvSpPr>
            <a:spLocks noGrp="1"/>
          </p:cNvSpPr>
          <p:nvPr>
            <p:ph type="ctrTitle"/>
          </p:nvPr>
        </p:nvSpPr>
        <p:spPr>
          <a:xfrm>
            <a:off x="1154955" y="590551"/>
            <a:ext cx="8825658" cy="952499"/>
          </a:xfrm>
        </p:spPr>
        <p:txBody>
          <a:bodyPr/>
          <a:lstStyle/>
          <a:p>
            <a:r>
              <a:rPr lang="en-US" dirty="0"/>
              <a:t>    </a:t>
            </a:r>
            <a:r>
              <a:rPr lang="en-US" sz="4000" dirty="0"/>
              <a:t>Bootstrap java class</a:t>
            </a:r>
            <a:endParaRPr lang="en-IN" sz="4000" dirty="0"/>
          </a:p>
        </p:txBody>
      </p:sp>
      <p:sp>
        <p:nvSpPr>
          <p:cNvPr id="3" name="Subtitle 2">
            <a:extLst>
              <a:ext uri="{FF2B5EF4-FFF2-40B4-BE49-F238E27FC236}">
                <a16:creationId xmlns:a16="http://schemas.microsoft.com/office/drawing/2014/main" id="{122916FE-B748-4669-8C90-3282E2167F7A}"/>
              </a:ext>
            </a:extLst>
          </p:cNvPr>
          <p:cNvSpPr>
            <a:spLocks noGrp="1"/>
          </p:cNvSpPr>
          <p:nvPr>
            <p:ph type="subTitle" idx="1"/>
          </p:nvPr>
        </p:nvSpPr>
        <p:spPr>
          <a:xfrm>
            <a:off x="1154955" y="1304925"/>
            <a:ext cx="8825658" cy="4333875"/>
          </a:xfrm>
        </p:spPr>
        <p:txBody>
          <a:bodyPr>
            <a:normAutofit/>
          </a:bodyPr>
          <a:lstStyle/>
          <a:p>
            <a:endParaRPr lang="en-US" dirty="0"/>
          </a:p>
          <a:p>
            <a:endParaRPr lang="en-US" dirty="0"/>
          </a:p>
          <a:p>
            <a:pPr marL="342900" indent="-3429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5C54709D-4CE6-40B7-BC6A-AED108D5D3C1}"/>
              </a:ext>
            </a:extLst>
          </p:cNvPr>
          <p:cNvPicPr>
            <a:picLocks noChangeAspect="1"/>
          </p:cNvPicPr>
          <p:nvPr/>
        </p:nvPicPr>
        <p:blipFill>
          <a:blip r:embed="rId2"/>
          <a:stretch>
            <a:fillRect/>
          </a:stretch>
        </p:blipFill>
        <p:spPr>
          <a:xfrm>
            <a:off x="2333625" y="2305050"/>
            <a:ext cx="7524750" cy="2247900"/>
          </a:xfrm>
          <a:prstGeom prst="rect">
            <a:avLst/>
          </a:prstGeom>
        </p:spPr>
      </p:pic>
    </p:spTree>
    <p:extLst>
      <p:ext uri="{BB962C8B-B14F-4D97-AF65-F5344CB8AC3E}">
        <p14:creationId xmlns:p14="http://schemas.microsoft.com/office/powerpoint/2010/main" val="617582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257</TotalTime>
  <Words>1442</Words>
  <Application>Microsoft Office PowerPoint</Application>
  <PresentationFormat>Widescreen</PresentationFormat>
  <Paragraphs>151</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Century Gothic</vt:lpstr>
      <vt:lpstr>Courier New</vt:lpstr>
      <vt:lpstr>Wingdings 3</vt:lpstr>
      <vt:lpstr>Ion</vt:lpstr>
      <vt:lpstr>          Spring </vt:lpstr>
      <vt:lpstr> </vt:lpstr>
      <vt:lpstr> </vt:lpstr>
      <vt:lpstr>         Getting started</vt:lpstr>
      <vt:lpstr>    Spring application container</vt:lpstr>
      <vt:lpstr>    Dependency injection</vt:lpstr>
      <vt:lpstr>    Creating spring application</vt:lpstr>
      <vt:lpstr>    pom.xml</vt:lpstr>
      <vt:lpstr>    Bootstrap java class</vt:lpstr>
      <vt:lpstr> @SpringBootApplication</vt:lpstr>
      <vt:lpstr> @SpringBootApplication</vt:lpstr>
      <vt:lpstr>        Testing application</vt:lpstr>
      <vt:lpstr>Writing spring application</vt:lpstr>
      <vt:lpstr>Controller class</vt:lpstr>
      <vt:lpstr>View</vt:lpstr>
      <vt:lpstr>Testing</vt:lpstr>
      <vt:lpstr>Building and running application</vt:lpstr>
      <vt:lpstr>               Spring Devtools</vt:lpstr>
      <vt:lpstr>               Spring Landscape</vt:lpstr>
      <vt:lpstr>          Summary</vt:lpstr>
      <vt:lpstr>         Developing web application</vt:lpstr>
      <vt:lpstr>         Order Taco Online</vt:lpstr>
      <vt:lpstr>         Order Taco Online</vt:lpstr>
      <vt:lpstr>         Define Domain</vt:lpstr>
      <vt:lpstr>         Creating controller</vt:lpstr>
      <vt:lpstr>         Creating controller</vt:lpstr>
      <vt:lpstr>         HTTP Mappings</vt:lpstr>
      <vt:lpstr>         Designing views</vt:lpstr>
      <vt:lpstr>         Designing views</vt:lpstr>
      <vt:lpstr>         Form processing</vt:lpstr>
      <vt:lpstr>         Creating controller for order</vt:lpstr>
      <vt:lpstr>         Order views</vt:lpstr>
      <vt:lpstr>         Domain object for order</vt:lpstr>
      <vt:lpstr>         Domain class with validations</vt:lpstr>
      <vt:lpstr>         Domain class with validations</vt:lpstr>
      <vt:lpstr>         Validating domain Taco in controller</vt:lpstr>
      <vt:lpstr>         Validating domain Order in controller</vt:lpstr>
      <vt:lpstr>         View controller</vt:lpstr>
      <vt:lpstr>         Supporting template</vt:lpstr>
      <vt:lpstr>         Template caching</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dc:title>
  <dc:creator>Vikas Tadge</dc:creator>
  <cp:lastModifiedBy>Vikas Tadge</cp:lastModifiedBy>
  <cp:revision>141</cp:revision>
  <dcterms:created xsi:type="dcterms:W3CDTF">2020-01-04T05:15:18Z</dcterms:created>
  <dcterms:modified xsi:type="dcterms:W3CDTF">2020-01-04T13:47:26Z</dcterms:modified>
</cp:coreProperties>
</file>