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187" autoAdjust="0"/>
  </p:normalViewPr>
  <p:slideViewPr>
    <p:cSldViewPr snapToGrid="0">
      <p:cViewPr varScale="1">
        <p:scale>
          <a:sx n="105" d="100"/>
          <a:sy n="105" d="100"/>
        </p:scale>
        <p:origin x="1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358190-1AEA-44C6-852C-E9B620843072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6D389D-1945-4BD8-8FB0-940A03319E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9753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1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* Ensure transactions are processed completely or not at all</a:t>
            </a:r>
            <a:r>
              <a:rPr lang="en-US" sz="1800" b="0" i="0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. A computer or application might fail while processing a transaction. When failing to process a transaction, the database system must reverse partial results and restore the database to the values prior to the transaction.</a:t>
            </a:r>
          </a:p>
          <a:p>
            <a:endParaRPr lang="en-US" sz="1800" b="0" i="0" u="none" strike="noStrike" baseline="0" dirty="0">
              <a:solidFill>
                <a:srgbClr val="37464E"/>
              </a:solidFill>
              <a:latin typeface="Roboto Light" panose="02000000000000000000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0" i="1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* Prevent con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Roboto Light" panose="02000000000000000000" pitchFamily="2" charset="0"/>
              </a:rPr>
              <a:t>fl</a:t>
            </a:r>
            <a:r>
              <a:rPr lang="en-US" sz="1800" b="0" i="1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icts between concurrent transactions</a:t>
            </a:r>
            <a:r>
              <a:rPr lang="en-US" sz="1800" b="0" i="0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. When multiple transactions access the same data at the same time, a con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Roboto Light" panose="02000000000000000000" pitchFamily="2" charset="0"/>
              </a:rPr>
              <a:t>fl</a:t>
            </a:r>
            <a:r>
              <a:rPr lang="en-US" sz="1800" b="0" i="0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ict may occur.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b="0" i="0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Ex: Sam selects a seat on a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Roboto Light" panose="02000000000000000000" pitchFamily="2" charset="0"/>
              </a:rPr>
              <a:t>fl</a:t>
            </a:r>
            <a:r>
              <a:rPr lang="en-US" sz="1800" b="0" i="0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ight. Maria purchases the same seat in a separate transaction before Sam completes his transaction. When Sam clicks the 'purchase' button, his seat is suddenly unavailable.</a:t>
            </a:r>
          </a:p>
          <a:p>
            <a:endParaRPr lang="en-US" sz="1800" b="0" i="0" u="none" strike="noStrike" baseline="0" dirty="0">
              <a:solidFill>
                <a:srgbClr val="37464E"/>
              </a:solidFill>
              <a:latin typeface="Roboto Light" panose="02000000000000000000" pitchFamily="2" charset="0"/>
            </a:endParaRPr>
          </a:p>
          <a:p>
            <a:r>
              <a:rPr lang="en-US" sz="1800" b="0" i="1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* Ensure transaction results are never lost</a:t>
            </a:r>
            <a:r>
              <a:rPr lang="en-US" sz="1800" b="0" i="0" u="none" strike="noStrike" baseline="0" dirty="0">
                <a:solidFill>
                  <a:srgbClr val="37464E"/>
                </a:solidFill>
                <a:latin typeface="Roboto Light" panose="02000000000000000000" pitchFamily="2" charset="0"/>
              </a:rPr>
              <a:t>. Once a transaction completes, transaction results must always be saved on storage media, regardless of application or computer failures.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D389D-1945-4BD8-8FB0-940A03319E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522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SimonciniGaramondStd"/>
              </a:rPr>
              <a:t>* A database has </a:t>
            </a:r>
            <a:r>
              <a:rPr lang="en-US" sz="1800" b="1" i="0" u="none" strike="noStrike" baseline="0" dirty="0">
                <a:latin typeface="SimonciniGaramondStd"/>
              </a:rPr>
              <a:t>user data </a:t>
            </a:r>
            <a:r>
              <a:rPr lang="en-US" sz="1800" b="0" i="0" u="none" strike="noStrike" baseline="0" dirty="0">
                <a:latin typeface="SimonciniGaramondStd"/>
              </a:rPr>
              <a:t>and </a:t>
            </a:r>
            <a:r>
              <a:rPr lang="en-US" sz="1800" b="1" i="0" u="none" strike="noStrike" baseline="0" dirty="0">
                <a:latin typeface="SimonciniGaramondStd"/>
              </a:rPr>
              <a:t>metadata</a:t>
            </a:r>
            <a:r>
              <a:rPr lang="en-US" sz="1800" b="0" i="0" u="none" strike="noStrike" baseline="0" dirty="0">
                <a:latin typeface="SimonciniGaramondStd"/>
              </a:rPr>
              <a:t>, as just described. A database also has indexes and other structures that exist to</a:t>
            </a:r>
          </a:p>
          <a:p>
            <a:pPr algn="l"/>
            <a:r>
              <a:rPr lang="en-US" sz="1800" b="0" i="0" u="none" strike="noStrike" baseline="0" dirty="0">
                <a:latin typeface="SimonciniGaramondStd"/>
              </a:rPr>
              <a:t>improve database performance, and we will discuss such structures in later chapters.</a:t>
            </a:r>
          </a:p>
          <a:p>
            <a:pPr algn="l"/>
            <a:r>
              <a:rPr lang="en-US" sz="2800" b="0" i="0" dirty="0">
                <a:solidFill>
                  <a:srgbClr val="474747"/>
                </a:solidFill>
                <a:effectLst/>
                <a:latin typeface="Google Sans"/>
              </a:rPr>
              <a:t>* </a:t>
            </a:r>
            <a:r>
              <a:rPr lang="en-US" sz="2800" b="1" i="0" dirty="0">
                <a:solidFill>
                  <a:srgbClr val="474747"/>
                </a:solidFill>
                <a:effectLst/>
                <a:latin typeface="Google Sans"/>
              </a:rPr>
              <a:t>Overhead data </a:t>
            </a:r>
            <a:r>
              <a:rPr lang="en-US" sz="2800" b="0" i="0" dirty="0">
                <a:solidFill>
                  <a:srgbClr val="474747"/>
                </a:solidFill>
                <a:effectLst/>
                <a:latin typeface="Google Sans"/>
              </a:rPr>
              <a:t>is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data used for purposes such as addressing, congestion management, error control, priority indication, </a:t>
            </a:r>
          </a:p>
          <a:p>
            <a:pPr algn="l"/>
            <a:r>
              <a:rPr lang="en-US" sz="2800" b="0" i="0" dirty="0">
                <a:solidFill>
                  <a:srgbClr val="040C28"/>
                </a:solidFill>
                <a:effectLst/>
                <a:latin typeface="Google Sans"/>
              </a:rPr>
              <a:t>and routing calls, blocks, frames, packets, and cells containing payload</a:t>
            </a:r>
            <a:r>
              <a:rPr lang="en-US" sz="2800" b="0" i="0" dirty="0">
                <a:solidFill>
                  <a:srgbClr val="474747"/>
                </a:solidFill>
                <a:effectLst/>
                <a:latin typeface="Google Sans"/>
              </a:rPr>
              <a:t>.</a:t>
            </a:r>
            <a:endParaRPr lang="en-US" sz="1800" b="0" i="0" u="none" strike="noStrike" baseline="0" dirty="0">
              <a:latin typeface="SimonciniGaramondStd"/>
            </a:endParaRPr>
          </a:p>
          <a:p>
            <a:pPr algn="l"/>
            <a:r>
              <a:rPr lang="en-US" sz="1800" b="0" i="0" u="none" strike="noStrike" baseline="0" dirty="0">
                <a:latin typeface="SimonciniGaramondStd"/>
              </a:rPr>
              <a:t>* Finally, some databases contain </a:t>
            </a:r>
            <a:r>
              <a:rPr lang="en-US" sz="1800" b="1" i="0" u="none" strike="noStrike" baseline="0" dirty="0">
                <a:latin typeface="SimonciniGaramondStd"/>
              </a:rPr>
              <a:t>application metadata</a:t>
            </a:r>
            <a:r>
              <a:rPr lang="en-US" sz="1800" b="0" i="0" u="none" strike="noStrike" baseline="0" dirty="0">
                <a:latin typeface="SimonciniGaramondStd"/>
              </a:rPr>
              <a:t>; these are data that describe application elements, </a:t>
            </a:r>
          </a:p>
          <a:p>
            <a:pPr algn="l"/>
            <a:r>
              <a:rPr lang="en-US" sz="1800" b="0" i="0" u="none" strike="noStrike" baseline="0" dirty="0">
                <a:latin typeface="SimonciniGaramondStd"/>
              </a:rPr>
              <a:t>such as forms and reports. For example, Microsoft Access carries application metadata as part of its databases.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D389D-1945-4BD8-8FB0-940A03319E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862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* A </a:t>
            </a:r>
            <a:r>
              <a:rPr lang="en-US" b="1" dirty="0"/>
              <a:t>form</a:t>
            </a:r>
            <a:r>
              <a:rPr lang="en-US" dirty="0"/>
              <a:t> in a database is a user interface that allows users to enter, edit, and display data in a database.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  <a:p>
            <a:pPr algn="l"/>
            <a:r>
              <a:rPr lang="en-US" dirty="0"/>
              <a:t>* A DBMS controls </a:t>
            </a:r>
            <a:r>
              <a:rPr lang="en-US" b="1" dirty="0"/>
              <a:t>concurrency</a:t>
            </a:r>
            <a:r>
              <a:rPr lang="en-US" dirty="0"/>
              <a:t> by ensuring that one user’s work does not inappropriately interfere with another user’s work.</a:t>
            </a:r>
          </a:p>
          <a:p>
            <a:pPr algn="l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6D389D-1945-4BD8-8FB0-940A03319E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018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117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97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50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0824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17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521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5858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44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55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716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277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669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35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21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53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679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18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ABE00-B5C2-466A-8413-03F35964A3C0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7208D-5900-4B61-B975-6E29CF9AF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193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5915190@N00/2302651444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walmart.com/ip/10-Ten-Commandments-Tablets-Cast-Stone-Tablet-Set-Christian-Gift-Home-Wall-Decor/746887907" TargetMode="External"/><Relationship Id="rId5" Type="http://schemas.openxmlformats.org/officeDocument/2006/relationships/image" Target="../media/image3.jpe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creativecommons.org/licenses/by/3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flickr.com/photos/55915190@N00/2302651444/" TargetMode="External"/><Relationship Id="rId5" Type="http://schemas.openxmlformats.org/officeDocument/2006/relationships/hyperlink" Target="https://svgsilh.com/fr/03a9f4/tag/devise-1.html" TargetMode="Externa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openclipart.org/detail/296351/desktop-computer-3" TargetMode="External"/><Relationship Id="rId5" Type="http://schemas.openxmlformats.org/officeDocument/2006/relationships/image" Target="../media/image7.png"/><Relationship Id="rId4" Type="http://schemas.openxmlformats.org/officeDocument/2006/relationships/hyperlink" Target="https://openclipart.org/detail/68413/database-by-buggi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vgsilh.com/image/1521799.html" TargetMode="External"/><Relationship Id="rId13" Type="http://schemas.openxmlformats.org/officeDocument/2006/relationships/image" Target="../media/image16.png"/><Relationship Id="rId3" Type="http://schemas.openxmlformats.org/officeDocument/2006/relationships/hyperlink" Target="https://openclipart.org/detail/296351/desktop-computer-3" TargetMode="External"/><Relationship Id="rId7" Type="http://schemas.openxmlformats.org/officeDocument/2006/relationships/image" Target="../media/image12.sv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4.png"/><Relationship Id="rId5" Type="http://schemas.openxmlformats.org/officeDocument/2006/relationships/hyperlink" Target="https://pixabay.com/en/server-web-network-data-computer-567944/" TargetMode="External"/><Relationship Id="rId15" Type="http://schemas.openxmlformats.org/officeDocument/2006/relationships/hyperlink" Target="https://creativecommons.org/licenses/by/3.0/" TargetMode="External"/><Relationship Id="rId10" Type="http://schemas.openxmlformats.org/officeDocument/2006/relationships/hyperlink" Target="https://openclipart.org/detail/13055/anonymous_network_cloud" TargetMode="External"/><Relationship Id="rId4" Type="http://schemas.openxmlformats.org/officeDocument/2006/relationships/image" Target="../media/image10.png"/><Relationship Id="rId9" Type="http://schemas.openxmlformats.org/officeDocument/2006/relationships/image" Target="../media/image13.png"/><Relationship Id="rId14" Type="http://schemas.openxmlformats.org/officeDocument/2006/relationships/hyperlink" Target="https://www.flickr.com/photos/55915190@N00/2302651444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62DE7-8944-4BE2-8ABA-7D020A9326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156" y="1600201"/>
            <a:ext cx="8689976" cy="1528437"/>
          </a:xfrm>
        </p:spPr>
        <p:txBody>
          <a:bodyPr/>
          <a:lstStyle/>
          <a:p>
            <a:r>
              <a:rPr lang="en-US" dirty="0"/>
              <a:t>CSI 300 Database management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F4CDEE-AEE8-4AFB-9BC6-B7F556448F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</a:rPr>
              <a:t>Database basics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80284-01F7-4675-8390-2D1905C2E8A7}"/>
              </a:ext>
            </a:extLst>
          </p:cNvPr>
          <p:cNvSpPr txBox="1"/>
          <p:nvPr/>
        </p:nvSpPr>
        <p:spPr>
          <a:xfrm>
            <a:off x="7843101" y="5524107"/>
            <a:ext cx="3017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-Vikas Thammanna Gowda</a:t>
            </a:r>
          </a:p>
        </p:txBody>
      </p:sp>
    </p:spTree>
    <p:extLst>
      <p:ext uri="{BB962C8B-B14F-4D97-AF65-F5344CB8AC3E}">
        <p14:creationId xmlns:p14="http://schemas.microsoft.com/office/powerpoint/2010/main" val="3908221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0B727-7D90-4AD5-AAA6-436BAD555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8679" y="-49871"/>
            <a:ext cx="2930256" cy="908442"/>
          </a:xfrm>
        </p:spPr>
        <p:txBody>
          <a:bodyPr>
            <a:normAutofit/>
          </a:bodyPr>
          <a:lstStyle/>
          <a:p>
            <a:r>
              <a:rPr lang="en-US" sz="4400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F5BA5E-B44D-4E02-8161-0A551ABEC5FB}"/>
              </a:ext>
            </a:extLst>
          </p:cNvPr>
          <p:cNvSpPr txBox="1"/>
          <p:nvPr/>
        </p:nvSpPr>
        <p:spPr>
          <a:xfrm>
            <a:off x="309865" y="724979"/>
            <a:ext cx="5273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is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numeric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</a:rPr>
              <a:t>textual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visual</a:t>
            </a:r>
            <a:r>
              <a:rPr lang="en-US" sz="2400" dirty="0"/>
              <a:t>, or </a:t>
            </a:r>
            <a:r>
              <a:rPr lang="en-US" sz="2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audio</a:t>
            </a:r>
            <a:r>
              <a:rPr lang="en-US" sz="2400" dirty="0"/>
              <a:t> information that describes real-world systems.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FFB55DB-8D7D-4EAB-B23B-86AFB5267DB8}"/>
              </a:ext>
            </a:extLst>
          </p:cNvPr>
          <p:cNvSpPr/>
          <p:nvPr/>
        </p:nvSpPr>
        <p:spPr>
          <a:xfrm>
            <a:off x="7208935" y="374513"/>
            <a:ext cx="4942257" cy="146463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Weather forecasting</a:t>
            </a:r>
          </a:p>
          <a:p>
            <a:pPr algn="ctr"/>
            <a:r>
              <a:rPr lang="en-US" dirty="0"/>
              <a:t>Analyzing financial investments</a:t>
            </a:r>
          </a:p>
          <a:p>
            <a:pPr algn="ctr"/>
            <a:r>
              <a:rPr lang="en-US" dirty="0"/>
              <a:t>Tracking global trends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669CFF-AA08-4F89-8BEE-526A6E64462D}"/>
              </a:ext>
            </a:extLst>
          </p:cNvPr>
          <p:cNvSpPr txBox="1"/>
          <p:nvPr/>
        </p:nvSpPr>
        <p:spPr>
          <a:xfrm>
            <a:off x="2262931" y="1925308"/>
            <a:ext cx="76661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Data can vary in several important ways</a:t>
            </a:r>
            <a:endParaRPr lang="en-US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A35457-8B8C-4AC8-A69D-928A93185D9B}"/>
              </a:ext>
            </a:extLst>
          </p:cNvPr>
          <p:cNvSpPr/>
          <p:nvPr/>
        </p:nvSpPr>
        <p:spPr>
          <a:xfrm>
            <a:off x="626924" y="3344237"/>
            <a:ext cx="2659485" cy="1526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45EA21-C531-4F12-8856-584711E0BA1C}"/>
              </a:ext>
            </a:extLst>
          </p:cNvPr>
          <p:cNvSpPr txBox="1"/>
          <p:nvPr/>
        </p:nvSpPr>
        <p:spPr>
          <a:xfrm>
            <a:off x="1390598" y="3282091"/>
            <a:ext cx="1066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Scope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F43B76-17BD-418E-BCF7-28BF3B62F008}"/>
              </a:ext>
            </a:extLst>
          </p:cNvPr>
          <p:cNvSpPr txBox="1"/>
          <p:nvPr/>
        </p:nvSpPr>
        <p:spPr>
          <a:xfrm>
            <a:off x="661266" y="371715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Small business</a:t>
            </a:r>
          </a:p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</a:p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Amazon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90DB91-B0E7-48B6-A9C8-735F9DE0FEA5}"/>
              </a:ext>
            </a:extLst>
          </p:cNvPr>
          <p:cNvCxnSpPr/>
          <p:nvPr/>
        </p:nvCxnSpPr>
        <p:spPr>
          <a:xfrm>
            <a:off x="626924" y="3725951"/>
            <a:ext cx="26594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DA85B6-E08B-492D-A300-D1311C0A4615}"/>
              </a:ext>
            </a:extLst>
          </p:cNvPr>
          <p:cNvSpPr/>
          <p:nvPr/>
        </p:nvSpPr>
        <p:spPr>
          <a:xfrm>
            <a:off x="4676621" y="3344237"/>
            <a:ext cx="2659485" cy="1526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3FE31E-A9F5-472C-80AD-DFEAC36E0982}"/>
              </a:ext>
            </a:extLst>
          </p:cNvPr>
          <p:cNvSpPr txBox="1"/>
          <p:nvPr/>
        </p:nvSpPr>
        <p:spPr>
          <a:xfrm>
            <a:off x="5440295" y="3282091"/>
            <a:ext cx="1272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Format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2C4D8D-3C72-4623-BEFE-734604B0D031}"/>
              </a:ext>
            </a:extLst>
          </p:cNvPr>
          <p:cNvSpPr txBox="1"/>
          <p:nvPr/>
        </p:nvSpPr>
        <p:spPr>
          <a:xfrm>
            <a:off x="4668464" y="3717149"/>
            <a:ext cx="2659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Satellite images</a:t>
            </a:r>
          </a:p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</a:p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Student’s information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3424543-CB54-4016-A10E-F7F203323404}"/>
              </a:ext>
            </a:extLst>
          </p:cNvPr>
          <p:cNvCxnSpPr/>
          <p:nvPr/>
        </p:nvCxnSpPr>
        <p:spPr>
          <a:xfrm>
            <a:off x="4676621" y="3725951"/>
            <a:ext cx="26594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2391B-9C3A-484D-9982-7D7230E2B383}"/>
              </a:ext>
            </a:extLst>
          </p:cNvPr>
          <p:cNvSpPr/>
          <p:nvPr/>
        </p:nvSpPr>
        <p:spPr>
          <a:xfrm>
            <a:off x="8660499" y="3344237"/>
            <a:ext cx="2659485" cy="152696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41D81B0-B1BC-4EBE-B4E7-BB8392B3A582}"/>
              </a:ext>
            </a:extLst>
          </p:cNvPr>
          <p:cNvSpPr txBox="1"/>
          <p:nvPr/>
        </p:nvSpPr>
        <p:spPr>
          <a:xfrm>
            <a:off x="9424173" y="3282091"/>
            <a:ext cx="12362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Access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A1F636-7DF5-4D17-9B13-FDD85402E95E}"/>
              </a:ext>
            </a:extLst>
          </p:cNvPr>
          <p:cNvSpPr txBox="1"/>
          <p:nvPr/>
        </p:nvSpPr>
        <p:spPr>
          <a:xfrm>
            <a:off x="8694841" y="3717150"/>
            <a:ext cx="2590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Private</a:t>
            </a:r>
          </a:p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&amp;</a:t>
            </a:r>
          </a:p>
          <a:p>
            <a:pPr algn="ctr"/>
            <a:r>
              <a:rPr lang="en-US" sz="20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Government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F488B9-2FE3-44C0-89E0-F2F1DB2C76EB}"/>
              </a:ext>
            </a:extLst>
          </p:cNvPr>
          <p:cNvCxnSpPr/>
          <p:nvPr/>
        </p:nvCxnSpPr>
        <p:spPr>
          <a:xfrm>
            <a:off x="8660499" y="3725951"/>
            <a:ext cx="265948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30A985-D733-4D8E-A37A-CDFD9645C2AE}"/>
              </a:ext>
            </a:extLst>
          </p:cNvPr>
          <p:cNvSpPr txBox="1"/>
          <p:nvPr/>
        </p:nvSpPr>
        <p:spPr>
          <a:xfrm>
            <a:off x="181884" y="5080065"/>
            <a:ext cx="1164895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Historically, data was mostly analog, encoded as continuous variations on various physical media. </a:t>
            </a:r>
          </a:p>
          <a:p>
            <a:r>
              <a:rPr lang="en-US" sz="2000" dirty="0"/>
              <a:t>Ex: Audio was recorded as vibrations impressed on vinyl disks. </a:t>
            </a:r>
          </a:p>
          <a:p>
            <a:r>
              <a:rPr lang="en-US" sz="2000" dirty="0"/>
              <a:t>       Images were recorded as chemicals on celluloid tapes. </a:t>
            </a:r>
          </a:p>
          <a:p>
            <a:r>
              <a:rPr lang="en-US" sz="2000" b="1" dirty="0"/>
              <a:t>Today, data is mostly digital, encoded as zeros and ones on electronic and magnetic media.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64D219-2128-438F-B991-7C6C575E6926}"/>
              </a:ext>
            </a:extLst>
          </p:cNvPr>
          <p:cNvCxnSpPr>
            <a:cxnSpLocks/>
          </p:cNvCxnSpPr>
          <p:nvPr/>
        </p:nvCxnSpPr>
        <p:spPr>
          <a:xfrm>
            <a:off x="1829936" y="2761673"/>
            <a:ext cx="8654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15C6AD-8061-4EC3-B6AF-C7A3C4740F42}"/>
              </a:ext>
            </a:extLst>
          </p:cNvPr>
          <p:cNvCxnSpPr/>
          <p:nvPr/>
        </p:nvCxnSpPr>
        <p:spPr>
          <a:xfrm>
            <a:off x="1839172" y="2761673"/>
            <a:ext cx="0" cy="535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ED1D41D-CC76-42F6-9100-1B151BE1D793}"/>
              </a:ext>
            </a:extLst>
          </p:cNvPr>
          <p:cNvCxnSpPr/>
          <p:nvPr/>
        </p:nvCxnSpPr>
        <p:spPr>
          <a:xfrm>
            <a:off x="10484408" y="2752437"/>
            <a:ext cx="0" cy="535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3C0630A-A1C1-4B4B-9451-0C25C6B1D7AE}"/>
              </a:ext>
            </a:extLst>
          </p:cNvPr>
          <p:cNvCxnSpPr>
            <a:cxnSpLocks/>
          </p:cNvCxnSpPr>
          <p:nvPr/>
        </p:nvCxnSpPr>
        <p:spPr>
          <a:xfrm>
            <a:off x="5975927" y="2532608"/>
            <a:ext cx="0" cy="749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491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36D2-C820-4BB2-BA06-6DB29D23F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435" y="97654"/>
            <a:ext cx="5383130" cy="1003176"/>
          </a:xfrm>
        </p:spPr>
        <p:txBody>
          <a:bodyPr>
            <a:normAutofit/>
          </a:bodyPr>
          <a:lstStyle/>
          <a:p>
            <a:r>
              <a:rPr lang="en-US" sz="4400" dirty="0"/>
              <a:t>databases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A341ED-0318-4DF9-92D6-F8994F081A5A}"/>
              </a:ext>
            </a:extLst>
          </p:cNvPr>
          <p:cNvSpPr txBox="1"/>
          <p:nvPr/>
        </p:nvSpPr>
        <p:spPr>
          <a:xfrm>
            <a:off x="292961" y="1453633"/>
            <a:ext cx="9623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database is a collection of data in a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structured format</a:t>
            </a:r>
            <a:r>
              <a:rPr lang="en-US" sz="28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A71A4B-2B8B-434C-8C97-F764B02F7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76271" y="351734"/>
            <a:ext cx="1596036" cy="11018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F68125-12A9-4917-99A1-CE256FE275F5}"/>
              </a:ext>
            </a:extLst>
          </p:cNvPr>
          <p:cNvSpPr txBox="1"/>
          <p:nvPr/>
        </p:nvSpPr>
        <p:spPr>
          <a:xfrm>
            <a:off x="8667564" y="6491790"/>
            <a:ext cx="3524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55915190@N00/2302651444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BA8246-6C2B-4B41-8E2D-3CE0880EDB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017711" y="175333"/>
            <a:ext cx="1655685" cy="16556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9315EB-6C3A-4E58-90D2-FF08EF7016B8}"/>
              </a:ext>
            </a:extLst>
          </p:cNvPr>
          <p:cNvSpPr txBox="1"/>
          <p:nvPr/>
        </p:nvSpPr>
        <p:spPr>
          <a:xfrm>
            <a:off x="292961" y="2329657"/>
            <a:ext cx="511954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4"/>
                </a:solidFill>
              </a:rPr>
              <a:t>database system </a:t>
            </a:r>
            <a:r>
              <a:rPr lang="en-US" sz="2800" dirty="0"/>
              <a:t>(/</a:t>
            </a:r>
            <a:r>
              <a:rPr lang="en-US" sz="2800" b="1" dirty="0">
                <a:solidFill>
                  <a:schemeClr val="accent4"/>
                </a:solidFill>
              </a:rPr>
              <a:t>DBMS</a:t>
            </a:r>
            <a:r>
              <a:rPr lang="en-US" sz="2800" dirty="0"/>
              <a:t>) is a software that reads and writes data in a database.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F010587-7E7A-4422-A556-E8750477CCF7}"/>
              </a:ext>
            </a:extLst>
          </p:cNvPr>
          <p:cNvSpPr/>
          <p:nvPr/>
        </p:nvSpPr>
        <p:spPr>
          <a:xfrm>
            <a:off x="6096000" y="2492826"/>
            <a:ext cx="3462291" cy="11718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Secure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Consistent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Available at all times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C4C0B8-EA35-4D8A-8B25-35D3A77BA312}"/>
              </a:ext>
            </a:extLst>
          </p:cNvPr>
          <p:cNvSpPr txBox="1"/>
          <p:nvPr/>
        </p:nvSpPr>
        <p:spPr>
          <a:xfrm>
            <a:off x="292961" y="4230625"/>
            <a:ext cx="102699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query</a:t>
            </a:r>
            <a:r>
              <a:rPr lang="en-US" sz="2800" dirty="0"/>
              <a:t> is a request to retrieve or change data in a database.</a:t>
            </a:r>
          </a:p>
          <a:p>
            <a:r>
              <a:rPr lang="en-US" sz="2800" dirty="0"/>
              <a:t> </a:t>
            </a:r>
          </a:p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query language </a:t>
            </a:r>
            <a:r>
              <a:rPr lang="en-US" sz="2800" dirty="0"/>
              <a:t>is a specialized programming language, designed specifically for </a:t>
            </a:r>
            <a:r>
              <a:rPr lang="en-US" sz="2800" b="1" dirty="0">
                <a:solidFill>
                  <a:schemeClr val="accent4"/>
                </a:solidFill>
              </a:rPr>
              <a:t>database systems</a:t>
            </a:r>
            <a:r>
              <a:rPr lang="en-US" sz="28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59524-52EB-4F12-8B9C-9FB640FBD025}"/>
              </a:ext>
            </a:extLst>
          </p:cNvPr>
          <p:cNvSpPr txBox="1"/>
          <p:nvPr/>
        </p:nvSpPr>
        <p:spPr>
          <a:xfrm>
            <a:off x="8667564" y="6345660"/>
            <a:ext cx="3524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www.flickr.com/photos/55915190@N00/2302651444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3601910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DD0E6-66A7-49F7-858B-02449DD9D30D}"/>
              </a:ext>
            </a:extLst>
          </p:cNvPr>
          <p:cNvSpPr txBox="1">
            <a:spLocks/>
          </p:cNvSpPr>
          <p:nvPr/>
        </p:nvSpPr>
        <p:spPr>
          <a:xfrm>
            <a:off x="3404435" y="142044"/>
            <a:ext cx="5383130" cy="727969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databases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06FA5-49B3-4930-B4C1-AFE626B7FC35}"/>
              </a:ext>
            </a:extLst>
          </p:cNvPr>
          <p:cNvSpPr txBox="1"/>
          <p:nvPr/>
        </p:nvSpPr>
        <p:spPr>
          <a:xfrm>
            <a:off x="266328" y="1091953"/>
            <a:ext cx="1161199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</a:rPr>
              <a:t>transaction</a:t>
            </a:r>
            <a:r>
              <a:rPr lang="en-US" sz="2800" dirty="0"/>
              <a:t> is a group of queries that must be either completed or rejected as a whole.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E16360-AE35-402C-9505-868DC58C979F}"/>
              </a:ext>
            </a:extLst>
          </p:cNvPr>
          <p:cNvSpPr txBox="1"/>
          <p:nvPr/>
        </p:nvSpPr>
        <p:spPr>
          <a:xfrm>
            <a:off x="887766" y="3138527"/>
            <a:ext cx="1036911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A</a:t>
            </a:r>
            <a:r>
              <a:rPr lang="en-US" sz="2800" i="1" dirty="0">
                <a:solidFill>
                  <a:srgbClr val="FFC000"/>
                </a:solidFill>
              </a:rPr>
              <a:t>tomicity: All operations succeed or none are applied.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n-US" sz="2800" i="1" dirty="0">
                <a:solidFill>
                  <a:srgbClr val="FFC000"/>
                </a:solidFill>
              </a:rPr>
              <a:t>onsistency: Transactions leave the database in a valid state.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I</a:t>
            </a:r>
            <a:r>
              <a:rPr lang="en-US" sz="2800" i="1" dirty="0">
                <a:solidFill>
                  <a:srgbClr val="FFC000"/>
                </a:solidFill>
              </a:rPr>
              <a:t>solation: Transactions do not interfere with each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r>
              <a:rPr lang="en-US" sz="2800" i="1" dirty="0">
                <a:solidFill>
                  <a:srgbClr val="FFC000"/>
                </a:solidFill>
              </a:rPr>
              <a:t>urability: Changes persist even after a system failure.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EF803F-636E-4D59-AAA4-27B04EEC1D12}"/>
              </a:ext>
            </a:extLst>
          </p:cNvPr>
          <p:cNvSpPr txBox="1"/>
          <p:nvPr/>
        </p:nvSpPr>
        <p:spPr>
          <a:xfrm>
            <a:off x="348764" y="5521323"/>
            <a:ext cx="10650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 The above requirements are supported in sophisticated transaction management subsystems of most database systems.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28DF6538-FC7C-483F-9244-5E14CF7262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601877" y="1625775"/>
            <a:ext cx="2018994" cy="18652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DB20C-5E3C-45CD-B406-A31FA15A7C53}"/>
              </a:ext>
            </a:extLst>
          </p:cNvPr>
          <p:cNvSpPr txBox="1"/>
          <p:nvPr/>
        </p:nvSpPr>
        <p:spPr>
          <a:xfrm>
            <a:off x="266328" y="2361461"/>
            <a:ext cx="103780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Transactions ensure data consistency by following the 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ACID</a:t>
            </a:r>
            <a:r>
              <a:rPr lang="en-US" sz="2400" dirty="0"/>
              <a:t> properties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9E4946-88B7-4F2B-994F-79E7AF6B6CF8}"/>
              </a:ext>
            </a:extLst>
          </p:cNvPr>
          <p:cNvSpPr txBox="1"/>
          <p:nvPr/>
        </p:nvSpPr>
        <p:spPr>
          <a:xfrm>
            <a:off x="8667564" y="6491790"/>
            <a:ext cx="3524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 tooltip="https://www.flickr.com/photos/55915190@N00/2302651444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7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14266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A86327-F569-4AFB-A209-6A76907C50CA}"/>
              </a:ext>
            </a:extLst>
          </p:cNvPr>
          <p:cNvSpPr/>
          <p:nvPr/>
        </p:nvSpPr>
        <p:spPr>
          <a:xfrm>
            <a:off x="454511" y="2223093"/>
            <a:ext cx="8255856" cy="22713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D20385-A754-48B7-BA89-FDBA73674E5F}"/>
              </a:ext>
            </a:extLst>
          </p:cNvPr>
          <p:cNvSpPr/>
          <p:nvPr/>
        </p:nvSpPr>
        <p:spPr>
          <a:xfrm>
            <a:off x="9351391" y="1905159"/>
            <a:ext cx="2403835" cy="288365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61E567-092A-43BA-86D7-7CB6E0233BF6}"/>
              </a:ext>
            </a:extLst>
          </p:cNvPr>
          <p:cNvSpPr txBox="1">
            <a:spLocks/>
          </p:cNvSpPr>
          <p:nvPr/>
        </p:nvSpPr>
        <p:spPr>
          <a:xfrm>
            <a:off x="2185234" y="128657"/>
            <a:ext cx="7014183" cy="7426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Databases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922BEC-3018-4072-B241-8D1A2C67FAE7}"/>
              </a:ext>
            </a:extLst>
          </p:cNvPr>
          <p:cNvSpPr txBox="1"/>
          <p:nvPr/>
        </p:nvSpPr>
        <p:spPr>
          <a:xfrm>
            <a:off x="210104" y="946287"/>
            <a:ext cx="117717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</a:t>
            </a:r>
            <a:r>
              <a:rPr lang="en-US" sz="2800" b="1" dirty="0">
                <a:solidFill>
                  <a:schemeClr val="accent2"/>
                </a:solidFill>
              </a:rPr>
              <a:t>database application </a:t>
            </a:r>
            <a:r>
              <a:rPr lang="en-US" sz="2800" dirty="0"/>
              <a:t>is software that helps business users interact with database systems.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0A07A9-C96C-4BBC-A1C1-80C795432B5C}"/>
              </a:ext>
            </a:extLst>
          </p:cNvPr>
          <p:cNvSpPr txBox="1"/>
          <p:nvPr/>
        </p:nvSpPr>
        <p:spPr>
          <a:xfrm>
            <a:off x="284083" y="4858107"/>
            <a:ext cx="8587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about the structure of a database are called </a:t>
            </a:r>
            <a:r>
              <a:rPr lang="en-US" sz="2400" b="1" dirty="0">
                <a:solidFill>
                  <a:srgbClr val="FF0000"/>
                </a:solidFill>
              </a:rPr>
              <a:t>metadata</a:t>
            </a:r>
            <a:r>
              <a:rPr lang="en-US" sz="2400" dirty="0"/>
              <a:t>.</a:t>
            </a:r>
          </a:p>
          <a:p>
            <a:r>
              <a:rPr lang="en-US" sz="2000" dirty="0"/>
              <a:t>Ex: names of tables, </a:t>
            </a:r>
          </a:p>
          <a:p>
            <a:r>
              <a:rPr lang="en-US" sz="2000" dirty="0"/>
              <a:t>       names of columns and the tables to which they belong, </a:t>
            </a:r>
          </a:p>
          <a:p>
            <a:r>
              <a:rPr lang="en-US" sz="2000" dirty="0"/>
              <a:t>       properties of tables and columns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18B280-EDF6-4FE8-8E57-67A4E72DFE5E}"/>
              </a:ext>
            </a:extLst>
          </p:cNvPr>
          <p:cNvSpPr txBox="1"/>
          <p:nvPr/>
        </p:nvSpPr>
        <p:spPr>
          <a:xfrm>
            <a:off x="2555782" y="4144583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a Database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5ECFB6-E1F6-4639-A829-B125FA02BA0F}"/>
              </a:ext>
            </a:extLst>
          </p:cNvPr>
          <p:cNvSpPr txBox="1"/>
          <p:nvPr/>
        </p:nvSpPr>
        <p:spPr>
          <a:xfrm>
            <a:off x="9486703" y="4380665"/>
            <a:ext cx="2242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Contents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766E3-BB15-423F-AB95-EBE6A91F02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312566" y="1977961"/>
            <a:ext cx="2403834" cy="2644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1E123C-D640-4F89-BED0-D23C02315866}"/>
              </a:ext>
            </a:extLst>
          </p:cNvPr>
          <p:cNvSpPr txBox="1"/>
          <p:nvPr/>
        </p:nvSpPr>
        <p:spPr>
          <a:xfrm>
            <a:off x="9758397" y="2272396"/>
            <a:ext cx="19716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User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Metadata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Indices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Overhead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Application metadata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D0F30D8-AA7B-4C77-B76B-792A7D3692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6516" y="2844346"/>
            <a:ext cx="537341" cy="59860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C82EBDE-61BE-488A-B9A6-B91053560E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041125" y="2604701"/>
            <a:ext cx="537341" cy="5986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4146F60-95BC-428B-A08C-73E3B8F967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72454" y="3281461"/>
            <a:ext cx="537341" cy="59860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8BC3DA-E9CA-44FD-A5E2-ACD0A56EE1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183057" y="3056098"/>
            <a:ext cx="537341" cy="598601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7E5A57-C98D-44AC-950E-5D973D3AD61B}"/>
              </a:ext>
            </a:extLst>
          </p:cNvPr>
          <p:cNvCxnSpPr>
            <a:cxnSpLocks/>
          </p:cNvCxnSpPr>
          <p:nvPr/>
        </p:nvCxnSpPr>
        <p:spPr>
          <a:xfrm>
            <a:off x="2007909" y="3284170"/>
            <a:ext cx="942681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68A58A13-20FF-4FA0-8DFA-69C627BCF7FE}"/>
              </a:ext>
            </a:extLst>
          </p:cNvPr>
          <p:cNvSpPr/>
          <p:nvPr/>
        </p:nvSpPr>
        <p:spPr>
          <a:xfrm>
            <a:off x="3101419" y="2400874"/>
            <a:ext cx="5482389" cy="17259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A8EE77-17F5-486D-9B93-53C72FAC1CBF}"/>
              </a:ext>
            </a:extLst>
          </p:cNvPr>
          <p:cNvSpPr/>
          <p:nvPr/>
        </p:nvSpPr>
        <p:spPr>
          <a:xfrm>
            <a:off x="4668612" y="2489621"/>
            <a:ext cx="3834367" cy="155135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4B5D2A-09F1-43FB-A990-37F17590BDA7}"/>
              </a:ext>
            </a:extLst>
          </p:cNvPr>
          <p:cNvCxnSpPr>
            <a:cxnSpLocks/>
          </p:cNvCxnSpPr>
          <p:nvPr/>
        </p:nvCxnSpPr>
        <p:spPr>
          <a:xfrm>
            <a:off x="6360326" y="3203301"/>
            <a:ext cx="942681" cy="0"/>
          </a:xfrm>
          <a:prstGeom prst="straightConnector1">
            <a:avLst/>
          </a:prstGeom>
          <a:ln w="38100">
            <a:solidFill>
              <a:schemeClr val="bg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299D3BA8-4596-4CFD-8D87-9DE73A3B09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03007" y="2570241"/>
            <a:ext cx="1048770" cy="12661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05264BE-91EC-4E12-B5BD-0568A929ED1C}"/>
              </a:ext>
            </a:extLst>
          </p:cNvPr>
          <p:cNvSpPr txBox="1"/>
          <p:nvPr/>
        </p:nvSpPr>
        <p:spPr>
          <a:xfrm>
            <a:off x="4812182" y="2832975"/>
            <a:ext cx="141487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Database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Management</a:t>
            </a:r>
          </a:p>
          <a:p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System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E16022A-A326-4296-841D-61036C2B6352}"/>
              </a:ext>
            </a:extLst>
          </p:cNvPr>
          <p:cNvSpPr txBox="1"/>
          <p:nvPr/>
        </p:nvSpPr>
        <p:spPr>
          <a:xfrm>
            <a:off x="3121173" y="2898347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Database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Application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F87D7FB-55C6-4762-A989-EA4257CE3658}"/>
              </a:ext>
            </a:extLst>
          </p:cNvPr>
          <p:cNvSpPr txBox="1"/>
          <p:nvPr/>
        </p:nvSpPr>
        <p:spPr>
          <a:xfrm>
            <a:off x="7419588" y="2572404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US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8BCFB8B-39C4-456E-94A5-4132498B113D}"/>
              </a:ext>
            </a:extLst>
          </p:cNvPr>
          <p:cNvSpPr txBox="1"/>
          <p:nvPr/>
        </p:nvSpPr>
        <p:spPr>
          <a:xfrm>
            <a:off x="606552" y="3922537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Client/User</a:t>
            </a:r>
          </a:p>
        </p:txBody>
      </p:sp>
    </p:spTree>
    <p:extLst>
      <p:ext uri="{BB962C8B-B14F-4D97-AF65-F5344CB8AC3E}">
        <p14:creationId xmlns:p14="http://schemas.microsoft.com/office/powerpoint/2010/main" val="4259432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FE3AEA-50B8-46FF-ADF5-1BC739FCEEF4}"/>
              </a:ext>
            </a:extLst>
          </p:cNvPr>
          <p:cNvSpPr txBox="1"/>
          <p:nvPr/>
        </p:nvSpPr>
        <p:spPr>
          <a:xfrm>
            <a:off x="583595" y="4043128"/>
            <a:ext cx="44535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• Control concurrency</a:t>
            </a:r>
          </a:p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• Provide security</a:t>
            </a:r>
          </a:p>
          <a:p>
            <a:r>
              <a:rPr lang="en-US" sz="2400" i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• Perform backup and recovery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FC130-7E28-4D96-B5B1-5E8ED1BE395E}"/>
              </a:ext>
            </a:extLst>
          </p:cNvPr>
          <p:cNvSpPr txBox="1"/>
          <p:nvPr/>
        </p:nvSpPr>
        <p:spPr>
          <a:xfrm>
            <a:off x="65964" y="3439847"/>
            <a:ext cx="6318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of Database Administration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8DFA-E42C-4197-8ACE-8A00CBC7F1B9}"/>
              </a:ext>
            </a:extLst>
          </p:cNvPr>
          <p:cNvSpPr txBox="1"/>
          <p:nvPr/>
        </p:nvSpPr>
        <p:spPr>
          <a:xfrm>
            <a:off x="71920" y="779289"/>
            <a:ext cx="7466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Functions of Database Application Programs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F960FB-12C3-4D7B-9839-6132EC2CE0DC}"/>
              </a:ext>
            </a:extLst>
          </p:cNvPr>
          <p:cNvSpPr txBox="1"/>
          <p:nvPr/>
        </p:nvSpPr>
        <p:spPr>
          <a:xfrm>
            <a:off x="583595" y="1299971"/>
            <a:ext cx="5283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solidFill>
                  <a:srgbClr val="FFFF00"/>
                </a:solidFill>
              </a:rPr>
              <a:t>• Create and process forms</a:t>
            </a:r>
          </a:p>
          <a:p>
            <a:r>
              <a:rPr lang="en-US" sz="2400" i="1" dirty="0">
                <a:solidFill>
                  <a:srgbClr val="FFFF00"/>
                </a:solidFill>
              </a:rPr>
              <a:t>• Process user queries</a:t>
            </a:r>
          </a:p>
          <a:p>
            <a:r>
              <a:rPr lang="en-US" sz="2400" i="1" dirty="0">
                <a:solidFill>
                  <a:srgbClr val="FFFF00"/>
                </a:solidFill>
              </a:rPr>
              <a:t>• Create and process reports</a:t>
            </a:r>
          </a:p>
          <a:p>
            <a:r>
              <a:rPr lang="en-US" sz="2400" i="1" dirty="0">
                <a:solidFill>
                  <a:srgbClr val="FFFF00"/>
                </a:solidFill>
              </a:rPr>
              <a:t>• Execute application logic</a:t>
            </a:r>
          </a:p>
          <a:p>
            <a:r>
              <a:rPr lang="en-US" sz="2400" i="1" dirty="0">
                <a:solidFill>
                  <a:srgbClr val="FFFF00"/>
                </a:solidFill>
              </a:rPr>
              <a:t>• Control application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0B85AC-A89B-4B0C-854F-7CBEDFEFD51C}"/>
              </a:ext>
            </a:extLst>
          </p:cNvPr>
          <p:cNvSpPr txBox="1"/>
          <p:nvPr/>
        </p:nvSpPr>
        <p:spPr>
          <a:xfrm>
            <a:off x="80599" y="5558029"/>
            <a:ext cx="6800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DBMS controls concurrency by ensuring that one user’s work does not inappropriately interfere with another user’s work.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122BF2-E354-425A-A6CF-7F913A2FE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64" y="1351724"/>
            <a:ext cx="4699193" cy="227001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13941509-9614-47E4-BBEF-E36B790ACF70}"/>
              </a:ext>
            </a:extLst>
          </p:cNvPr>
          <p:cNvSpPr txBox="1">
            <a:spLocks/>
          </p:cNvSpPr>
          <p:nvPr/>
        </p:nvSpPr>
        <p:spPr>
          <a:xfrm>
            <a:off x="2185234" y="128657"/>
            <a:ext cx="7014183" cy="7426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Databases systems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A6455B-5D93-42C2-9AB5-A546E9F1F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099" y="4202522"/>
            <a:ext cx="4678702" cy="185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197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E0063F-061E-4FE3-AEA0-08C227CFC377}"/>
              </a:ext>
            </a:extLst>
          </p:cNvPr>
          <p:cNvSpPr txBox="1"/>
          <p:nvPr/>
        </p:nvSpPr>
        <p:spPr>
          <a:xfrm>
            <a:off x="1185296" y="6261537"/>
            <a:ext cx="33676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7C80"/>
                </a:solidFill>
              </a:rPr>
              <a:t>Client-Server system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D9E66-549A-4E57-BF45-9E4658609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3278739"/>
            <a:ext cx="872567" cy="9720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5D1874-BF28-4EB6-B0C4-42B243B966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032799" y="5208255"/>
            <a:ext cx="862010" cy="9602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F877A36-B2D1-453B-951F-E325F93576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2185234" y="902595"/>
            <a:ext cx="1094568" cy="129247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0AF4A0A1-DBFF-4ACB-BA33-1EF65865B0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321978" y="3279868"/>
            <a:ext cx="535227" cy="9709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20329A-D4CE-4837-8211-AF22F12F669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671782" y="2783886"/>
            <a:ext cx="1850981" cy="1835556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C89BC70-0C4C-45C2-83E9-BB62FEBDAB5E}"/>
              </a:ext>
            </a:extLst>
          </p:cNvPr>
          <p:cNvCxnSpPr>
            <a:cxnSpLocks/>
          </p:cNvCxnSpPr>
          <p:nvPr/>
        </p:nvCxnSpPr>
        <p:spPr>
          <a:xfrm>
            <a:off x="1103476" y="3653625"/>
            <a:ext cx="5683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A487BFB-9D66-4839-853F-39D26C420279}"/>
              </a:ext>
            </a:extLst>
          </p:cNvPr>
          <p:cNvCxnSpPr>
            <a:cxnSpLocks/>
          </p:cNvCxnSpPr>
          <p:nvPr/>
        </p:nvCxnSpPr>
        <p:spPr>
          <a:xfrm>
            <a:off x="3522763" y="3701664"/>
            <a:ext cx="56830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BFE994-B155-40A3-8CA2-CDEDE9941AD1}"/>
              </a:ext>
            </a:extLst>
          </p:cNvPr>
          <p:cNvCxnSpPr>
            <a:cxnSpLocks/>
          </p:cNvCxnSpPr>
          <p:nvPr/>
        </p:nvCxnSpPr>
        <p:spPr>
          <a:xfrm>
            <a:off x="2558026" y="4472154"/>
            <a:ext cx="0" cy="6274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E913DE3-E1A4-47D8-A7B5-0B361F0A0ECB}"/>
              </a:ext>
            </a:extLst>
          </p:cNvPr>
          <p:cNvCxnSpPr>
            <a:cxnSpLocks/>
          </p:cNvCxnSpPr>
          <p:nvPr/>
        </p:nvCxnSpPr>
        <p:spPr>
          <a:xfrm>
            <a:off x="2597272" y="2221988"/>
            <a:ext cx="0" cy="62743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32DA169-C157-44C8-9E9B-0A06A24CFF1A}"/>
              </a:ext>
            </a:extLst>
          </p:cNvPr>
          <p:cNvSpPr txBox="1"/>
          <p:nvPr/>
        </p:nvSpPr>
        <p:spPr>
          <a:xfrm>
            <a:off x="1084121" y="1086645"/>
            <a:ext cx="1175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Database</a:t>
            </a:r>
          </a:p>
          <a:p>
            <a:pPr algn="ctr"/>
            <a:r>
              <a:rPr lang="en-US" dirty="0"/>
              <a:t>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28589AE-773E-432C-891C-B6908F22F741}"/>
              </a:ext>
            </a:extLst>
          </p:cNvPr>
          <p:cNvSpPr txBox="1"/>
          <p:nvPr/>
        </p:nvSpPr>
        <p:spPr>
          <a:xfrm>
            <a:off x="-8945" y="4354088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Client/User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845C4-277B-4F16-86E0-FFFEFEDDC0D7}"/>
              </a:ext>
            </a:extLst>
          </p:cNvPr>
          <p:cNvSpPr txBox="1"/>
          <p:nvPr/>
        </p:nvSpPr>
        <p:spPr>
          <a:xfrm>
            <a:off x="2894809" y="5519120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Client/User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A44797-9382-43DE-8E5C-FB9A3262963B}"/>
              </a:ext>
            </a:extLst>
          </p:cNvPr>
          <p:cNvSpPr txBox="1"/>
          <p:nvPr/>
        </p:nvSpPr>
        <p:spPr>
          <a:xfrm>
            <a:off x="4025018" y="4392372"/>
            <a:ext cx="12811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Client/User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8BA1C2-2B5E-4B07-9627-37DB6B5EA6C3}"/>
              </a:ext>
            </a:extLst>
          </p:cNvPr>
          <p:cNvSpPr txBox="1"/>
          <p:nvPr/>
        </p:nvSpPr>
        <p:spPr>
          <a:xfrm>
            <a:off x="2331013" y="3900328"/>
            <a:ext cx="5325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LAN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4E0C2F9-F2A8-4EB0-89E6-5ED8F21361CC}"/>
              </a:ext>
            </a:extLst>
          </p:cNvPr>
          <p:cNvSpPr txBox="1"/>
          <p:nvPr/>
        </p:nvSpPr>
        <p:spPr>
          <a:xfrm>
            <a:off x="2282910" y="3198454"/>
            <a:ext cx="6118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WAN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8B5293-7123-434C-AB56-9684D367738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17598" y="819820"/>
            <a:ext cx="5618837" cy="1685650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9486D905-A68A-4E74-9057-8A7604F93589}"/>
              </a:ext>
            </a:extLst>
          </p:cNvPr>
          <p:cNvSpPr/>
          <p:nvPr/>
        </p:nvSpPr>
        <p:spPr>
          <a:xfrm>
            <a:off x="7887856" y="1195550"/>
            <a:ext cx="322958" cy="22158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F2B59F92-EEB7-4FEE-A8A4-1EB9B28024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317599" y="2743008"/>
            <a:ext cx="5618836" cy="168565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F7D0AA22-BAEA-447F-A13B-9CD2A83833A8}"/>
              </a:ext>
            </a:extLst>
          </p:cNvPr>
          <p:cNvSpPr/>
          <p:nvPr/>
        </p:nvSpPr>
        <p:spPr>
          <a:xfrm>
            <a:off x="9378119" y="3139907"/>
            <a:ext cx="338535" cy="19810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DF1765EB-1E99-4348-97B2-D8C528536B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17600" y="4679494"/>
            <a:ext cx="5618836" cy="1685649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C8F2DF2F-564D-4205-9E21-B20598920D23}"/>
              </a:ext>
            </a:extLst>
          </p:cNvPr>
          <p:cNvSpPr txBox="1"/>
          <p:nvPr/>
        </p:nvSpPr>
        <p:spPr>
          <a:xfrm>
            <a:off x="7111731" y="6011506"/>
            <a:ext cx="2210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Web-based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AF6DC7-ED9F-44DF-93F7-EB173D80D4DE}"/>
              </a:ext>
            </a:extLst>
          </p:cNvPr>
          <p:cNvSpPr/>
          <p:nvPr/>
        </p:nvSpPr>
        <p:spPr>
          <a:xfrm>
            <a:off x="10080690" y="5126185"/>
            <a:ext cx="208618" cy="1158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E56F0D6A-51FA-4993-81A4-771B6349F7B7}"/>
              </a:ext>
            </a:extLst>
          </p:cNvPr>
          <p:cNvSpPr txBox="1">
            <a:spLocks/>
          </p:cNvSpPr>
          <p:nvPr/>
        </p:nvSpPr>
        <p:spPr>
          <a:xfrm>
            <a:off x="2185234" y="82474"/>
            <a:ext cx="7014183" cy="7426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Databases systems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D35C884-D162-42E1-BD1E-D405627145C1}"/>
              </a:ext>
            </a:extLst>
          </p:cNvPr>
          <p:cNvSpPr txBox="1"/>
          <p:nvPr/>
        </p:nvSpPr>
        <p:spPr>
          <a:xfrm>
            <a:off x="6988684" y="4052864"/>
            <a:ext cx="1882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Network system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28DD3D1-B3EF-4755-8F09-31FC278C65C8}"/>
              </a:ext>
            </a:extLst>
          </p:cNvPr>
          <p:cNvSpPr txBox="1"/>
          <p:nvPr/>
        </p:nvSpPr>
        <p:spPr>
          <a:xfrm>
            <a:off x="8063209" y="2113368"/>
            <a:ext cx="1136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Interface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C60862-4C44-4CE5-B0A2-D830A8131F1F}"/>
              </a:ext>
            </a:extLst>
          </p:cNvPr>
          <p:cNvSpPr txBox="1"/>
          <p:nvPr/>
        </p:nvSpPr>
        <p:spPr>
          <a:xfrm>
            <a:off x="8667564" y="6544694"/>
            <a:ext cx="35244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14" tooltip="https://www.flickr.com/photos/55915190@N00/2302651444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15" tooltip="https://creativecommons.org/licenses/by/3.0/"/>
              </a:rPr>
              <a:t>CC BY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74118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F9534-FF1A-4A88-B8ED-3FB68844FBA1}"/>
              </a:ext>
            </a:extLst>
          </p:cNvPr>
          <p:cNvSpPr txBox="1">
            <a:spLocks/>
          </p:cNvSpPr>
          <p:nvPr/>
        </p:nvSpPr>
        <p:spPr>
          <a:xfrm>
            <a:off x="2185234" y="128657"/>
            <a:ext cx="7014183" cy="74266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/>
              <a:t>Databases systems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593D0-D810-4CB7-B271-78AADB51DD92}"/>
              </a:ext>
            </a:extLst>
          </p:cNvPr>
          <p:cNvSpPr txBox="1"/>
          <p:nvPr/>
        </p:nvSpPr>
        <p:spPr>
          <a:xfrm>
            <a:off x="4171402" y="947124"/>
            <a:ext cx="38491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Key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86D87-C9B8-4BE2-AB60-2831D534A939}"/>
              </a:ext>
            </a:extLst>
          </p:cNvPr>
          <p:cNvSpPr txBox="1"/>
          <p:nvPr/>
        </p:nvSpPr>
        <p:spPr>
          <a:xfrm>
            <a:off x="8976197" y="3327000"/>
            <a:ext cx="28134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Opt for modular designs to facilitate future updates and debugging.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5994294-02CB-4ADB-BD69-E18BCB52C9BB}"/>
              </a:ext>
            </a:extLst>
          </p:cNvPr>
          <p:cNvSpPr/>
          <p:nvPr/>
        </p:nvSpPr>
        <p:spPr>
          <a:xfrm>
            <a:off x="795771" y="2389446"/>
            <a:ext cx="1941922" cy="762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Scalability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B54A6-177D-4101-8684-B238ED535EF1}"/>
              </a:ext>
            </a:extLst>
          </p:cNvPr>
          <p:cNvSpPr txBox="1"/>
          <p:nvPr/>
        </p:nvSpPr>
        <p:spPr>
          <a:xfrm>
            <a:off x="394093" y="3274813"/>
            <a:ext cx="28319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Choose the appropriate architecture based on the expected number of users and data size.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25BC04-5A8C-4AE5-A030-9C00EDA11A0E}"/>
              </a:ext>
            </a:extLst>
          </p:cNvPr>
          <p:cNvSpPr/>
          <p:nvPr/>
        </p:nvSpPr>
        <p:spPr>
          <a:xfrm>
            <a:off x="2905431" y="4680635"/>
            <a:ext cx="1941922" cy="762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98915-B363-42AC-9109-ACD4D7976F7E}"/>
              </a:ext>
            </a:extLst>
          </p:cNvPr>
          <p:cNvSpPr txBox="1"/>
          <p:nvPr/>
        </p:nvSpPr>
        <p:spPr>
          <a:xfrm>
            <a:off x="2185234" y="5557186"/>
            <a:ext cx="3801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Implement secure communication (e.g., HTTPS, firewalls) and authentication mechanisms.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F039FA-20E4-4730-B27B-2030F6A1EFB1}"/>
              </a:ext>
            </a:extLst>
          </p:cNvPr>
          <p:cNvSpPr/>
          <p:nvPr/>
        </p:nvSpPr>
        <p:spPr>
          <a:xfrm>
            <a:off x="5125039" y="2389447"/>
            <a:ext cx="1941922" cy="762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348493-A8D9-43AE-A84C-379A5648D2E4}"/>
              </a:ext>
            </a:extLst>
          </p:cNvPr>
          <p:cNvSpPr txBox="1"/>
          <p:nvPr/>
        </p:nvSpPr>
        <p:spPr>
          <a:xfrm>
            <a:off x="4200620" y="3338700"/>
            <a:ext cx="38916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load balancers, caching layers, and optimized database queries to improve response times.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29B86D3-4B78-4FA6-A583-2B7611B155E8}"/>
              </a:ext>
            </a:extLst>
          </p:cNvPr>
          <p:cNvSpPr/>
          <p:nvPr/>
        </p:nvSpPr>
        <p:spPr>
          <a:xfrm>
            <a:off x="7344647" y="4624031"/>
            <a:ext cx="1941922" cy="762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Cost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7B5324-265B-45EB-BD86-F41509B14CC1}"/>
              </a:ext>
            </a:extLst>
          </p:cNvPr>
          <p:cNvSpPr txBox="1"/>
          <p:nvPr/>
        </p:nvSpPr>
        <p:spPr>
          <a:xfrm>
            <a:off x="6857880" y="5521406"/>
            <a:ext cx="33841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Evaluate infrastructure costs, including hardware, cloud services, and maintenance.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8D88D4-8956-48DB-ACAA-25CFB4C38196}"/>
              </a:ext>
            </a:extLst>
          </p:cNvPr>
          <p:cNvSpPr/>
          <p:nvPr/>
        </p:nvSpPr>
        <p:spPr>
          <a:xfrm>
            <a:off x="9361177" y="2405482"/>
            <a:ext cx="1941922" cy="7622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Maintainability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2BEB213-4760-4062-9C47-5BBB2BCCE74D}"/>
              </a:ext>
            </a:extLst>
          </p:cNvPr>
          <p:cNvCxnSpPr>
            <a:cxnSpLocks/>
          </p:cNvCxnSpPr>
          <p:nvPr/>
        </p:nvCxnSpPr>
        <p:spPr>
          <a:xfrm>
            <a:off x="1690255" y="1745673"/>
            <a:ext cx="8654472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35682A-6C49-4DE6-A7AF-FE7C18724BB7}"/>
              </a:ext>
            </a:extLst>
          </p:cNvPr>
          <p:cNvCxnSpPr/>
          <p:nvPr/>
        </p:nvCxnSpPr>
        <p:spPr>
          <a:xfrm>
            <a:off x="1699491" y="1745673"/>
            <a:ext cx="0" cy="535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FCB3767-F00D-4828-8E5B-3182382776BF}"/>
              </a:ext>
            </a:extLst>
          </p:cNvPr>
          <p:cNvCxnSpPr/>
          <p:nvPr/>
        </p:nvCxnSpPr>
        <p:spPr>
          <a:xfrm>
            <a:off x="10344727" y="1736437"/>
            <a:ext cx="0" cy="5357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5B374A1-8DCB-4C8E-B22C-8B52C0A79847}"/>
              </a:ext>
            </a:extLst>
          </p:cNvPr>
          <p:cNvCxnSpPr>
            <a:cxnSpLocks/>
          </p:cNvCxnSpPr>
          <p:nvPr/>
        </p:nvCxnSpPr>
        <p:spPr>
          <a:xfrm>
            <a:off x="3837709" y="1745673"/>
            <a:ext cx="0" cy="274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C14E78-DF65-430F-B134-89CBC05EB0A5}"/>
              </a:ext>
            </a:extLst>
          </p:cNvPr>
          <p:cNvCxnSpPr>
            <a:cxnSpLocks/>
          </p:cNvCxnSpPr>
          <p:nvPr/>
        </p:nvCxnSpPr>
        <p:spPr>
          <a:xfrm>
            <a:off x="8331200" y="1745673"/>
            <a:ext cx="0" cy="27432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5FF0C1-B64D-4FBE-A208-B6BF9F0DB05F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6096000" y="1531899"/>
            <a:ext cx="0" cy="74948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32393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1037</TotalTime>
  <Words>845</Words>
  <Application>Microsoft Office PowerPoint</Application>
  <PresentationFormat>Widescreen</PresentationFormat>
  <Paragraphs>120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Bookman Old Style</vt:lpstr>
      <vt:lpstr>Calibri</vt:lpstr>
      <vt:lpstr>Google Sans</vt:lpstr>
      <vt:lpstr>Roboto Light</vt:lpstr>
      <vt:lpstr>Rockwell</vt:lpstr>
      <vt:lpstr>SimonciniGaramondStd</vt:lpstr>
      <vt:lpstr>Times New Roman</vt:lpstr>
      <vt:lpstr>Damask</vt:lpstr>
      <vt:lpstr>CSI 300 Database management Systems</vt:lpstr>
      <vt:lpstr>Data</vt:lpstr>
      <vt:lpstr>databases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CSI 300 Database management Systems</dc:title>
  <dc:creator>Thammanna Gowda, Vikas</dc:creator>
  <cp:lastModifiedBy>Thammanna Gowda, Vikas</cp:lastModifiedBy>
  <cp:revision>71</cp:revision>
  <dcterms:created xsi:type="dcterms:W3CDTF">2024-12-17T18:16:07Z</dcterms:created>
  <dcterms:modified xsi:type="dcterms:W3CDTF">2025-01-22T16:36:44Z</dcterms:modified>
</cp:coreProperties>
</file>