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0" r:id="rId3"/>
    <p:sldId id="267" r:id="rId4"/>
    <p:sldId id="271" r:id="rId5"/>
    <p:sldId id="270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E440E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7" autoAdjust="0"/>
  </p:normalViewPr>
  <p:slideViewPr>
    <p:cSldViewPr snapToGrid="0">
      <p:cViewPr varScale="1">
        <p:scale>
          <a:sx n="72" d="100"/>
          <a:sy n="72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8190-1AEA-44C6-852C-E9B62084307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389D-1945-4BD8-8FB0-940A0331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D389D-1945-4BD8-8FB0-940A03319E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7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82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1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5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BE00-B5C2-466A-8413-03F35964A3C0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2DE7-8944-4BE2-8ABA-7D020A93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156" y="1600201"/>
            <a:ext cx="8689976" cy="1528437"/>
          </a:xfrm>
        </p:spPr>
        <p:txBody>
          <a:bodyPr/>
          <a:lstStyle/>
          <a:p>
            <a:r>
              <a:rPr lang="en-US" dirty="0"/>
              <a:t>CSI 300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CDEE-AEE8-4AFB-9BC6-B7F556448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Database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80284-01F7-4675-8390-2D1905C2E8A7}"/>
              </a:ext>
            </a:extLst>
          </p:cNvPr>
          <p:cNvSpPr txBox="1"/>
          <p:nvPr/>
        </p:nvSpPr>
        <p:spPr>
          <a:xfrm>
            <a:off x="7843101" y="5524107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-Vikas Thammanna Gowda</a:t>
            </a:r>
          </a:p>
        </p:txBody>
      </p:sp>
    </p:spTree>
    <p:extLst>
      <p:ext uri="{BB962C8B-B14F-4D97-AF65-F5344CB8AC3E}">
        <p14:creationId xmlns:p14="http://schemas.microsoft.com/office/powerpoint/2010/main" val="39082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8ACEBC-1092-44FF-95F2-AAF9C52D99F8}"/>
              </a:ext>
            </a:extLst>
          </p:cNvPr>
          <p:cNvSpPr txBox="1">
            <a:spLocks/>
          </p:cNvSpPr>
          <p:nvPr/>
        </p:nvSpPr>
        <p:spPr>
          <a:xfrm>
            <a:off x="1657733" y="114071"/>
            <a:ext cx="8876533" cy="7694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Database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8B8DC-06A3-4A18-8719-C4A163499BFD}"/>
              </a:ext>
            </a:extLst>
          </p:cNvPr>
          <p:cNvSpPr txBox="1"/>
          <p:nvPr/>
        </p:nvSpPr>
        <p:spPr>
          <a:xfrm>
            <a:off x="0" y="2715858"/>
            <a:ext cx="345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Categories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4B1B5-38E4-4A79-8786-FBA2594EF73C}"/>
              </a:ext>
            </a:extLst>
          </p:cNvPr>
          <p:cNvSpPr txBox="1"/>
          <p:nvPr/>
        </p:nvSpPr>
        <p:spPr>
          <a:xfrm>
            <a:off x="341993" y="3258659"/>
            <a:ext cx="8876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Structured: </a:t>
            </a:r>
            <a:r>
              <a:rPr lang="en-US" sz="2000" dirty="0"/>
              <a:t>It has a well-defined structure, follows a consistent order.</a:t>
            </a:r>
          </a:p>
          <a:p>
            <a:r>
              <a:rPr lang="en-US" sz="2000" dirty="0"/>
              <a:t>Example: Data in a table format (rows and columns) with associated rules.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803E1-4819-4CBE-9866-96E0D8127223}"/>
              </a:ext>
            </a:extLst>
          </p:cNvPr>
          <p:cNvSpPr txBox="1"/>
          <p:nvPr/>
        </p:nvSpPr>
        <p:spPr>
          <a:xfrm>
            <a:off x="341993" y="4111015"/>
            <a:ext cx="81626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Semi-Structured: </a:t>
            </a:r>
            <a:r>
              <a:rPr lang="en-US" sz="2000" dirty="0"/>
              <a:t>It inherits a few properties of structured data, </a:t>
            </a:r>
          </a:p>
          <a:p>
            <a:r>
              <a:rPr lang="en-US" sz="2000" dirty="0"/>
              <a:t>but the major part fails to have a definite structure.</a:t>
            </a:r>
          </a:p>
          <a:p>
            <a:r>
              <a:rPr lang="en-US" sz="2000" dirty="0"/>
              <a:t>Example: Data in a comma/tab separated format.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B2FFE-35EA-468C-BF51-DA8A11C312EA}"/>
              </a:ext>
            </a:extLst>
          </p:cNvPr>
          <p:cNvSpPr txBox="1"/>
          <p:nvPr/>
        </p:nvSpPr>
        <p:spPr>
          <a:xfrm>
            <a:off x="341993" y="5271148"/>
            <a:ext cx="818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Unstructured: </a:t>
            </a:r>
            <a:r>
              <a:rPr lang="en-US" sz="2000" dirty="0"/>
              <a:t>It lacks a consistent format and varies all the time.</a:t>
            </a:r>
          </a:p>
          <a:p>
            <a:r>
              <a:rPr lang="en-US" sz="2000" dirty="0"/>
              <a:t>Example: Images, emails, audio, video, ………..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CDCFB-C12C-49D9-9A19-3417D7EE9C1C}"/>
              </a:ext>
            </a:extLst>
          </p:cNvPr>
          <p:cNvSpPr txBox="1"/>
          <p:nvPr/>
        </p:nvSpPr>
        <p:spPr>
          <a:xfrm>
            <a:off x="232771" y="935702"/>
            <a:ext cx="11145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database model </a:t>
            </a:r>
            <a:r>
              <a:rPr lang="en-US" sz="2200" dirty="0"/>
              <a:t>is a conceptual framework for database systems, with three parts: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82BEE-9BC5-42CC-A382-FA18DA801DE8}"/>
              </a:ext>
            </a:extLst>
          </p:cNvPr>
          <p:cNvSpPr txBox="1"/>
          <p:nvPr/>
        </p:nvSpPr>
        <p:spPr>
          <a:xfrm>
            <a:off x="856493" y="1406733"/>
            <a:ext cx="76481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FF3300"/>
                </a:solidFill>
              </a:rPr>
              <a:t>Data structures </a:t>
            </a:r>
            <a:r>
              <a:rPr lang="en-US" sz="2200" dirty="0">
                <a:solidFill>
                  <a:srgbClr val="FF3300"/>
                </a:solidFill>
              </a:rPr>
              <a:t>that prescribe how data is organized.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3300"/>
                </a:solidFill>
              </a:rPr>
              <a:t>Operations that manipulate data structures.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FF3300"/>
                </a:solidFill>
              </a:rPr>
              <a:t>Rules</a:t>
            </a:r>
            <a:r>
              <a:rPr lang="en-US" sz="2200" dirty="0">
                <a:solidFill>
                  <a:srgbClr val="FF3300"/>
                </a:solidFill>
              </a:rPr>
              <a:t> that govern valid data.</a:t>
            </a:r>
          </a:p>
        </p:txBody>
      </p:sp>
    </p:spTree>
    <p:extLst>
      <p:ext uri="{BB962C8B-B14F-4D97-AF65-F5344CB8AC3E}">
        <p14:creationId xmlns:p14="http://schemas.microsoft.com/office/powerpoint/2010/main" val="11616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9A19CD-11ED-4B84-8A15-3232685E9A4B}"/>
              </a:ext>
            </a:extLst>
          </p:cNvPr>
          <p:cNvSpPr txBox="1"/>
          <p:nvPr/>
        </p:nvSpPr>
        <p:spPr>
          <a:xfrm>
            <a:off x="153763" y="1493872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Relational DBMS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6FDCD-37AA-45EA-8E89-76FE38EF8C9F}"/>
              </a:ext>
            </a:extLst>
          </p:cNvPr>
          <p:cNvSpPr txBox="1"/>
          <p:nvPr/>
        </p:nvSpPr>
        <p:spPr>
          <a:xfrm>
            <a:off x="574797" y="1955537"/>
            <a:ext cx="11042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Designed for structured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Organize data into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tables</a:t>
            </a:r>
            <a:r>
              <a:rPr lang="en-US" sz="2000" dirty="0"/>
              <a:t> with predefined relationships between them using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primary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foreign keys</a:t>
            </a:r>
            <a:r>
              <a:rPr lang="en-US" sz="20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Supports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ACID</a:t>
            </a:r>
            <a:r>
              <a:rPr lang="en-US" sz="2000" dirty="0"/>
              <a:t> properties (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dirty="0"/>
              <a:t>tomicity,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000" dirty="0"/>
              <a:t>onsistency,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000" dirty="0"/>
              <a:t>solation,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2000" dirty="0"/>
              <a:t>urability).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17FBEF-DF1F-4DCA-A46D-D3298F5CF7CF}"/>
              </a:ext>
            </a:extLst>
          </p:cNvPr>
          <p:cNvSpPr txBox="1">
            <a:spLocks/>
          </p:cNvSpPr>
          <p:nvPr/>
        </p:nvSpPr>
        <p:spPr>
          <a:xfrm>
            <a:off x="1657733" y="114071"/>
            <a:ext cx="8876533" cy="7694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Database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A4A7B-B309-43D4-9F56-01FE7C41F811}"/>
              </a:ext>
            </a:extLst>
          </p:cNvPr>
          <p:cNvSpPr txBox="1"/>
          <p:nvPr/>
        </p:nvSpPr>
        <p:spPr>
          <a:xfrm>
            <a:off x="8744778" y="942596"/>
            <a:ext cx="3293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Keys are used to uniquely identify records and establish relationships between tables.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CC57F-3806-4CD4-9E26-954E4A772792}"/>
              </a:ext>
            </a:extLst>
          </p:cNvPr>
          <p:cNvSpPr txBox="1"/>
          <p:nvPr/>
        </p:nvSpPr>
        <p:spPr>
          <a:xfrm>
            <a:off x="0" y="757930"/>
            <a:ext cx="359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Example: Oracle Database,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  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Microsoft SQL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BBBE4-412F-45EC-8FB4-7D8F9AEFB515}"/>
              </a:ext>
            </a:extLst>
          </p:cNvPr>
          <p:cNvSpPr txBox="1"/>
          <p:nvPr/>
        </p:nvSpPr>
        <p:spPr>
          <a:xfrm>
            <a:off x="3285168" y="627569"/>
            <a:ext cx="512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Based on Data Organization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85C4D2-D8A0-41E5-97DC-838796C15000}"/>
              </a:ext>
            </a:extLst>
          </p:cNvPr>
          <p:cNvCxnSpPr/>
          <p:nvPr/>
        </p:nvCxnSpPr>
        <p:spPr>
          <a:xfrm>
            <a:off x="5845324" y="3855563"/>
            <a:ext cx="0" cy="2894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5A3833-F830-416F-A76E-1BCDA6328293}"/>
              </a:ext>
            </a:extLst>
          </p:cNvPr>
          <p:cNvSpPr txBox="1"/>
          <p:nvPr/>
        </p:nvSpPr>
        <p:spPr>
          <a:xfrm>
            <a:off x="1662276" y="3509808"/>
            <a:ext cx="19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E00E9-2A6A-420A-AE63-865B5B1B9CE3}"/>
              </a:ext>
            </a:extLst>
          </p:cNvPr>
          <p:cNvSpPr txBox="1"/>
          <p:nvPr/>
        </p:nvSpPr>
        <p:spPr>
          <a:xfrm>
            <a:off x="7963946" y="3548592"/>
            <a:ext cx="24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E440E"/>
                </a:solidFill>
              </a:rPr>
              <a:t>Disadvantages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E5989-B90B-4CBD-AE8D-065170884EB8}"/>
              </a:ext>
            </a:extLst>
          </p:cNvPr>
          <p:cNvSpPr txBox="1"/>
          <p:nvPr/>
        </p:nvSpPr>
        <p:spPr>
          <a:xfrm>
            <a:off x="272635" y="4083724"/>
            <a:ext cx="5724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Strong consistency and reliable data integrity.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Powerful query capabilities via SQL, supporting complex joins and aggregations.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Standardized structure, making it easy to maintain and share data across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Mature ecosystem with robust tools, documentation, and support.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7C0F05-FE15-499B-8E92-10332F03B429}"/>
              </a:ext>
            </a:extLst>
          </p:cNvPr>
          <p:cNvCxnSpPr/>
          <p:nvPr/>
        </p:nvCxnSpPr>
        <p:spPr>
          <a:xfrm>
            <a:off x="346362" y="3424833"/>
            <a:ext cx="11499273" cy="7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7D826C-8AB5-4CE5-A756-24A8E3D93FD7}"/>
              </a:ext>
            </a:extLst>
          </p:cNvPr>
          <p:cNvSpPr txBox="1"/>
          <p:nvPr/>
        </p:nvSpPr>
        <p:spPr>
          <a:xfrm>
            <a:off x="6095998" y="4083724"/>
            <a:ext cx="61584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</a:rPr>
              <a:t>Difficult to scale horizontally, limiting its ability to handle massive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</a:rPr>
              <a:t>Rigid schemas make adapting to new requirements time-consuming.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</a:rPr>
              <a:t>Not suitable for unstructured data, such as images or JSON.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</a:rPr>
              <a:t>Performance bottlenecks with large-scale, distributed systems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BCBC546-C86B-4A81-9F07-3DC9C7DE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C20E8-050F-4EF3-B1C3-D300A4BA5A28}"/>
              </a:ext>
            </a:extLst>
          </p:cNvPr>
          <p:cNvSpPr txBox="1"/>
          <p:nvPr/>
        </p:nvSpPr>
        <p:spPr>
          <a:xfrm>
            <a:off x="30691" y="1135401"/>
            <a:ext cx="403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Non-Relational DBMS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0DDE1-24D7-435C-A854-DBB37FE452CC}"/>
              </a:ext>
            </a:extLst>
          </p:cNvPr>
          <p:cNvSpPr txBox="1"/>
          <p:nvPr/>
        </p:nvSpPr>
        <p:spPr>
          <a:xfrm>
            <a:off x="346362" y="1667622"/>
            <a:ext cx="10581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Designed for unstructured or semi-structured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Designed to scale out by adding more servers, enabling them to handle large volumes of data and traffic efficiently in distributed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dynamic or schema-less data storage, making it easy to adapt to changing data structures without predefined schemas.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4D7193-5D32-43A7-8657-25F5E5378215}"/>
              </a:ext>
            </a:extLst>
          </p:cNvPr>
          <p:cNvSpPr txBox="1">
            <a:spLocks/>
          </p:cNvSpPr>
          <p:nvPr/>
        </p:nvSpPr>
        <p:spPr>
          <a:xfrm>
            <a:off x="1657733" y="114071"/>
            <a:ext cx="8876533" cy="7694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Database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CA7C-640E-495B-A099-14971D0AE7C7}"/>
              </a:ext>
            </a:extLst>
          </p:cNvPr>
          <p:cNvSpPr txBox="1"/>
          <p:nvPr/>
        </p:nvSpPr>
        <p:spPr>
          <a:xfrm>
            <a:off x="3285168" y="627569"/>
            <a:ext cx="512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Based on Data Organization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844FD-7DEC-4213-8E1E-F6823CB2291C}"/>
              </a:ext>
            </a:extLst>
          </p:cNvPr>
          <p:cNvSpPr txBox="1"/>
          <p:nvPr/>
        </p:nvSpPr>
        <p:spPr>
          <a:xfrm>
            <a:off x="9139806" y="999510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Example: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MongoDB,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   DynamoDB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0EECBE-00CD-47BB-83A4-972607BDC1C5}"/>
              </a:ext>
            </a:extLst>
          </p:cNvPr>
          <p:cNvSpPr txBox="1"/>
          <p:nvPr/>
        </p:nvSpPr>
        <p:spPr>
          <a:xfrm>
            <a:off x="1662276" y="3509808"/>
            <a:ext cx="19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0ABBE-973A-4362-910E-454481A6072C}"/>
              </a:ext>
            </a:extLst>
          </p:cNvPr>
          <p:cNvSpPr txBox="1"/>
          <p:nvPr/>
        </p:nvSpPr>
        <p:spPr>
          <a:xfrm>
            <a:off x="7709422" y="3521882"/>
            <a:ext cx="24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E440E"/>
                </a:solidFill>
              </a:rPr>
              <a:t>Disadvantages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2566AF-0D22-4E53-A534-8507D65C2FD3}"/>
              </a:ext>
            </a:extLst>
          </p:cNvPr>
          <p:cNvCxnSpPr/>
          <p:nvPr/>
        </p:nvCxnSpPr>
        <p:spPr>
          <a:xfrm>
            <a:off x="346362" y="3424833"/>
            <a:ext cx="11499273" cy="7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9D3A54-85B5-421D-AC6E-CAF8726384A9}"/>
              </a:ext>
            </a:extLst>
          </p:cNvPr>
          <p:cNvCxnSpPr/>
          <p:nvPr/>
        </p:nvCxnSpPr>
        <p:spPr>
          <a:xfrm>
            <a:off x="5881900" y="3548592"/>
            <a:ext cx="0" cy="2894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1294D2-B9B4-46D5-B333-F7091FEDF4BE}"/>
              </a:ext>
            </a:extLst>
          </p:cNvPr>
          <p:cNvSpPr txBox="1"/>
          <p:nvPr/>
        </p:nvSpPr>
        <p:spPr>
          <a:xfrm>
            <a:off x="30693" y="4082947"/>
            <a:ext cx="58512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Flexible schemas, ideal for unstructured or semi-structured data like JSON or XML.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Easily scalable horizontally, making them suitable for large, distributed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High performance for specific workloads, such as key-value lookups or document storage.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Supports multiple data models, including document, graph, columnar, and key-value.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3EA12-F06F-4D96-82C6-FDF7522EFBAF}"/>
              </a:ext>
            </a:extLst>
          </p:cNvPr>
          <p:cNvSpPr txBox="1"/>
          <p:nvPr/>
        </p:nvSpPr>
        <p:spPr>
          <a:xfrm>
            <a:off x="5930476" y="4072834"/>
            <a:ext cx="59982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FF6600"/>
                </a:solidFill>
              </a:rPr>
              <a:t>Eventual consistency can lead to temporary inconsistencies in distributed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FF6600"/>
                </a:solidFill>
              </a:rPr>
              <a:t>Lack of standardization in query languages and data modeling.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FF6600"/>
                </a:solidFill>
              </a:rPr>
              <a:t>Difficult to enforce relationships and constraints between data entities.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FF6600"/>
                </a:solidFill>
              </a:rPr>
              <a:t>Steeper learning curve for developers accustomed to relational databases. </a:t>
            </a:r>
          </a:p>
        </p:txBody>
      </p:sp>
    </p:spTree>
    <p:extLst>
      <p:ext uri="{BB962C8B-B14F-4D97-AF65-F5344CB8AC3E}">
        <p14:creationId xmlns:p14="http://schemas.microsoft.com/office/powerpoint/2010/main" val="210857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507A66-658F-4855-B1DF-23DB031B915C}"/>
              </a:ext>
            </a:extLst>
          </p:cNvPr>
          <p:cNvSpPr txBox="1"/>
          <p:nvPr/>
        </p:nvSpPr>
        <p:spPr>
          <a:xfrm>
            <a:off x="468495" y="828653"/>
            <a:ext cx="5120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Based on Data 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3665B-8274-406A-9FD7-5F03FB2EB8D6}"/>
              </a:ext>
            </a:extLst>
          </p:cNvPr>
          <p:cNvSpPr txBox="1"/>
          <p:nvPr/>
        </p:nvSpPr>
        <p:spPr>
          <a:xfrm>
            <a:off x="262555" y="1800123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Hierarchical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9C2A9-67C4-4323-B38B-DA015B1E5E03}"/>
              </a:ext>
            </a:extLst>
          </p:cNvPr>
          <p:cNvSpPr txBox="1"/>
          <p:nvPr/>
        </p:nvSpPr>
        <p:spPr>
          <a:xfrm>
            <a:off x="468495" y="3178398"/>
            <a:ext cx="146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635AE-8AC2-42DE-BCAF-2DA984E8FCC1}"/>
              </a:ext>
            </a:extLst>
          </p:cNvPr>
          <p:cNvSpPr txBox="1"/>
          <p:nvPr/>
        </p:nvSpPr>
        <p:spPr>
          <a:xfrm>
            <a:off x="340351" y="4699696"/>
            <a:ext cx="1722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Key-Value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3D237-F2BE-40D0-A193-19624BB950A1}"/>
              </a:ext>
            </a:extLst>
          </p:cNvPr>
          <p:cNvSpPr txBox="1"/>
          <p:nvPr/>
        </p:nvSpPr>
        <p:spPr>
          <a:xfrm>
            <a:off x="2941482" y="1638441"/>
            <a:ext cx="7015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is organized in a tree-like structure. </a:t>
            </a:r>
          </a:p>
          <a:p>
            <a:r>
              <a:rPr lang="en-US" sz="2000" dirty="0"/>
              <a:t>Each child node has a single parent, similar to a hierarchy.</a:t>
            </a:r>
          </a:p>
          <a:p>
            <a:r>
              <a:rPr lang="en-US" sz="2000" dirty="0"/>
              <a:t>Example: IBM Information Management System (IMS)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6B324-3AE3-4B52-A597-5BCEE3787073}"/>
              </a:ext>
            </a:extLst>
          </p:cNvPr>
          <p:cNvSpPr txBox="1"/>
          <p:nvPr/>
        </p:nvSpPr>
        <p:spPr>
          <a:xfrm>
            <a:off x="2941483" y="3067604"/>
            <a:ext cx="7592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is organized in a graph structure, allowing many-to-many relationships. (multiple parent-child relationships)</a:t>
            </a:r>
          </a:p>
          <a:p>
            <a:r>
              <a:rPr lang="en-US" sz="2000" dirty="0"/>
              <a:t>Example: Integrated Data Store (IDS).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3F4C2-8E92-4CB5-88E7-662588D47CF8}"/>
              </a:ext>
            </a:extLst>
          </p:cNvPr>
          <p:cNvSpPr txBox="1"/>
          <p:nvPr/>
        </p:nvSpPr>
        <p:spPr>
          <a:xfrm>
            <a:off x="2941482" y="4576585"/>
            <a:ext cx="4635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is stored as key-value pairs.</a:t>
            </a:r>
          </a:p>
          <a:p>
            <a:r>
              <a:rPr lang="en-US" sz="2000" dirty="0"/>
              <a:t>Examples: Redis, Amazon DynamoDB.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C17FBEF-DF1F-4DCA-A46D-D3298F5CF7CF}"/>
              </a:ext>
            </a:extLst>
          </p:cNvPr>
          <p:cNvSpPr txBox="1">
            <a:spLocks/>
          </p:cNvSpPr>
          <p:nvPr/>
        </p:nvSpPr>
        <p:spPr>
          <a:xfrm>
            <a:off x="1657733" y="114071"/>
            <a:ext cx="8876533" cy="7694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Database models</a:t>
            </a:r>
          </a:p>
        </p:txBody>
      </p:sp>
    </p:spTree>
    <p:extLst>
      <p:ext uri="{BB962C8B-B14F-4D97-AF65-F5344CB8AC3E}">
        <p14:creationId xmlns:p14="http://schemas.microsoft.com/office/powerpoint/2010/main" val="424674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F8B8DC-06A3-4A18-8719-C4A163499BFD}"/>
              </a:ext>
            </a:extLst>
          </p:cNvPr>
          <p:cNvSpPr txBox="1"/>
          <p:nvPr/>
        </p:nvSpPr>
        <p:spPr>
          <a:xfrm>
            <a:off x="71577" y="878659"/>
            <a:ext cx="639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Based on Data Storage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0D8EC-C58F-4224-BE7B-66E3B0ED9698}"/>
              </a:ext>
            </a:extLst>
          </p:cNvPr>
          <p:cNvSpPr txBox="1"/>
          <p:nvPr/>
        </p:nvSpPr>
        <p:spPr>
          <a:xfrm>
            <a:off x="222491" y="1960289"/>
            <a:ext cx="199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Distributed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053E0-DE3F-4C37-9028-9112FCDF6870}"/>
              </a:ext>
            </a:extLst>
          </p:cNvPr>
          <p:cNvSpPr txBox="1"/>
          <p:nvPr/>
        </p:nvSpPr>
        <p:spPr>
          <a:xfrm>
            <a:off x="545218" y="342900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C640-8AA5-4B45-9E5F-89350E8E12A6}"/>
              </a:ext>
            </a:extLst>
          </p:cNvPr>
          <p:cNvSpPr txBox="1"/>
          <p:nvPr/>
        </p:nvSpPr>
        <p:spPr>
          <a:xfrm>
            <a:off x="258654" y="4696356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In-Memory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D5E074-33D6-4F6E-934F-5EA409BCC5B7}"/>
              </a:ext>
            </a:extLst>
          </p:cNvPr>
          <p:cNvSpPr txBox="1">
            <a:spLocks/>
          </p:cNvSpPr>
          <p:nvPr/>
        </p:nvSpPr>
        <p:spPr>
          <a:xfrm>
            <a:off x="2516004" y="120194"/>
            <a:ext cx="7159992" cy="9942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Databases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2E3FE-33ED-4865-B677-D2BEEBDD85B9}"/>
              </a:ext>
            </a:extLst>
          </p:cNvPr>
          <p:cNvSpPr txBox="1"/>
          <p:nvPr/>
        </p:nvSpPr>
        <p:spPr>
          <a:xfrm>
            <a:off x="2623654" y="1560179"/>
            <a:ext cx="9483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is stored across multiple physical locations, often connected by a network.</a:t>
            </a:r>
          </a:p>
          <a:p>
            <a:r>
              <a:rPr lang="en-US" sz="2000" dirty="0"/>
              <a:t>Types: </a:t>
            </a:r>
            <a:r>
              <a:rPr lang="en-US" sz="2000" b="1" dirty="0"/>
              <a:t>Homogeneous</a:t>
            </a:r>
            <a:r>
              <a:rPr lang="en-US" sz="2000" dirty="0"/>
              <a:t>: Same DBMS at all locations.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Heterogeneous</a:t>
            </a:r>
            <a:r>
              <a:rPr lang="en-US" sz="2000" dirty="0"/>
              <a:t>: Different DBMSs at different locations.</a:t>
            </a:r>
          </a:p>
          <a:p>
            <a:r>
              <a:rPr lang="en-US" sz="2000" dirty="0"/>
              <a:t>Examples: Google Spanner, Apache Cassandra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DBC85-A20A-4A2F-830E-C12DC909D4BA}"/>
              </a:ext>
            </a:extLst>
          </p:cNvPr>
          <p:cNvSpPr txBox="1"/>
          <p:nvPr/>
        </p:nvSpPr>
        <p:spPr>
          <a:xfrm>
            <a:off x="2368222" y="3329304"/>
            <a:ext cx="8855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Delivered as a cloud service, offering scalability and accessibility.</a:t>
            </a:r>
          </a:p>
          <a:p>
            <a:r>
              <a:rPr lang="en-US" sz="2000" dirty="0"/>
              <a:t>Examples: Amazon RDS, Google </a:t>
            </a:r>
            <a:r>
              <a:rPr lang="en-US" sz="2000" dirty="0" err="1"/>
              <a:t>BigQuery</a:t>
            </a:r>
            <a:r>
              <a:rPr lang="en-US" sz="2000" dirty="0"/>
              <a:t>, Microsoft Azure SQL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2070B-FB79-422B-A1E6-894A4155052E}"/>
              </a:ext>
            </a:extLst>
          </p:cNvPr>
          <p:cNvSpPr txBox="1"/>
          <p:nvPr/>
        </p:nvSpPr>
        <p:spPr>
          <a:xfrm>
            <a:off x="2739215" y="4628650"/>
            <a:ext cx="6713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is stored in memory for fast read and write access.</a:t>
            </a:r>
          </a:p>
          <a:p>
            <a:r>
              <a:rPr lang="en-US" sz="2000" dirty="0"/>
              <a:t>Examples: Redis, Memcached.</a:t>
            </a:r>
          </a:p>
        </p:txBody>
      </p:sp>
    </p:spTree>
    <p:extLst>
      <p:ext uri="{BB962C8B-B14F-4D97-AF65-F5344CB8AC3E}">
        <p14:creationId xmlns:p14="http://schemas.microsoft.com/office/powerpoint/2010/main" val="16468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5AFC9-53F8-4453-B6DF-1BA2607A24CF}"/>
              </a:ext>
            </a:extLst>
          </p:cNvPr>
          <p:cNvSpPr txBox="1"/>
          <p:nvPr/>
        </p:nvSpPr>
        <p:spPr>
          <a:xfrm>
            <a:off x="169986" y="866817"/>
            <a:ext cx="1185202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Operational Databases: </a:t>
            </a:r>
            <a:r>
              <a:rPr lang="en-US" sz="2000" dirty="0"/>
              <a:t>Designed for managing real-time, transactional data. </a:t>
            </a:r>
          </a:p>
          <a:p>
            <a:r>
              <a:rPr lang="en-US" sz="2000" dirty="0"/>
              <a:t>                                               Examples: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MySQL, PostgreSQL.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Analytical Databases: </a:t>
            </a:r>
            <a:r>
              <a:rPr lang="en-US" sz="2000" dirty="0"/>
              <a:t>Optimized for analytics and reporting. </a:t>
            </a:r>
          </a:p>
          <a:p>
            <a:r>
              <a:rPr lang="en-US" sz="2000" dirty="0"/>
              <a:t>                                            Examples: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Snowflake, Teradata.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Personal Databases: </a:t>
            </a:r>
            <a:r>
              <a:rPr lang="en-US" sz="2000" dirty="0"/>
              <a:t>Intended for individual users with small-scale requirements. </a:t>
            </a:r>
          </a:p>
          <a:p>
            <a:r>
              <a:rPr lang="en-US" sz="2000" dirty="0"/>
              <a:t>                                         Examples: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Microsoft Access, FileMaker Pro.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Mobile Databases: </a:t>
            </a:r>
            <a:r>
              <a:rPr lang="en-US" sz="2000" dirty="0"/>
              <a:t>Designed for mobile devices with offline and synchronization capabilities. </a:t>
            </a:r>
          </a:p>
          <a:p>
            <a:r>
              <a:rPr lang="en-US" sz="2000" dirty="0"/>
              <a:t>                                      Examples: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SQLite, Realm.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Object-Oriented Databases: </a:t>
            </a:r>
            <a:r>
              <a:rPr lang="en-US" sz="2000" dirty="0"/>
              <a:t>Data is represented as objects, as in object-oriented programming. </a:t>
            </a:r>
          </a:p>
          <a:p>
            <a:r>
              <a:rPr lang="en-US" sz="2000" dirty="0"/>
              <a:t>                                                        Example: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db4o,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ObjectDB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7C80"/>
                </a:solidFill>
              </a:rPr>
              <a:t>Columnar Databases: </a:t>
            </a:r>
            <a:r>
              <a:rPr lang="en-US" sz="2000" dirty="0"/>
              <a:t>Data is stored in columns rather than rows, optimized for analytical queries. </a:t>
            </a:r>
          </a:p>
          <a:p>
            <a:r>
              <a:rPr lang="en-US" sz="2000" dirty="0"/>
              <a:t>                                            Examples: </a:t>
            </a:r>
            <a:r>
              <a:rPr lang="en-US" sz="2000" b="1" dirty="0">
                <a:solidFill>
                  <a:srgbClr val="FF7C80"/>
                </a:solidFill>
              </a:rPr>
              <a:t>Apache HBase, Amazon Redshift.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2E346F-8FE6-4869-9156-1DC92A8516CF}"/>
              </a:ext>
            </a:extLst>
          </p:cNvPr>
          <p:cNvSpPr txBox="1">
            <a:spLocks/>
          </p:cNvSpPr>
          <p:nvPr/>
        </p:nvSpPr>
        <p:spPr>
          <a:xfrm>
            <a:off x="2516004" y="120194"/>
            <a:ext cx="7159992" cy="9942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Types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259036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938</TotalTime>
  <Words>756</Words>
  <Application>Microsoft Office PowerPoint</Application>
  <PresentationFormat>Widescreen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CSI 300 Database management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300 Database management Systems</dc:title>
  <dc:creator>Thammanna Gowda, Vikas</dc:creator>
  <cp:lastModifiedBy>Vikas</cp:lastModifiedBy>
  <cp:revision>63</cp:revision>
  <dcterms:created xsi:type="dcterms:W3CDTF">2024-12-17T18:16:07Z</dcterms:created>
  <dcterms:modified xsi:type="dcterms:W3CDTF">2025-01-24T15:29:51Z</dcterms:modified>
</cp:coreProperties>
</file>