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12192000"/>
  <p:notesSz cx="6858000" cy="9144000"/>
  <p:embeddedFontLst>
    <p:embeddedFont>
      <p:font typeface="Tahom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P2rEo9Oq1tYJeSc6lD3yPJb4R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B93E872-3DD1-4785-8B5C-72142FB96424}">
  <a:tblStyle styleId="{0B93E872-3DD1-4785-8B5C-72142FB9642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ahoma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Tahom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5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5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25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lang="en-US" sz="80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/>
          </a:p>
        </p:txBody>
      </p:sp>
      <p:sp>
        <p:nvSpPr>
          <p:cNvPr id="93" name="Google Shape;93;p25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b="0" lang="en-US" sz="8000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7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7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27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7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27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8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8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5" name="Google Shape;115;p28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8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8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18" name="Google Shape;118;p28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8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8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121" name="Google Shape;121;p28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0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hyperlink" Target="https://www.flickr.com/photos/planeta/31722054282" TargetMode="External"/><Relationship Id="rId5" Type="http://schemas.openxmlformats.org/officeDocument/2006/relationships/hyperlink" Target="https://creativecommons.org/licenses/by-sa/3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hyperlink" Target="https://www.flickr.com/photos/planeta/31722054282" TargetMode="External"/><Relationship Id="rId5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hyperlink" Target="https://www.flickr.com/photos/planeta/31722054282" TargetMode="External"/><Relationship Id="rId5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"/>
          <p:cNvSpPr txBox="1"/>
          <p:nvPr>
            <p:ph type="title"/>
          </p:nvPr>
        </p:nvSpPr>
        <p:spPr>
          <a:xfrm>
            <a:off x="1893570" y="3821379"/>
            <a:ext cx="8404860" cy="1323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791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972F"/>
              </a:buClr>
              <a:buSzPts val="4800"/>
              <a:buFont typeface="Bookman Old Style"/>
              <a:buNone/>
            </a:pPr>
            <a:r>
              <a:rPr lang="en-US" sz="4800">
                <a:solidFill>
                  <a:srgbClr val="78972F"/>
                </a:solidFill>
              </a:rPr>
              <a:t>NORMALIZATION</a:t>
            </a:r>
            <a:endParaRPr sz="4800">
              <a:solidFill>
                <a:srgbClr val="78972F"/>
              </a:solidFill>
            </a:endParaRPr>
          </a:p>
        </p:txBody>
      </p:sp>
      <p:sp>
        <p:nvSpPr>
          <p:cNvPr id="143" name="Google Shape;143;p1"/>
          <p:cNvSpPr txBox="1"/>
          <p:nvPr/>
        </p:nvSpPr>
        <p:spPr>
          <a:xfrm>
            <a:off x="1751012" y="1646682"/>
            <a:ext cx="8689976" cy="15284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Bookman Old Style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CSI 300 DATABASE MANAGEMENT SYSTEMS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8060816" y="5606411"/>
            <a:ext cx="3017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-Vikas Thammanna Gowda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/>
          <p:nvPr/>
        </p:nvSpPr>
        <p:spPr>
          <a:xfrm>
            <a:off x="324292" y="699719"/>
            <a:ext cx="4038600" cy="64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Students table</a:t>
            </a:r>
            <a:endParaRPr/>
          </a:p>
        </p:txBody>
      </p:sp>
      <p:graphicFrame>
        <p:nvGraphicFramePr>
          <p:cNvPr id="249" name="Google Shape;249;p10"/>
          <p:cNvGraphicFramePr/>
          <p:nvPr/>
        </p:nvGraphicFramePr>
        <p:xfrm>
          <a:off x="197071" y="1420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353425"/>
                <a:gridCol w="935075"/>
                <a:gridCol w="1459850"/>
                <a:gridCol w="1548900"/>
              </a:tblGrid>
              <a:tr h="42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6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10"/>
          <p:cNvGraphicFramePr/>
          <p:nvPr/>
        </p:nvGraphicFramePr>
        <p:xfrm>
          <a:off x="8158038" y="142053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2005875"/>
                <a:gridCol w="150440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1" name="Google Shape;251;p10"/>
          <p:cNvSpPr txBox="1"/>
          <p:nvPr/>
        </p:nvSpPr>
        <p:spPr>
          <a:xfrm>
            <a:off x="8321447" y="599562"/>
            <a:ext cx="3673482" cy="746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StudentClasses table</a:t>
            </a:r>
            <a:endParaRPr/>
          </a:p>
        </p:txBody>
      </p:sp>
      <p:graphicFrame>
        <p:nvGraphicFramePr>
          <p:cNvPr id="252" name="Google Shape;252;p10"/>
          <p:cNvGraphicFramePr/>
          <p:nvPr/>
        </p:nvGraphicFramePr>
        <p:xfrm>
          <a:off x="3363927" y="41565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219200"/>
                <a:gridCol w="1752600"/>
                <a:gridCol w="1752600"/>
              </a:tblGrid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sng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3" name="Google Shape;253;p10"/>
          <p:cNvGraphicFramePr/>
          <p:nvPr/>
        </p:nvGraphicFramePr>
        <p:xfrm>
          <a:off x="131475" y="39431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865900"/>
                <a:gridCol w="1192700"/>
              </a:tblGrid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sng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4" name="Google Shape;254;p10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NF EXAMPLE</a:t>
            </a:r>
            <a:endParaRPr/>
          </a:p>
        </p:txBody>
      </p:sp>
      <p:sp>
        <p:nvSpPr>
          <p:cNvPr id="255" name="Google Shape;255;p10"/>
          <p:cNvSpPr txBox="1"/>
          <p:nvPr/>
        </p:nvSpPr>
        <p:spPr>
          <a:xfrm>
            <a:off x="3926015" y="3419939"/>
            <a:ext cx="254242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Advisor table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6" name="Google Shape;256;p10"/>
          <p:cNvSpPr txBox="1"/>
          <p:nvPr/>
        </p:nvSpPr>
        <p:spPr>
          <a:xfrm>
            <a:off x="131475" y="3189148"/>
            <a:ext cx="2736960" cy="64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Students table</a:t>
            </a:r>
            <a:endParaRPr/>
          </a:p>
        </p:txBody>
      </p:sp>
      <p:sp>
        <p:nvSpPr>
          <p:cNvPr id="257" name="Google Shape;257;p10"/>
          <p:cNvSpPr txBox="1"/>
          <p:nvPr/>
        </p:nvSpPr>
        <p:spPr>
          <a:xfrm>
            <a:off x="8355220" y="4242119"/>
            <a:ext cx="37408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many-to-many between Student and Class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UML</a:t>
            </a:r>
            <a:endParaRPr/>
          </a:p>
        </p:txBody>
      </p:sp>
      <p:pic>
        <p:nvPicPr>
          <p:cNvPr id="263" name="Google Shape;263;p11"/>
          <p:cNvPicPr preferRelativeResize="0"/>
          <p:nvPr/>
        </p:nvPicPr>
        <p:blipFill rotWithShape="1">
          <a:blip r:embed="rId3">
            <a:alphaModFix/>
          </a:blip>
          <a:srcRect b="26488" l="22029" r="25101" t="37106"/>
          <a:stretch/>
        </p:blipFill>
        <p:spPr>
          <a:xfrm>
            <a:off x="5882923" y="1660827"/>
            <a:ext cx="5837074" cy="301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1"/>
          <p:cNvPicPr preferRelativeResize="0"/>
          <p:nvPr/>
        </p:nvPicPr>
        <p:blipFill rotWithShape="1">
          <a:blip r:embed="rId4">
            <a:alphaModFix/>
          </a:blip>
          <a:srcRect b="15158" l="33594" r="25450" t="44522"/>
          <a:stretch/>
        </p:blipFill>
        <p:spPr>
          <a:xfrm>
            <a:off x="472003" y="1391478"/>
            <a:ext cx="4846240" cy="3578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12"/>
          <p:cNvPicPr preferRelativeResize="0"/>
          <p:nvPr/>
        </p:nvPicPr>
        <p:blipFill rotWithShape="1">
          <a:blip r:embed="rId3">
            <a:alphaModFix/>
          </a:blip>
          <a:srcRect b="78882" l="4903" r="26800" t="0"/>
          <a:stretch/>
        </p:blipFill>
        <p:spPr>
          <a:xfrm>
            <a:off x="7075767" y="3898149"/>
            <a:ext cx="3061253" cy="119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2"/>
          <p:cNvPicPr preferRelativeResize="0"/>
          <p:nvPr/>
        </p:nvPicPr>
        <p:blipFill rotWithShape="1">
          <a:blip r:embed="rId3">
            <a:alphaModFix/>
          </a:blip>
          <a:srcRect b="0" l="5046" r="0" t="68373"/>
          <a:stretch/>
        </p:blipFill>
        <p:spPr>
          <a:xfrm>
            <a:off x="325571" y="1263509"/>
            <a:ext cx="4858247" cy="20494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2"/>
          <p:cNvPicPr preferRelativeResize="0"/>
          <p:nvPr/>
        </p:nvPicPr>
        <p:blipFill rotWithShape="1">
          <a:blip r:embed="rId3">
            <a:alphaModFix/>
          </a:blip>
          <a:srcRect b="33021" l="4742" r="34052" t="52738"/>
          <a:stretch/>
        </p:blipFill>
        <p:spPr>
          <a:xfrm>
            <a:off x="810602" y="4867814"/>
            <a:ext cx="3315694" cy="976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2"/>
          <p:cNvPicPr preferRelativeResize="0"/>
          <p:nvPr/>
        </p:nvPicPr>
        <p:blipFill rotWithShape="1">
          <a:blip r:embed="rId3">
            <a:alphaModFix/>
          </a:blip>
          <a:srcRect b="50057" l="5053" r="0" t="25621"/>
          <a:stretch/>
        </p:blipFill>
        <p:spPr>
          <a:xfrm>
            <a:off x="6722398" y="1263509"/>
            <a:ext cx="4055166" cy="131560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2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TABLES</a:t>
            </a:r>
            <a:endParaRPr/>
          </a:p>
        </p:txBody>
      </p:sp>
      <p:cxnSp>
        <p:nvCxnSpPr>
          <p:cNvPr id="274" name="Google Shape;274;p12"/>
          <p:cNvCxnSpPr/>
          <p:nvPr/>
        </p:nvCxnSpPr>
        <p:spPr>
          <a:xfrm rot="10800000">
            <a:off x="8317064" y="2579113"/>
            <a:ext cx="0" cy="1319036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p12"/>
          <p:cNvCxnSpPr/>
          <p:nvPr/>
        </p:nvCxnSpPr>
        <p:spPr>
          <a:xfrm rot="10800000">
            <a:off x="2686441" y="3176786"/>
            <a:ext cx="0" cy="1691028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12"/>
          <p:cNvCxnSpPr/>
          <p:nvPr/>
        </p:nvCxnSpPr>
        <p:spPr>
          <a:xfrm rot="10800000">
            <a:off x="3904091" y="1997510"/>
            <a:ext cx="3171677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7" name="Google Shape;277;p12"/>
          <p:cNvSpPr txBox="1"/>
          <p:nvPr/>
        </p:nvSpPr>
        <p:spPr>
          <a:xfrm>
            <a:off x="8307182" y="2456955"/>
            <a:ext cx="598421" cy="64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78" name="Google Shape;278;p12"/>
          <p:cNvSpPr txBox="1"/>
          <p:nvPr/>
        </p:nvSpPr>
        <p:spPr>
          <a:xfrm>
            <a:off x="5183818" y="1347023"/>
            <a:ext cx="598421" cy="64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79" name="Google Shape;279;p12"/>
          <p:cNvSpPr txBox="1"/>
          <p:nvPr/>
        </p:nvSpPr>
        <p:spPr>
          <a:xfrm>
            <a:off x="2698788" y="3181466"/>
            <a:ext cx="598421" cy="644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6298445" y="1396818"/>
            <a:ext cx="598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8315136" y="3302828"/>
            <a:ext cx="598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2" name="Google Shape;282;p12"/>
          <p:cNvSpPr txBox="1"/>
          <p:nvPr/>
        </p:nvSpPr>
        <p:spPr>
          <a:xfrm>
            <a:off x="2674095" y="4285093"/>
            <a:ext cx="59842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433270" y="5944651"/>
            <a:ext cx="1105591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Create table and insert values statements are on canvas and on agenda page.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/>
        </p:nvSpPr>
        <p:spPr>
          <a:xfrm>
            <a:off x="2806520" y="174594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NORMALIZATION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208816" y="1003176"/>
            <a:ext cx="11440992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4DC8D"/>
              </a:buClr>
              <a:buSzPts val="2400"/>
              <a:buFont typeface="Noto Sans Symbols"/>
              <a:buChar char="⮚"/>
            </a:pPr>
            <a:r>
              <a:rPr b="1" i="0"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NORMALIZATION</a:t>
            </a:r>
            <a:r>
              <a:rPr b="0" i="0"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 is a database design technique that organizes tables in a manner that reduces </a:t>
            </a:r>
            <a:r>
              <a:rPr b="1" i="0"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redundancy</a:t>
            </a:r>
            <a:r>
              <a:rPr b="0" i="0"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 and </a:t>
            </a:r>
            <a:r>
              <a:rPr b="1" i="0"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dependency</a:t>
            </a:r>
            <a:r>
              <a:rPr b="0" i="0"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 of data.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>
              <a:solidFill>
                <a:srgbClr val="C4DC8D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4DC8D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Normalization divides larger tables into smaller tables and links them using </a:t>
            </a:r>
            <a:r>
              <a:rPr b="1"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relationships</a:t>
            </a:r>
            <a:r>
              <a:rPr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4DC8D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C4DC8D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4DC8D"/>
                </a:solidFill>
                <a:latin typeface="Rockwell"/>
                <a:ea typeface="Rockwell"/>
                <a:cs typeface="Rockwell"/>
                <a:sym typeface="Rockwell"/>
              </a:rPr>
              <a:t>The main goal of Database Normalization is to restructure the logical data model of a database to: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1345087" y="4121726"/>
            <a:ext cx="722068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8972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8972F"/>
                </a:solidFill>
                <a:latin typeface="Rockwell"/>
                <a:ea typeface="Rockwell"/>
                <a:cs typeface="Rockwell"/>
                <a:sym typeface="Rockwell"/>
              </a:rPr>
              <a:t>Eliminate redundancy.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8972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8972F"/>
                </a:solidFill>
                <a:latin typeface="Rockwell"/>
                <a:ea typeface="Rockwell"/>
                <a:cs typeface="Rockwell"/>
                <a:sym typeface="Rockwell"/>
              </a:rPr>
              <a:t>Organize data efficiently.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8972F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78972F"/>
                </a:solidFill>
                <a:latin typeface="Rockwell"/>
                <a:ea typeface="Rockwell"/>
                <a:cs typeface="Rockwell"/>
                <a:sym typeface="Rockwell"/>
              </a:rPr>
              <a:t>Reduce the potential for </a:t>
            </a:r>
            <a:r>
              <a:rPr b="1"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data anomalies</a:t>
            </a:r>
            <a:r>
              <a:rPr lang="en-US" sz="2400">
                <a:solidFill>
                  <a:srgbClr val="78972F"/>
                </a:solidFill>
                <a:latin typeface="Rockwell"/>
                <a:ea typeface="Rockwell"/>
                <a:cs typeface="Rockwell"/>
                <a:sym typeface="Rockwell"/>
              </a:rPr>
              <a:t>.</a:t>
            </a:r>
            <a:endParaRPr/>
          </a:p>
        </p:txBody>
      </p:sp>
      <p:sp>
        <p:nvSpPr>
          <p:cNvPr id="152" name="Google Shape;152;p2"/>
          <p:cNvSpPr/>
          <p:nvPr/>
        </p:nvSpPr>
        <p:spPr>
          <a:xfrm>
            <a:off x="2342548" y="5679830"/>
            <a:ext cx="2092569" cy="6330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Insert</a:t>
            </a:r>
            <a:endParaRPr/>
          </a:p>
        </p:txBody>
      </p:sp>
      <p:sp>
        <p:nvSpPr>
          <p:cNvPr id="153" name="Google Shape;153;p2"/>
          <p:cNvSpPr/>
          <p:nvPr/>
        </p:nvSpPr>
        <p:spPr>
          <a:xfrm>
            <a:off x="5049715" y="5679830"/>
            <a:ext cx="2092569" cy="6330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Delete</a:t>
            </a:r>
            <a:endParaRPr/>
          </a:p>
        </p:txBody>
      </p:sp>
      <p:sp>
        <p:nvSpPr>
          <p:cNvPr id="154" name="Google Shape;154;p2"/>
          <p:cNvSpPr/>
          <p:nvPr/>
        </p:nvSpPr>
        <p:spPr>
          <a:xfrm>
            <a:off x="7756882" y="5679830"/>
            <a:ext cx="2092569" cy="633046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Update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/>
          <p:nvPr/>
        </p:nvSpPr>
        <p:spPr>
          <a:xfrm>
            <a:off x="419955" y="1098988"/>
            <a:ext cx="948018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1A1DF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1A1DF"/>
                </a:solidFill>
                <a:latin typeface="Rockwell"/>
                <a:ea typeface="Rockwell"/>
                <a:cs typeface="Rockwell"/>
                <a:sym typeface="Rockwell"/>
              </a:rPr>
              <a:t>Database Normalization was first proposed by Edgar F. Codd.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1A1DF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1A1DF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C1A1DF"/>
                </a:solidFill>
                <a:latin typeface="Rockwell"/>
                <a:ea typeface="Rockwell"/>
                <a:cs typeface="Rockwell"/>
                <a:sym typeface="Rockwell"/>
              </a:rPr>
              <a:t>Codd defined the first three Normal Forms, which we’ll look into, of the 7 known Normal Forms.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0" name="Google Shape;160;p3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HISTORY/OVERVIEW</a:t>
            </a:r>
            <a:endParaRPr/>
          </a:p>
        </p:txBody>
      </p:sp>
      <p:sp>
        <p:nvSpPr>
          <p:cNvPr id="161" name="Google Shape;161;p3"/>
          <p:cNvSpPr txBox="1"/>
          <p:nvPr/>
        </p:nvSpPr>
        <p:spPr>
          <a:xfrm>
            <a:off x="10420471" y="5637946"/>
            <a:ext cx="1606550" cy="963612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…..</a:t>
            </a:r>
            <a:endParaRPr/>
          </a:p>
        </p:txBody>
      </p:sp>
      <p:sp>
        <p:nvSpPr>
          <p:cNvPr id="162" name="Google Shape;162;p3"/>
          <p:cNvSpPr txBox="1"/>
          <p:nvPr/>
        </p:nvSpPr>
        <p:spPr>
          <a:xfrm>
            <a:off x="9669583" y="4889377"/>
            <a:ext cx="2357438" cy="1714500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3NF</a:t>
            </a:r>
            <a:endParaRPr/>
          </a:p>
        </p:txBody>
      </p:sp>
      <p:sp>
        <p:nvSpPr>
          <p:cNvPr id="163" name="Google Shape;163;p3"/>
          <p:cNvSpPr txBox="1"/>
          <p:nvPr/>
        </p:nvSpPr>
        <p:spPr>
          <a:xfrm>
            <a:off x="8812334" y="4027488"/>
            <a:ext cx="3214687" cy="2571750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2NF</a:t>
            </a:r>
            <a:endParaRPr/>
          </a:p>
        </p:txBody>
      </p:sp>
      <p:sp>
        <p:nvSpPr>
          <p:cNvPr id="164" name="Google Shape;164;p3"/>
          <p:cNvSpPr txBox="1"/>
          <p:nvPr/>
        </p:nvSpPr>
        <p:spPr>
          <a:xfrm>
            <a:off x="8170983" y="3063875"/>
            <a:ext cx="3856038" cy="3535363"/>
          </a:xfrm>
          <a:prstGeom prst="rect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1NF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164979" y="4189353"/>
            <a:ext cx="7343653" cy="17246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One of the key requirements to remember is that </a:t>
            </a:r>
            <a:r>
              <a:rPr b="1" lang="en-US" sz="24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Normal Forms are progressive</a:t>
            </a:r>
            <a:r>
              <a:rPr lang="en-US" sz="24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. 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In order to have 3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rd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NF we must have 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nd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NF.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In order to have 2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nd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NF we must have 1</a:t>
            </a:r>
            <a:r>
              <a:rPr b="0" baseline="3000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st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 NF.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964653" y="2668647"/>
            <a:ext cx="6112729" cy="978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 order to normalize we must know what the requirements are for each of the three Normal Forms that we’ll go over.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 txBox="1"/>
          <p:nvPr/>
        </p:nvSpPr>
        <p:spPr>
          <a:xfrm>
            <a:off x="3872461" y="74826"/>
            <a:ext cx="444121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DISCLAIMER</a:t>
            </a:r>
            <a:endParaRPr/>
          </a:p>
        </p:txBody>
      </p:sp>
      <p:sp>
        <p:nvSpPr>
          <p:cNvPr id="172" name="Google Shape;172;p4"/>
          <p:cNvSpPr/>
          <p:nvPr/>
        </p:nvSpPr>
        <p:spPr>
          <a:xfrm>
            <a:off x="213945" y="1820004"/>
            <a:ext cx="2839916" cy="12485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Design</a:t>
            </a:r>
            <a:endParaRPr/>
          </a:p>
        </p:txBody>
      </p:sp>
      <p:sp>
        <p:nvSpPr>
          <p:cNvPr id="173" name="Google Shape;173;p4"/>
          <p:cNvSpPr/>
          <p:nvPr/>
        </p:nvSpPr>
        <p:spPr>
          <a:xfrm>
            <a:off x="4245548" y="1820004"/>
            <a:ext cx="3560226" cy="12485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Implement</a:t>
            </a:r>
            <a:endParaRPr/>
          </a:p>
        </p:txBody>
      </p:sp>
      <p:sp>
        <p:nvSpPr>
          <p:cNvPr id="174" name="Google Shape;174;p4"/>
          <p:cNvSpPr/>
          <p:nvPr/>
        </p:nvSpPr>
        <p:spPr>
          <a:xfrm>
            <a:off x="9138139" y="1820004"/>
            <a:ext cx="2839916" cy="124850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Test</a:t>
            </a:r>
            <a:endParaRPr/>
          </a:p>
        </p:txBody>
      </p:sp>
      <p:cxnSp>
        <p:nvCxnSpPr>
          <p:cNvPr id="175" name="Google Shape;175;p4"/>
          <p:cNvCxnSpPr/>
          <p:nvPr/>
        </p:nvCxnSpPr>
        <p:spPr>
          <a:xfrm>
            <a:off x="3261946" y="2215657"/>
            <a:ext cx="791308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6" name="Google Shape;176;p4"/>
          <p:cNvCxnSpPr/>
          <p:nvPr/>
        </p:nvCxnSpPr>
        <p:spPr>
          <a:xfrm>
            <a:off x="8074270" y="2429601"/>
            <a:ext cx="791308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7" name="Google Shape;177;p4"/>
          <p:cNvCxnSpPr/>
          <p:nvPr/>
        </p:nvCxnSpPr>
        <p:spPr>
          <a:xfrm>
            <a:off x="10668733" y="3196002"/>
            <a:ext cx="0" cy="85725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" name="Google Shape;178;p4"/>
          <p:cNvCxnSpPr/>
          <p:nvPr/>
        </p:nvCxnSpPr>
        <p:spPr>
          <a:xfrm rot="10800000">
            <a:off x="1652953" y="3253151"/>
            <a:ext cx="0" cy="80010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9" name="Google Shape;179;p4"/>
          <p:cNvPicPr preferRelativeResize="0"/>
          <p:nvPr/>
        </p:nvPicPr>
        <p:blipFill rotWithShape="1">
          <a:blip r:embed="rId3">
            <a:alphaModFix/>
          </a:blip>
          <a:srcRect b="0" l="3689" r="0" t="0"/>
          <a:stretch/>
        </p:blipFill>
        <p:spPr>
          <a:xfrm>
            <a:off x="208083" y="317524"/>
            <a:ext cx="3279837" cy="117176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4"/>
          <p:cNvSpPr txBox="1"/>
          <p:nvPr/>
        </p:nvSpPr>
        <p:spPr>
          <a:xfrm>
            <a:off x="208083" y="4466839"/>
            <a:ext cx="1129811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ADFE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ADFEE"/>
                </a:solidFill>
                <a:latin typeface="Rockwell"/>
                <a:ea typeface="Rockwell"/>
                <a:cs typeface="Rockwell"/>
                <a:sym typeface="Rockwell"/>
              </a:rPr>
              <a:t>Whatever we study in the upcoming slides will make complete sense because the examples are simple. However, in reality, it is complex.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ADFE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ADFEE"/>
                </a:solidFill>
                <a:latin typeface="Rockwell"/>
                <a:ea typeface="Rockwell"/>
                <a:cs typeface="Rockwell"/>
                <a:sym typeface="Rockwell"/>
              </a:rPr>
              <a:t>We aim to follow the rules of database normalization and implement the design accordingly.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ADFEE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ADFEE"/>
                </a:solidFill>
                <a:latin typeface="Rockwell"/>
                <a:ea typeface="Rockwell"/>
                <a:cs typeface="Rockwell"/>
                <a:sym typeface="Rockwell"/>
              </a:rPr>
              <a:t>It is only during the testing phase that we encounter issues in design or implementation, prompting us to go back and fix them while ensuring that we adhere to normalization rules.</a:t>
            </a:r>
            <a:endParaRPr/>
          </a:p>
        </p:txBody>
      </p:sp>
      <p:cxnSp>
        <p:nvCxnSpPr>
          <p:cNvPr id="181" name="Google Shape;181;p4"/>
          <p:cNvCxnSpPr/>
          <p:nvPr/>
        </p:nvCxnSpPr>
        <p:spPr>
          <a:xfrm>
            <a:off x="6093069" y="1248506"/>
            <a:ext cx="0" cy="48650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4"/>
          <p:cNvCxnSpPr/>
          <p:nvPr/>
        </p:nvCxnSpPr>
        <p:spPr>
          <a:xfrm rot="10800000">
            <a:off x="10759990" y="1248506"/>
            <a:ext cx="0" cy="486507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4"/>
          <p:cNvCxnSpPr/>
          <p:nvPr/>
        </p:nvCxnSpPr>
        <p:spPr>
          <a:xfrm>
            <a:off x="6066693" y="1239714"/>
            <a:ext cx="4693297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" name="Google Shape;184;p4"/>
          <p:cNvCxnSpPr/>
          <p:nvPr/>
        </p:nvCxnSpPr>
        <p:spPr>
          <a:xfrm>
            <a:off x="1630587" y="4045191"/>
            <a:ext cx="9038146" cy="8061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" name="Google Shape;185;p4"/>
          <p:cNvCxnSpPr/>
          <p:nvPr/>
        </p:nvCxnSpPr>
        <p:spPr>
          <a:xfrm rot="10800000">
            <a:off x="3261946" y="2734401"/>
            <a:ext cx="753940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dash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NF REQUIREMENTS</a:t>
            </a:r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131138" y="732691"/>
            <a:ext cx="1049180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The requirements to satisfy the 1</a:t>
            </a:r>
            <a:r>
              <a:rPr baseline="30000" lang="en-US" sz="28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st</a:t>
            </a:r>
            <a:r>
              <a:rPr lang="en-US" sz="28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 NF:</a:t>
            </a:r>
            <a:endParaRPr sz="2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Each table has a primary key.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400"/>
              <a:buFont typeface="Noto Sans Symbols"/>
              <a:buChar char="⮚"/>
            </a:pPr>
            <a:r>
              <a:rPr lang="en-US" sz="24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The values in each column of a table are atomic (</a:t>
            </a:r>
            <a:r>
              <a:rPr b="1" lang="en-US" sz="24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No multi-value attributes allowed</a:t>
            </a:r>
            <a:r>
              <a:rPr lang="en-US" sz="24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).</a:t>
            </a:r>
            <a:endParaRPr/>
          </a:p>
        </p:txBody>
      </p:sp>
      <p:graphicFrame>
        <p:nvGraphicFramePr>
          <p:cNvPr id="192" name="Google Shape;192;p5"/>
          <p:cNvGraphicFramePr/>
          <p:nvPr/>
        </p:nvGraphicFramePr>
        <p:xfrm>
          <a:off x="562195" y="49572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835400"/>
                <a:gridCol w="1276800"/>
                <a:gridCol w="1835400"/>
                <a:gridCol w="1614575"/>
                <a:gridCol w="1542525"/>
                <a:gridCol w="1391525"/>
              </a:tblGrid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3" name="Google Shape;193;p5"/>
          <p:cNvGraphicFramePr/>
          <p:nvPr/>
        </p:nvGraphicFramePr>
        <p:xfrm>
          <a:off x="562195" y="24745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863825"/>
                <a:gridCol w="1296575"/>
                <a:gridCol w="1863825"/>
                <a:gridCol w="1877325"/>
                <a:gridCol w="2166275"/>
              </a:tblGrid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102-8, 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560"/>
                        <a:buFont typeface="Noto Sans Symbols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209-0, 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4" name="Google Shape;194;p5"/>
          <p:cNvSpPr txBox="1"/>
          <p:nvPr/>
        </p:nvSpPr>
        <p:spPr>
          <a:xfrm>
            <a:off x="131138" y="3986180"/>
            <a:ext cx="106584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400"/>
              <a:buFont typeface="Noto Sans Symbols"/>
              <a:buChar char="⮚"/>
            </a:pPr>
            <a:r>
              <a:rPr b="1" lang="en-US" sz="24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There are no repeating groups: two columns do not store similar information in the same table.</a:t>
            </a:r>
            <a:endParaRPr/>
          </a:p>
        </p:txBody>
      </p:sp>
      <p:pic>
        <p:nvPicPr>
          <p:cNvPr id="195" name="Google Shape;19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047" y="1810039"/>
            <a:ext cx="4762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5"/>
          <p:cNvSpPr txBox="1"/>
          <p:nvPr/>
        </p:nvSpPr>
        <p:spPr>
          <a:xfrm>
            <a:off x="8366263" y="6414119"/>
            <a:ext cx="36163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by Unknown Author is licensed under </a:t>
            </a:r>
            <a:r>
              <a:rPr lang="en-US" sz="900" u="sng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endParaRPr sz="9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1</a:t>
            </a: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NF EXAMPLE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161925" y="875074"/>
            <a:ext cx="5638800" cy="5918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Un-normalized  Students table:</a:t>
            </a:r>
            <a:endParaRPr/>
          </a:p>
        </p:txBody>
      </p:sp>
      <p:graphicFrame>
        <p:nvGraphicFramePr>
          <p:cNvPr id="203" name="Google Shape;203;p6"/>
          <p:cNvGraphicFramePr/>
          <p:nvPr/>
        </p:nvGraphicFramePr>
        <p:xfrm>
          <a:off x="763324" y="1530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2030125"/>
                <a:gridCol w="1412250"/>
                <a:gridCol w="1788500"/>
                <a:gridCol w="1919675"/>
                <a:gridCol w="1627700"/>
                <a:gridCol w="1725425"/>
              </a:tblGrid>
              <a:tr h="349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12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4" name="Google Shape;204;p6"/>
          <p:cNvGraphicFramePr/>
          <p:nvPr/>
        </p:nvGraphicFramePr>
        <p:xfrm>
          <a:off x="763325" y="39477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963275"/>
                <a:gridCol w="1365750"/>
                <a:gridCol w="1963275"/>
                <a:gridCol w="1963275"/>
                <a:gridCol w="1451125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6"/>
          <p:cNvSpPr txBox="1"/>
          <p:nvPr/>
        </p:nvSpPr>
        <p:spPr>
          <a:xfrm>
            <a:off x="90047" y="3293120"/>
            <a:ext cx="6096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Normalized (</a:t>
            </a:r>
            <a:r>
              <a:rPr lang="en-US" sz="28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NF) Students table:</a:t>
            </a:r>
            <a:endParaRPr/>
          </a:p>
        </p:txBody>
      </p:sp>
      <p:sp>
        <p:nvSpPr>
          <p:cNvPr id="206" name="Google Shape;206;p6"/>
          <p:cNvSpPr txBox="1"/>
          <p:nvPr/>
        </p:nvSpPr>
        <p:spPr>
          <a:xfrm>
            <a:off x="6096000" y="3293120"/>
            <a:ext cx="58548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Potential primary key: (StudentID, ClassID)</a:t>
            </a:r>
            <a:endParaRPr b="0" sz="1800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NF REQUIREMENTS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270363" y="916426"/>
            <a:ext cx="11219271" cy="1877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The requirements to satisfy the 2</a:t>
            </a:r>
            <a:r>
              <a:rPr baseline="30000" lang="en-US" sz="24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nd</a:t>
            </a:r>
            <a:r>
              <a:rPr lang="en-US" sz="24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 NF: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All requirements for 1st NF must be met.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Redundant data across multiple rows of a table must be moved to a separate table.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No partial dependency: All non-key attributes must depend on the entire primary key, not just part of it.</a:t>
            </a:r>
            <a:endParaRPr/>
          </a:p>
        </p:txBody>
      </p:sp>
      <p:graphicFrame>
        <p:nvGraphicFramePr>
          <p:cNvPr id="213" name="Google Shape;213;p7"/>
          <p:cNvGraphicFramePr/>
          <p:nvPr/>
        </p:nvGraphicFramePr>
        <p:xfrm>
          <a:off x="1389241" y="36195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858200"/>
                <a:gridCol w="1292675"/>
                <a:gridCol w="1858200"/>
                <a:gridCol w="1858200"/>
                <a:gridCol w="137345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4" name="Google Shape;214;p7"/>
          <p:cNvSpPr txBox="1"/>
          <p:nvPr/>
        </p:nvSpPr>
        <p:spPr>
          <a:xfrm>
            <a:off x="250493" y="2917066"/>
            <a:ext cx="6096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Normalized (</a:t>
            </a:r>
            <a:r>
              <a:rPr lang="en-US" sz="24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4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NF) Students table:</a:t>
            </a:r>
            <a:endParaRPr/>
          </a:p>
        </p:txBody>
      </p:sp>
      <p:pic>
        <p:nvPicPr>
          <p:cNvPr id="215" name="Google Shape;21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047" y="1810039"/>
            <a:ext cx="4762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7"/>
          <p:cNvSpPr txBox="1"/>
          <p:nvPr/>
        </p:nvSpPr>
        <p:spPr>
          <a:xfrm>
            <a:off x="8366263" y="6414119"/>
            <a:ext cx="36163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by Unknown Author is licensed under </a:t>
            </a:r>
            <a:r>
              <a:rPr lang="en-US" sz="900" u="sng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endParaRPr sz="9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"/>
          <p:cNvSpPr/>
          <p:nvPr/>
        </p:nvSpPr>
        <p:spPr>
          <a:xfrm>
            <a:off x="293808" y="2910064"/>
            <a:ext cx="4595853" cy="3021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2" name="Google Shape;222;p8"/>
          <p:cNvSpPr/>
          <p:nvPr/>
        </p:nvSpPr>
        <p:spPr>
          <a:xfrm>
            <a:off x="324292" y="2161316"/>
            <a:ext cx="4595853" cy="302150"/>
          </a:xfrm>
          <a:prstGeom prst="ellipse">
            <a:avLst/>
          </a:prstGeom>
          <a:solidFill>
            <a:schemeClr val="accent1"/>
          </a:solidFill>
          <a:ln cap="flat" cmpd="sng" w="19050">
            <a:solidFill>
              <a:srgbClr val="738F3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graphicFrame>
        <p:nvGraphicFramePr>
          <p:cNvPr id="223" name="Google Shape;223;p8"/>
          <p:cNvGraphicFramePr/>
          <p:nvPr/>
        </p:nvGraphicFramePr>
        <p:xfrm>
          <a:off x="175867" y="118497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414400"/>
                <a:gridCol w="978000"/>
                <a:gridCol w="1335825"/>
                <a:gridCol w="1253950"/>
                <a:gridCol w="1113825"/>
              </a:tblGrid>
              <a:tr h="52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63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300"/>
                        <a:buFont typeface="Noto Sans Symbol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4" name="Google Shape;224;p8"/>
          <p:cNvSpPr txBox="1"/>
          <p:nvPr/>
        </p:nvSpPr>
        <p:spPr>
          <a:xfrm>
            <a:off x="81803" y="628483"/>
            <a:ext cx="6096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Normalized (</a:t>
            </a:r>
            <a:r>
              <a:rPr lang="en-US" sz="2000">
                <a:solidFill>
                  <a:srgbClr val="FF0000"/>
                </a:solidFill>
                <a:latin typeface="Rockwell"/>
                <a:ea typeface="Rockwell"/>
                <a:cs typeface="Rockwell"/>
                <a:sym typeface="Rockwell"/>
              </a:rPr>
              <a:t>1</a:t>
            </a: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NF) Students table:</a:t>
            </a:r>
            <a:endParaRPr/>
          </a:p>
        </p:txBody>
      </p:sp>
      <p:sp>
        <p:nvSpPr>
          <p:cNvPr id="225" name="Google Shape;225;p8"/>
          <p:cNvSpPr txBox="1"/>
          <p:nvPr/>
        </p:nvSpPr>
        <p:spPr>
          <a:xfrm>
            <a:off x="266395" y="3557540"/>
            <a:ext cx="4038600" cy="64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Students table</a:t>
            </a:r>
            <a:endParaRPr/>
          </a:p>
        </p:txBody>
      </p:sp>
      <p:graphicFrame>
        <p:nvGraphicFramePr>
          <p:cNvPr id="226" name="Google Shape;226;p8"/>
          <p:cNvGraphicFramePr/>
          <p:nvPr/>
        </p:nvGraphicFramePr>
        <p:xfrm>
          <a:off x="57950" y="42783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983825"/>
                <a:gridCol w="1407375"/>
                <a:gridCol w="1900350"/>
                <a:gridCol w="1773150"/>
              </a:tblGrid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7" name="Google Shape;227;p8"/>
          <p:cNvGraphicFramePr/>
          <p:nvPr/>
        </p:nvGraphicFramePr>
        <p:xfrm>
          <a:off x="8078525" y="152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978600"/>
                <a:gridCol w="1483950"/>
              </a:tblGrid>
              <a:tr h="4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ClassID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104-9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209-0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102-8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8" name="Google Shape;228;p8"/>
          <p:cNvSpPr txBox="1"/>
          <p:nvPr/>
        </p:nvSpPr>
        <p:spPr>
          <a:xfrm>
            <a:off x="8194226" y="699719"/>
            <a:ext cx="3673482" cy="746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StudentClasses table</a:t>
            </a:r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2</a:t>
            </a: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NF EXAMPLE</a:t>
            </a:r>
            <a:endParaRPr/>
          </a:p>
        </p:txBody>
      </p:sp>
      <p:sp>
        <p:nvSpPr>
          <p:cNvPr id="230" name="Google Shape;230;p8"/>
          <p:cNvSpPr txBox="1"/>
          <p:nvPr/>
        </p:nvSpPr>
        <p:spPr>
          <a:xfrm>
            <a:off x="81803" y="6019800"/>
            <a:ext cx="94332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The primary key here is StudentID.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All attributes (AdvID, AdvName, AdvRoom) depend on Student\# only.</a:t>
            </a:r>
            <a:endParaRPr/>
          </a:p>
        </p:txBody>
      </p:sp>
      <p:sp>
        <p:nvSpPr>
          <p:cNvPr id="231" name="Google Shape;231;p8"/>
          <p:cNvSpPr txBox="1"/>
          <p:nvPr/>
        </p:nvSpPr>
        <p:spPr>
          <a:xfrm>
            <a:off x="7325021" y="4204915"/>
            <a:ext cx="496956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The primary key is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(StudentID, ClassID).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There are no other attributes in this table, so no partial dependencies.</a:t>
            </a:r>
            <a:endParaRPr/>
          </a:p>
        </p:txBody>
      </p:sp>
      <p:sp>
        <p:nvSpPr>
          <p:cNvPr id="232" name="Google Shape;232;p8"/>
          <p:cNvSpPr txBox="1"/>
          <p:nvPr/>
        </p:nvSpPr>
        <p:spPr>
          <a:xfrm>
            <a:off x="7939398" y="5417278"/>
            <a:ext cx="374081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many-to-many between Student and Class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"/>
          <p:cNvSpPr txBox="1"/>
          <p:nvPr/>
        </p:nvSpPr>
        <p:spPr>
          <a:xfrm>
            <a:off x="2742100" y="104255"/>
            <a:ext cx="6887895" cy="82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Bookman Old Style"/>
              <a:buNone/>
            </a:pPr>
            <a:r>
              <a:rPr b="1" i="0" lang="en-US" sz="4400" cap="none">
                <a:solidFill>
                  <a:srgbClr val="FF00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3</a:t>
            </a:r>
            <a:r>
              <a:rPr b="1" i="0" lang="en-US" sz="4400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NF REQUIREMENTS</a:t>
            </a:r>
            <a:endParaRPr/>
          </a:p>
        </p:txBody>
      </p:sp>
      <p:sp>
        <p:nvSpPr>
          <p:cNvPr id="238" name="Google Shape;238;p9"/>
          <p:cNvSpPr txBox="1"/>
          <p:nvPr/>
        </p:nvSpPr>
        <p:spPr>
          <a:xfrm>
            <a:off x="270363" y="916426"/>
            <a:ext cx="11219271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The requirements to satisfy the 3</a:t>
            </a:r>
            <a:r>
              <a:rPr baseline="30000" lang="en-US" sz="24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rd</a:t>
            </a:r>
            <a:r>
              <a:rPr lang="en-US" sz="2400">
                <a:solidFill>
                  <a:srgbClr val="82C8FA"/>
                </a:solidFill>
                <a:latin typeface="Rockwell"/>
                <a:ea typeface="Rockwell"/>
                <a:cs typeface="Rockwell"/>
                <a:sym typeface="Rockwell"/>
              </a:rPr>
              <a:t> NF:</a:t>
            </a:r>
            <a:endParaRPr sz="24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All requirements for 2nd NF must be met.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200"/>
              <a:buFont typeface="Noto Sans Symbols"/>
              <a:buChar char="⮚"/>
            </a:pPr>
            <a:r>
              <a:rPr lang="en-US" sz="22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Eliminate fields that do not depend on the primary key.</a:t>
            </a:r>
            <a:endParaRPr/>
          </a:p>
        </p:txBody>
      </p:sp>
      <p:sp>
        <p:nvSpPr>
          <p:cNvPr id="239" name="Google Shape;239;p9"/>
          <p:cNvSpPr txBox="1"/>
          <p:nvPr/>
        </p:nvSpPr>
        <p:spPr>
          <a:xfrm>
            <a:off x="985980" y="2097929"/>
            <a:ext cx="877822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4D8C7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94D8C7"/>
                </a:solidFill>
                <a:latin typeface="Rockwell"/>
                <a:ea typeface="Rockwell"/>
                <a:cs typeface="Rockwell"/>
                <a:sym typeface="Rockwell"/>
              </a:rPr>
              <a:t>That is, any field that is dependent not only on the primary key but also on another field must be moved to another table.</a:t>
            </a:r>
            <a:endParaRPr/>
          </a:p>
        </p:txBody>
      </p:sp>
      <p:graphicFrame>
        <p:nvGraphicFramePr>
          <p:cNvPr id="240" name="Google Shape;240;p9"/>
          <p:cNvGraphicFramePr/>
          <p:nvPr/>
        </p:nvGraphicFramePr>
        <p:xfrm>
          <a:off x="667910" y="39906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{0B93E872-3DD1-4785-8B5C-72142FB96424}</a:tableStyleId>
              </a:tblPr>
              <a:tblGrid>
                <a:gridCol w="1803500"/>
                <a:gridCol w="1446100"/>
                <a:gridCol w="2072925"/>
                <a:gridCol w="2199400"/>
              </a:tblGrid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StudentID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AdvID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AdvName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AdvRoom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123A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James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555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124</a:t>
                      </a:r>
                      <a:endParaRPr/>
                    </a:p>
                  </a:txBody>
                  <a:tcPr marT="45700" marB="45700" marR="91450" marL="91450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123B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Smith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82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lt1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467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41" name="Google Shape;241;p9"/>
          <p:cNvSpPr txBox="1"/>
          <p:nvPr/>
        </p:nvSpPr>
        <p:spPr>
          <a:xfrm>
            <a:off x="270363" y="3255390"/>
            <a:ext cx="4038600" cy="64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None/>
            </a:pPr>
            <a:r>
              <a:rPr lang="en-US" sz="2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Students table</a:t>
            </a:r>
            <a:endParaRPr/>
          </a:p>
        </p:txBody>
      </p:sp>
      <p:pic>
        <p:nvPicPr>
          <p:cNvPr id="242" name="Google Shape;2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9047" y="1810039"/>
            <a:ext cx="4762500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 txBox="1"/>
          <p:nvPr/>
        </p:nvSpPr>
        <p:spPr>
          <a:xfrm>
            <a:off x="8366263" y="6414119"/>
            <a:ext cx="3616353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u="sng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This Photo</a:t>
            </a:r>
            <a:r>
              <a:rPr lang="en-US" sz="9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 by Unknown Author is licensed under </a:t>
            </a:r>
            <a:r>
              <a:rPr lang="en-US" sz="900" u="sng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BY-SA</a:t>
            </a:r>
            <a:endParaRPr sz="9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2022-05-22T19:13:37Z</dcterms:created>
  <dc:creator>Vikas</dc:creator>
</cp:coreProperties>
</file>