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4" r:id="rId2"/>
    <p:sldId id="266" r:id="rId3"/>
    <p:sldId id="265" r:id="rId4"/>
    <p:sldId id="267" r:id="rId5"/>
    <p:sldId id="268" r:id="rId6"/>
    <p:sldId id="269" r:id="rId7"/>
    <p:sldId id="270" r:id="rId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2EED8-F12A-4296-9F14-84DECAB6EE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B9195-9750-4855-8D22-BFBDF26E8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1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63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2231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28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32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3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3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4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1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1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9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0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0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1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54DC-98CA-4DDA-B6C1-2128A98C4445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1554-97E4-43A1-84FD-B13DD2CE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6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deu.es/recomendacion/destripe-destripar-hacer-spoiler/spoiler_alert_300_w2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2DE7-8944-4BE2-8ABA-7D020A93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156" y="1600201"/>
            <a:ext cx="8689976" cy="1528437"/>
          </a:xfrm>
        </p:spPr>
        <p:txBody>
          <a:bodyPr/>
          <a:lstStyle/>
          <a:p>
            <a:r>
              <a:rPr lang="en-US" dirty="0"/>
              <a:t>CSI 300 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4CDEE-AEE8-4AFB-9BC6-B7F55644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260874"/>
            <a:ext cx="9001462" cy="869601"/>
          </a:xfrm>
        </p:spPr>
        <p:txBody>
          <a:bodyPr>
            <a:normAutofit lnSpcReduction="10000"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Relationships in DBMS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80284-01F7-4675-8390-2D1905C2E8A7}"/>
              </a:ext>
            </a:extLst>
          </p:cNvPr>
          <p:cNvSpPr txBox="1"/>
          <p:nvPr/>
        </p:nvSpPr>
        <p:spPr>
          <a:xfrm>
            <a:off x="7843101" y="5524107"/>
            <a:ext cx="301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-Vikas Thammanna Gowda</a:t>
            </a:r>
          </a:p>
        </p:txBody>
      </p:sp>
    </p:spTree>
    <p:extLst>
      <p:ext uri="{BB962C8B-B14F-4D97-AF65-F5344CB8AC3E}">
        <p14:creationId xmlns:p14="http://schemas.microsoft.com/office/powerpoint/2010/main" val="390822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0EF8-C6BC-4808-99DA-4FC0E0F87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520" y="174594"/>
            <a:ext cx="6887895" cy="828582"/>
          </a:xfrm>
        </p:spPr>
        <p:txBody>
          <a:bodyPr>
            <a:normAutofit/>
          </a:bodyPr>
          <a:lstStyle/>
          <a:p>
            <a:r>
              <a:rPr lang="en-US" sz="4400" dirty="0"/>
              <a:t>Relationships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DCED7-3D07-47D7-A276-E0330DFBAE73}"/>
              </a:ext>
            </a:extLst>
          </p:cNvPr>
          <p:cNvSpPr txBox="1"/>
          <p:nvPr/>
        </p:nvSpPr>
        <p:spPr>
          <a:xfrm>
            <a:off x="612560" y="1003176"/>
            <a:ext cx="10209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</a:t>
            </a:r>
            <a:r>
              <a:rPr lang="en-US" sz="2400" b="1" dirty="0"/>
              <a:t>Database Management System (DBMS)</a:t>
            </a:r>
            <a:r>
              <a:rPr lang="en-US" sz="2400" dirty="0"/>
              <a:t>, relationships define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data in different tables are related to each other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These relationships ensure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consistency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integrity</a:t>
            </a:r>
            <a:r>
              <a:rPr lang="en-US" sz="24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7372D-4BC6-4ADB-AFC3-EB8B2F0CC633}"/>
              </a:ext>
            </a:extLst>
          </p:cNvPr>
          <p:cNvSpPr txBox="1"/>
          <p:nvPr/>
        </p:nvSpPr>
        <p:spPr>
          <a:xfrm>
            <a:off x="666542" y="3093869"/>
            <a:ext cx="5050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three main types of relationships are: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6415C-B704-4A54-8270-E67379FB12D2}"/>
              </a:ext>
            </a:extLst>
          </p:cNvPr>
          <p:cNvSpPr txBox="1"/>
          <p:nvPr/>
        </p:nvSpPr>
        <p:spPr>
          <a:xfrm>
            <a:off x="736846" y="3764131"/>
            <a:ext cx="3388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One to One (1:1)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One to Many (1:M)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Many to Many (M:N)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E7FAF-CF9E-462D-AA19-98C1083C2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93198" y="2980104"/>
            <a:ext cx="3065201" cy="3065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18BE49-7AE4-43F1-B711-907F2014B56D}"/>
              </a:ext>
            </a:extLst>
          </p:cNvPr>
          <p:cNvSpPr txBox="1"/>
          <p:nvPr/>
        </p:nvSpPr>
        <p:spPr>
          <a:xfrm>
            <a:off x="8040763" y="6452574"/>
            <a:ext cx="3739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fundeu.es/recomendacion/destripe-destripar-hacer-spoiler/spoiler_alert_300_w2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2936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BFBC-964F-4D9D-A143-8B91446C7FE7}"/>
              </a:ext>
            </a:extLst>
          </p:cNvPr>
          <p:cNvSpPr txBox="1">
            <a:spLocks/>
          </p:cNvSpPr>
          <p:nvPr/>
        </p:nvSpPr>
        <p:spPr>
          <a:xfrm>
            <a:off x="2220594" y="263370"/>
            <a:ext cx="7882195" cy="10505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One-to-One (1:1) Relationship</a:t>
            </a:r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A4EA3-1487-4FC9-BD0A-1E905AFF4664}"/>
              </a:ext>
            </a:extLst>
          </p:cNvPr>
          <p:cNvSpPr txBox="1"/>
          <p:nvPr/>
        </p:nvSpPr>
        <p:spPr>
          <a:xfrm>
            <a:off x="152400" y="1384917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400" dirty="0"/>
              <a:t>One record in Table A is associated with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 most </a:t>
            </a:r>
            <a:r>
              <a:rPr lang="en-US" sz="2400" dirty="0"/>
              <a:t>one record in Table B, and one record in Table B is associated with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at most </a:t>
            </a:r>
            <a:r>
              <a:rPr lang="en-US" sz="2400" dirty="0"/>
              <a:t>one record in Table 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C8694-E491-4A36-A737-6EE26DE59395}"/>
              </a:ext>
            </a:extLst>
          </p:cNvPr>
          <p:cNvSpPr txBox="1"/>
          <p:nvPr/>
        </p:nvSpPr>
        <p:spPr>
          <a:xfrm>
            <a:off x="152399" y="2556769"/>
            <a:ext cx="11814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Real-World Example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400" dirty="0"/>
              <a:t>A person and their passport. Each person can have zero or one passport, and each passport can belong to exactly one person.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D054A-6CC1-4EC1-954E-92D958E02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77"/>
          <a:stretch/>
        </p:blipFill>
        <p:spPr>
          <a:xfrm>
            <a:off x="6161691" y="3867159"/>
            <a:ext cx="4576207" cy="1491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E8921-0630-4CF5-9CCB-0E09084E5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93"/>
          <a:stretch/>
        </p:blipFill>
        <p:spPr>
          <a:xfrm>
            <a:off x="846358" y="3512032"/>
            <a:ext cx="4498000" cy="30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2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BFBC-964F-4D9D-A143-8B91446C7FE7}"/>
              </a:ext>
            </a:extLst>
          </p:cNvPr>
          <p:cNvSpPr txBox="1">
            <a:spLocks/>
          </p:cNvSpPr>
          <p:nvPr/>
        </p:nvSpPr>
        <p:spPr>
          <a:xfrm>
            <a:off x="1124201" y="0"/>
            <a:ext cx="10074979" cy="10505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One-to-One (1:1) Relationship</a:t>
            </a:r>
            <a:endParaRPr lang="en-US" sz="6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D054A-6CC1-4EC1-954E-92D958E02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77"/>
          <a:stretch/>
        </p:blipFill>
        <p:spPr>
          <a:xfrm>
            <a:off x="176895" y="3678964"/>
            <a:ext cx="3742542" cy="1219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EE8921-0630-4CF5-9CCB-0E09084E5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593"/>
          <a:stretch/>
        </p:blipFill>
        <p:spPr>
          <a:xfrm>
            <a:off x="162778" y="919493"/>
            <a:ext cx="3574721" cy="244985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A3D5E96-35FE-439B-9468-A936D66F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374" y="723329"/>
            <a:ext cx="79278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UNIQUE KEY (person_id)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ensures that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two rows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Passport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 can reference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other words, if a person has an entry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Passport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you cannot add another row with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enforces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one-to-one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relationship: one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have at most one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this table.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849C979-95B7-40F0-91B6-0FA909253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374" y="2871504"/>
            <a:ext cx="79278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FOREIGN KEY (person_id) REFERENCES Person(person_id)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sets up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referential link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between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Passport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 and the Person table, saying: “The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Passport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must match an existing person_id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ensures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integrity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preventing any person_id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Passport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doesn’t exist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Person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074B833-8441-45A4-99AE-A80F2E76B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1374" y="4741384"/>
            <a:ext cx="784555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ON DELETE CASCADE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row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deleted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table, the matching row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Passport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automatically deleted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1CFA5C1-E9FF-4DDD-924D-56CD7AB56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778" y="5667410"/>
            <a:ext cx="118664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ON UPDATE CASCADE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the primary key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Person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updated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(which is rare but possible), all matching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person_id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values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</a:rPr>
              <a:t>Passport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automatically updated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stay in sync.</a:t>
            </a:r>
          </a:p>
        </p:txBody>
      </p:sp>
    </p:spTree>
    <p:extLst>
      <p:ext uri="{BB962C8B-B14F-4D97-AF65-F5344CB8AC3E}">
        <p14:creationId xmlns:p14="http://schemas.microsoft.com/office/powerpoint/2010/main" val="271344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BFBC-964F-4D9D-A143-8B91446C7FE7}"/>
              </a:ext>
            </a:extLst>
          </p:cNvPr>
          <p:cNvSpPr txBox="1">
            <a:spLocks/>
          </p:cNvSpPr>
          <p:nvPr/>
        </p:nvSpPr>
        <p:spPr>
          <a:xfrm>
            <a:off x="2220594" y="263370"/>
            <a:ext cx="7882195" cy="10505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One-to-many (1:m) Relationship</a:t>
            </a:r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A4EA3-1487-4FC9-BD0A-1E905AFF4664}"/>
              </a:ext>
            </a:extLst>
          </p:cNvPr>
          <p:cNvSpPr txBox="1"/>
          <p:nvPr/>
        </p:nvSpPr>
        <p:spPr>
          <a:xfrm>
            <a:off x="152400" y="1384917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400" dirty="0"/>
              <a:t>A row in Table A can be associated with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many</a:t>
            </a:r>
            <a:r>
              <a:rPr lang="en-US" sz="2400" dirty="0"/>
              <a:t> rows in Table B, but a row in Table B can be associated with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one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row in Table 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C8694-E491-4A36-A737-6EE26DE59395}"/>
              </a:ext>
            </a:extLst>
          </p:cNvPr>
          <p:cNvSpPr txBox="1"/>
          <p:nvPr/>
        </p:nvSpPr>
        <p:spPr>
          <a:xfrm>
            <a:off x="152399" y="2556769"/>
            <a:ext cx="11814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Real-World Example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400" dirty="0"/>
              <a:t>A category can have many products; each product belongs to exactly one category.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D6D72D-C869-48F4-BA8E-782A3DD01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756"/>
          <a:stretch/>
        </p:blipFill>
        <p:spPr>
          <a:xfrm>
            <a:off x="292357" y="4087745"/>
            <a:ext cx="4933363" cy="904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C2B1C9-7CA5-4F09-B230-FC84572AF5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863"/>
          <a:stretch/>
        </p:blipFill>
        <p:spPr>
          <a:xfrm>
            <a:off x="6059748" y="3884186"/>
            <a:ext cx="5519340" cy="19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4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BFBC-964F-4D9D-A143-8B91446C7FE7}"/>
              </a:ext>
            </a:extLst>
          </p:cNvPr>
          <p:cNvSpPr txBox="1">
            <a:spLocks/>
          </p:cNvSpPr>
          <p:nvPr/>
        </p:nvSpPr>
        <p:spPr>
          <a:xfrm>
            <a:off x="2220594" y="92598"/>
            <a:ext cx="7882195" cy="105052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Many-to-many (M:n) Relationship</a:t>
            </a:r>
            <a:endParaRPr lang="en-US" sz="6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9A4EA3-1487-4FC9-BD0A-1E905AFF4664}"/>
              </a:ext>
            </a:extLst>
          </p:cNvPr>
          <p:cNvSpPr txBox="1"/>
          <p:nvPr/>
        </p:nvSpPr>
        <p:spPr>
          <a:xfrm>
            <a:off x="152400" y="1235306"/>
            <a:ext cx="1188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Definition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400" dirty="0"/>
              <a:t>One record in Table A can be related to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many</a:t>
            </a:r>
            <a:r>
              <a:rPr lang="en-US" sz="2400" dirty="0"/>
              <a:t> records in Table B,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2400" dirty="0"/>
              <a:t> one record in Table B can be related to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many</a:t>
            </a:r>
            <a:r>
              <a:rPr lang="en-US" sz="2400" dirty="0"/>
              <a:t> records in Table 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C8694-E491-4A36-A737-6EE26DE59395}"/>
              </a:ext>
            </a:extLst>
          </p:cNvPr>
          <p:cNvSpPr txBox="1"/>
          <p:nvPr/>
        </p:nvSpPr>
        <p:spPr>
          <a:xfrm>
            <a:off x="152400" y="2216238"/>
            <a:ext cx="11814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Real-World Example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400" dirty="0"/>
              <a:t>Students and courses. A student can enroll in multiple courses, and each course can have multiple students.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CBF31-9A28-45E3-87CC-D37087268C75}"/>
              </a:ext>
            </a:extLst>
          </p:cNvPr>
          <p:cNvSpPr txBox="1"/>
          <p:nvPr/>
        </p:nvSpPr>
        <p:spPr>
          <a:xfrm>
            <a:off x="1688841" y="3154537"/>
            <a:ext cx="9246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B3B"/>
                </a:solidFill>
              </a:rPr>
              <a:t>To represent a many-to-many relationship, </a:t>
            </a:r>
          </a:p>
          <a:p>
            <a:pPr algn="ctr"/>
            <a:r>
              <a:rPr lang="en-US" sz="2800" b="1" dirty="0">
                <a:solidFill>
                  <a:srgbClr val="FF3B3B"/>
                </a:solidFill>
              </a:rPr>
              <a:t>we create a junction table that connects both tables.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19923-49D8-4E0D-9538-87B1AA1E64D5}"/>
              </a:ext>
            </a:extLst>
          </p:cNvPr>
          <p:cNvSpPr txBox="1"/>
          <p:nvPr/>
        </p:nvSpPr>
        <p:spPr>
          <a:xfrm>
            <a:off x="152401" y="4215946"/>
            <a:ext cx="118146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Why a Junction Table?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</a:t>
            </a:r>
            <a:r>
              <a:rPr lang="en-US" sz="2400" b="1" dirty="0"/>
              <a:t>cannot</a:t>
            </a:r>
            <a:r>
              <a:rPr lang="en-US" sz="2400" dirty="0"/>
              <a:t> represent many-to-many directly by adding a single foreign key column to one of the two tables—this would force a one-to-many or many-to-one.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Instead, you create a </a:t>
            </a:r>
            <a:r>
              <a:rPr lang="en-US" sz="2400" b="1" dirty="0"/>
              <a:t>third table</a:t>
            </a:r>
            <a:r>
              <a:rPr lang="en-US" sz="2400" dirty="0"/>
              <a:t> (often called a </a:t>
            </a:r>
            <a:r>
              <a:rPr lang="en-US" sz="2400" b="1" dirty="0"/>
              <a:t>junction table</a:t>
            </a:r>
            <a:r>
              <a:rPr lang="en-US" sz="2400" dirty="0"/>
              <a:t>, </a:t>
            </a:r>
            <a:r>
              <a:rPr lang="en-US" sz="2400" b="1" dirty="0"/>
              <a:t>linking table</a:t>
            </a:r>
            <a:r>
              <a:rPr lang="en-US" sz="2400" dirty="0"/>
              <a:t>, or </a:t>
            </a:r>
            <a:r>
              <a:rPr lang="en-US" sz="2400" b="1" dirty="0"/>
              <a:t>join table</a:t>
            </a:r>
            <a:r>
              <a:rPr lang="en-US" sz="2400" dirty="0"/>
              <a:t>) that holds references (foreign keys) to </a:t>
            </a:r>
            <a:r>
              <a:rPr lang="en-US" sz="2400" b="1" dirty="0"/>
              <a:t>both</a:t>
            </a:r>
            <a:r>
              <a:rPr lang="en-US" sz="2400" dirty="0"/>
              <a:t> of the original tables.</a:t>
            </a:r>
          </a:p>
        </p:txBody>
      </p:sp>
    </p:spTree>
    <p:extLst>
      <p:ext uri="{BB962C8B-B14F-4D97-AF65-F5344CB8AC3E}">
        <p14:creationId xmlns:p14="http://schemas.microsoft.com/office/powerpoint/2010/main" val="297793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BFBC-964F-4D9D-A143-8B91446C7FE7}"/>
              </a:ext>
            </a:extLst>
          </p:cNvPr>
          <p:cNvSpPr txBox="1">
            <a:spLocks/>
          </p:cNvSpPr>
          <p:nvPr/>
        </p:nvSpPr>
        <p:spPr>
          <a:xfrm>
            <a:off x="1138243" y="0"/>
            <a:ext cx="10067822" cy="105052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Many-to-many (M:n) Relationship</a:t>
            </a: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CBF31-9A28-45E3-87CC-D37087268C75}"/>
              </a:ext>
            </a:extLst>
          </p:cNvPr>
          <p:cNvSpPr txBox="1"/>
          <p:nvPr/>
        </p:nvSpPr>
        <p:spPr>
          <a:xfrm>
            <a:off x="1315616" y="651214"/>
            <a:ext cx="92466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3B3B"/>
                </a:solidFill>
              </a:rPr>
              <a:t>To represent a many-to-many relationship, </a:t>
            </a:r>
          </a:p>
          <a:p>
            <a:pPr algn="ctr"/>
            <a:r>
              <a:rPr lang="en-US" sz="2800" b="1" dirty="0">
                <a:solidFill>
                  <a:srgbClr val="FF3B3B"/>
                </a:solidFill>
              </a:rPr>
              <a:t>we create a junction table that connects both tables.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287920-E013-4C68-A096-BC3492640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83" b="76588"/>
          <a:stretch/>
        </p:blipFill>
        <p:spPr>
          <a:xfrm>
            <a:off x="200243" y="1983390"/>
            <a:ext cx="4243351" cy="1089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86CF3C-3988-4E1E-A0EB-2A4FB1214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14" r="25962" b="47675"/>
          <a:stretch/>
        </p:blipFill>
        <p:spPr>
          <a:xfrm>
            <a:off x="7748406" y="1983391"/>
            <a:ext cx="4243351" cy="10892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4F22C0-0D71-44EC-B49E-C52875AC3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581"/>
          <a:stretch/>
        </p:blipFill>
        <p:spPr>
          <a:xfrm>
            <a:off x="3216360" y="3450704"/>
            <a:ext cx="5759280" cy="2097913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1ED736AD-7A15-4409-87D1-240AFC96B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10" y="6052899"/>
            <a:ext cx="117285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KEY(student_id, course_id) is usually the only natural way to identify each row uniquely, so it becomes both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candidate key 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824204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3427</TotalTime>
  <Words>613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Courier New</vt:lpstr>
      <vt:lpstr>Rockwell</vt:lpstr>
      <vt:lpstr>Wingdings</vt:lpstr>
      <vt:lpstr>Damask</vt:lpstr>
      <vt:lpstr>CSI 300 Database management Systems</vt:lpstr>
      <vt:lpstr>Relationships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32</cp:revision>
  <cp:lastPrinted>2025-02-24T14:35:37Z</cp:lastPrinted>
  <dcterms:created xsi:type="dcterms:W3CDTF">2025-02-22T18:18:22Z</dcterms:created>
  <dcterms:modified xsi:type="dcterms:W3CDTF">2025-02-28T14:29:20Z</dcterms:modified>
</cp:coreProperties>
</file>