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4" r:id="rId2"/>
    <p:sldId id="265" r:id="rId3"/>
    <p:sldId id="266" r:id="rId4"/>
    <p:sldId id="263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37AD39-346A-43FF-A072-07AB4D4A3392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454ED-FE5C-4D74-9D2B-161DEEE3E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9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0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5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0949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9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2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7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28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36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4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29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ECFD8-1F43-4F1A-8E06-A21D30A6116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E24A-616F-4B06-A7CB-FDE7EDD6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62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DE7-8944-4BE2-8ABA-7D020A93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56" y="1600201"/>
            <a:ext cx="8689976" cy="1528437"/>
          </a:xfrm>
        </p:spPr>
        <p:txBody>
          <a:bodyPr/>
          <a:lstStyle/>
          <a:p>
            <a:r>
              <a:rPr lang="en-US" dirty="0"/>
              <a:t>CSI 300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CDEE-AEE8-4AFB-9BC6-B7F556448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Relational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80284-01F7-4675-8390-2D1905C2E8A7}"/>
              </a:ext>
            </a:extLst>
          </p:cNvPr>
          <p:cNvSpPr txBox="1"/>
          <p:nvPr/>
        </p:nvSpPr>
        <p:spPr>
          <a:xfrm>
            <a:off x="7843101" y="5524107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-Vikas Thammanna Gowda</a:t>
            </a:r>
          </a:p>
        </p:txBody>
      </p:sp>
    </p:spTree>
    <p:extLst>
      <p:ext uri="{BB962C8B-B14F-4D97-AF65-F5344CB8AC3E}">
        <p14:creationId xmlns:p14="http://schemas.microsoft.com/office/powerpoint/2010/main" val="3908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E2AA-369C-46D9-908E-1A85FA91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268" y="0"/>
            <a:ext cx="3648875" cy="817984"/>
          </a:xfrm>
        </p:spPr>
        <p:txBody>
          <a:bodyPr>
            <a:normAutofit/>
          </a:bodyPr>
          <a:lstStyle/>
          <a:p>
            <a:r>
              <a:rPr lang="en-US" sz="4400" dirty="0"/>
              <a:t>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F272-3D1C-44B4-A3CD-E0031FCFED27}"/>
              </a:ext>
            </a:extLst>
          </p:cNvPr>
          <p:cNvSpPr txBox="1"/>
          <p:nvPr/>
        </p:nvSpPr>
        <p:spPr>
          <a:xfrm>
            <a:off x="127518" y="817984"/>
            <a:ext cx="82140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relation</a:t>
            </a:r>
            <a:r>
              <a:rPr lang="en-US" sz="2400" dirty="0"/>
              <a:t> in an RDBMS is a two-dimensional structure (table) that organizes data into rows and columns.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D45D2-7E3B-44A9-AAA2-F66C20A8E8A6}"/>
              </a:ext>
            </a:extLst>
          </p:cNvPr>
          <p:cNvSpPr/>
          <p:nvPr/>
        </p:nvSpPr>
        <p:spPr>
          <a:xfrm>
            <a:off x="8341568" y="322867"/>
            <a:ext cx="3470988" cy="142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It is a formal representation of a relation in mathematics, particularly set theory, but adapted to database structures.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358952-C91B-4E1D-BC02-FB2EF695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750840"/>
              </p:ext>
            </p:extLst>
          </p:nvPr>
        </p:nvGraphicFramePr>
        <p:xfrm>
          <a:off x="306162" y="2089863"/>
          <a:ext cx="11422418" cy="45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5626">
                  <a:extLst>
                    <a:ext uri="{9D8B030D-6E8A-4147-A177-3AD203B41FA5}">
                      <a16:colId xmlns:a16="http://schemas.microsoft.com/office/drawing/2014/main" val="2762587697"/>
                    </a:ext>
                  </a:extLst>
                </a:gridCol>
                <a:gridCol w="9016792">
                  <a:extLst>
                    <a:ext uri="{9D8B030D-6E8A-4147-A177-3AD203B41FA5}">
                      <a16:colId xmlns:a16="http://schemas.microsoft.com/office/drawing/2014/main" val="1987855102"/>
                    </a:ext>
                  </a:extLst>
                </a:gridCol>
              </a:tblGrid>
              <a:tr h="38755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869825"/>
                  </a:ext>
                </a:extLst>
              </a:tr>
              <a:tr h="77510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Attributes</a:t>
                      </a:r>
                    </a:p>
                    <a:p>
                      <a:pPr algn="ctr"/>
                      <a:r>
                        <a:rPr lang="en-US" b="1" dirty="0"/>
                        <a:t>(Columns/Field)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the </a:t>
                      </a:r>
                      <a:r>
                        <a:rPr lang="en-US" b="1" dirty="0"/>
                        <a:t>properties</a:t>
                      </a:r>
                      <a:r>
                        <a:rPr lang="en-US" dirty="0"/>
                        <a:t> of the data.</a:t>
                      </a:r>
                    </a:p>
                    <a:p>
                      <a:r>
                        <a:rPr lang="en-US" dirty="0"/>
                        <a:t>Each column has a unique name (attribute name) and a defined data type (e.g., integer, string, date).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327777"/>
                  </a:ext>
                </a:extLst>
              </a:tr>
              <a:tr h="5425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Tuples</a:t>
                      </a:r>
                    </a:p>
                    <a:p>
                      <a:pPr algn="ctr"/>
                      <a:r>
                        <a:rPr lang="en-US" b="1" dirty="0"/>
                        <a:t>(Rows/Record)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 individual </a:t>
                      </a:r>
                      <a:r>
                        <a:rPr lang="en-US" b="1" dirty="0"/>
                        <a:t>data entries</a:t>
                      </a:r>
                      <a:r>
                        <a:rPr lang="en-US" b="0" dirty="0"/>
                        <a:t>.</a:t>
                      </a:r>
                    </a:p>
                    <a:p>
                      <a:r>
                        <a:rPr lang="en-US" dirty="0"/>
                        <a:t>Each entry is a single, unique instance of data within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19376"/>
                  </a:ext>
                </a:extLst>
              </a:tr>
              <a:tr h="5425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set of all possible values that an attribute can hold.</a:t>
                      </a:r>
                    </a:p>
                    <a:p>
                      <a:r>
                        <a:rPr lang="en-US" dirty="0"/>
                        <a:t>For example, a column "Age" might have a domain of integers between 0 and 120.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1547"/>
                  </a:ext>
                </a:extLst>
              </a:tr>
              <a:tr h="54257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structure of the relation, including its name, attributes, and their data types.</a:t>
                      </a:r>
                    </a:p>
                    <a:p>
                      <a:r>
                        <a:rPr lang="en-US" dirty="0"/>
                        <a:t>Example schema: Student(ID: INT, Name: VARCHAR, Age: INT).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2558"/>
                  </a:ext>
                </a:extLst>
              </a:tr>
              <a:tr h="6231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attributes (columns) in the relation.</a:t>
                      </a:r>
                    </a:p>
                    <a:p>
                      <a:r>
                        <a:rPr lang="en-US" dirty="0"/>
                        <a:t>Example: A table with 3 columns has a degree of 3.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73845"/>
                  </a:ext>
                </a:extLst>
              </a:tr>
              <a:tr h="62312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Cardinality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tuples (rows) in the relation.</a:t>
                      </a:r>
                    </a:p>
                    <a:p>
                      <a:r>
                        <a:rPr lang="en-US" dirty="0"/>
                        <a:t>Example: A table with 5 rows has a cardinality of 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34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1823E-4F82-4384-8CD5-C8A4BFE22B1D}"/>
              </a:ext>
            </a:extLst>
          </p:cNvPr>
          <p:cNvSpPr txBox="1">
            <a:spLocks/>
          </p:cNvSpPr>
          <p:nvPr/>
        </p:nvSpPr>
        <p:spPr>
          <a:xfrm>
            <a:off x="3862268" y="0"/>
            <a:ext cx="3648875" cy="81798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Relation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FC8E613-E189-406D-9A4E-C47BC64B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529693"/>
              </p:ext>
            </p:extLst>
          </p:nvPr>
        </p:nvGraphicFramePr>
        <p:xfrm>
          <a:off x="165881" y="1610339"/>
          <a:ext cx="348239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0069">
                  <a:extLst>
                    <a:ext uri="{9D8B030D-6E8A-4147-A177-3AD203B41FA5}">
                      <a16:colId xmlns:a16="http://schemas.microsoft.com/office/drawing/2014/main" val="443280421"/>
                    </a:ext>
                  </a:extLst>
                </a:gridCol>
                <a:gridCol w="1303397">
                  <a:extLst>
                    <a:ext uri="{9D8B030D-6E8A-4147-A177-3AD203B41FA5}">
                      <a16:colId xmlns:a16="http://schemas.microsoft.com/office/drawing/2014/main" val="980130292"/>
                    </a:ext>
                  </a:extLst>
                </a:gridCol>
                <a:gridCol w="1408924">
                  <a:extLst>
                    <a:ext uri="{9D8B030D-6E8A-4147-A177-3AD203B41FA5}">
                      <a16:colId xmlns:a16="http://schemas.microsoft.com/office/drawing/2014/main" val="273839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70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6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51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219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15973A-43FA-4D4D-9D0E-B4BE797DF58C}"/>
              </a:ext>
            </a:extLst>
          </p:cNvPr>
          <p:cNvSpPr txBox="1"/>
          <p:nvPr/>
        </p:nvSpPr>
        <p:spPr>
          <a:xfrm>
            <a:off x="578498" y="817984"/>
            <a:ext cx="1973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C4E65-7B04-453E-AAE8-BA2874BB4D35}"/>
              </a:ext>
            </a:extLst>
          </p:cNvPr>
          <p:cNvSpPr txBox="1"/>
          <p:nvPr/>
        </p:nvSpPr>
        <p:spPr>
          <a:xfrm>
            <a:off x="4469361" y="1379402"/>
            <a:ext cx="776410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Rows contain data about an entity.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Columns contain data about attributes of the entity.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Cells of the table hold a single value.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All entries in a column are of the same kind.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Each column has a unique name.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order of the columns is unimportant.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order of the rows is unimportant.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 two rows may hold identical sets of data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Each value in a tuple is atomic, meaning it is indivisible </a:t>
            </a:r>
          </a:p>
          <a:p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(no nested tables or repeating groups).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C1729-0692-4E6B-A966-63D682C992EF}"/>
              </a:ext>
            </a:extLst>
          </p:cNvPr>
          <p:cNvSpPr txBox="1"/>
          <p:nvPr/>
        </p:nvSpPr>
        <p:spPr>
          <a:xfrm>
            <a:off x="4963884" y="817984"/>
            <a:ext cx="375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Characteristics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F0CAAA-92C1-4C36-BB13-FF0444A6C612}"/>
              </a:ext>
            </a:extLst>
          </p:cNvPr>
          <p:cNvCxnSpPr>
            <a:cxnSpLocks/>
          </p:cNvCxnSpPr>
          <p:nvPr/>
        </p:nvCxnSpPr>
        <p:spPr>
          <a:xfrm>
            <a:off x="4432042" y="914400"/>
            <a:ext cx="0" cy="536510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0DDD91F-3460-405A-98C6-D4FC63CBCF24}"/>
              </a:ext>
            </a:extLst>
          </p:cNvPr>
          <p:cNvSpPr txBox="1"/>
          <p:nvPr/>
        </p:nvSpPr>
        <p:spPr>
          <a:xfrm>
            <a:off x="243942" y="3595393"/>
            <a:ext cx="3234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Attributes: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ID, Name, 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59D1E5-40FA-443E-B037-EF21FE0A7AA8}"/>
              </a:ext>
            </a:extLst>
          </p:cNvPr>
          <p:cNvSpPr txBox="1"/>
          <p:nvPr/>
        </p:nvSpPr>
        <p:spPr>
          <a:xfrm>
            <a:off x="243942" y="4068144"/>
            <a:ext cx="3441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Tuples: </a:t>
            </a:r>
            <a:r>
              <a:rPr lang="en-US" sz="2000" dirty="0"/>
              <a:t>Each row</a:t>
            </a:r>
          </a:p>
          <a:p>
            <a:r>
              <a:rPr lang="en-US" sz="2000" dirty="0"/>
              <a:t>               (e.g.,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101, Alice, 20</a:t>
            </a:r>
            <a:r>
              <a:rPr lang="en-US" sz="20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163E9-9EBB-4683-ACD2-276C75F0929B}"/>
              </a:ext>
            </a:extLst>
          </p:cNvPr>
          <p:cNvSpPr txBox="1"/>
          <p:nvPr/>
        </p:nvSpPr>
        <p:spPr>
          <a:xfrm>
            <a:off x="243942" y="4776030"/>
            <a:ext cx="1369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Degree: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8A84AE-5AAF-42EB-BD60-A33DFCA29923}"/>
              </a:ext>
            </a:extLst>
          </p:cNvPr>
          <p:cNvSpPr txBox="1"/>
          <p:nvPr/>
        </p:nvSpPr>
        <p:spPr>
          <a:xfrm>
            <a:off x="243942" y="5283861"/>
            <a:ext cx="1895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Cardinality: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8790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FD211-B26D-4E48-88CB-D16021E3304E}"/>
              </a:ext>
            </a:extLst>
          </p:cNvPr>
          <p:cNvSpPr txBox="1"/>
          <p:nvPr/>
        </p:nvSpPr>
        <p:spPr>
          <a:xfrm>
            <a:off x="1163771" y="3333796"/>
            <a:ext cx="686303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1"/>
                </a:solidFill>
              </a:rPr>
              <a:t>• Create database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• Create tables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• Create supporting structures (e.g., indices)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• Read database data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• Modify (insert, update, or delete) database data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• Maintain database structures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• Enforce rules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58ACEBC-1092-44FF-95F2-AAF9C52D99F8}"/>
              </a:ext>
            </a:extLst>
          </p:cNvPr>
          <p:cNvSpPr txBox="1">
            <a:spLocks/>
          </p:cNvSpPr>
          <p:nvPr/>
        </p:nvSpPr>
        <p:spPr>
          <a:xfrm>
            <a:off x="2143866" y="100367"/>
            <a:ext cx="7904267" cy="99429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Relational databases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8B8DC-06A3-4A18-8719-C4A163499BFD}"/>
              </a:ext>
            </a:extLst>
          </p:cNvPr>
          <p:cNvSpPr txBox="1"/>
          <p:nvPr/>
        </p:nvSpPr>
        <p:spPr>
          <a:xfrm>
            <a:off x="549009" y="2749021"/>
            <a:ext cx="2182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3729D-4CA7-48BD-AFF3-14685FBDD078}"/>
              </a:ext>
            </a:extLst>
          </p:cNvPr>
          <p:cNvSpPr txBox="1"/>
          <p:nvPr/>
        </p:nvSpPr>
        <p:spPr>
          <a:xfrm>
            <a:off x="232771" y="935702"/>
            <a:ext cx="111455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database model </a:t>
            </a:r>
            <a:r>
              <a:rPr lang="en-US" sz="2200" dirty="0"/>
              <a:t>is a conceptual framework for database systems, with three parts: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32944-14B0-40D3-9715-C7D1025EF22A}"/>
              </a:ext>
            </a:extLst>
          </p:cNvPr>
          <p:cNvSpPr txBox="1"/>
          <p:nvPr/>
        </p:nvSpPr>
        <p:spPr>
          <a:xfrm>
            <a:off x="856493" y="1406733"/>
            <a:ext cx="76481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FF3300"/>
                </a:solidFill>
              </a:rPr>
              <a:t>Data structures </a:t>
            </a:r>
            <a:r>
              <a:rPr lang="en-US" sz="2200" dirty="0">
                <a:solidFill>
                  <a:srgbClr val="FF3300"/>
                </a:solidFill>
              </a:rPr>
              <a:t>that prescribe how data is organized.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FF3300"/>
                </a:solidFill>
              </a:rPr>
              <a:t>Operations that manipulate data structures.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solidFill>
                  <a:srgbClr val="FF3300"/>
                </a:solidFill>
              </a:rPr>
              <a:t>Rules</a:t>
            </a:r>
            <a:r>
              <a:rPr lang="en-US" sz="2200" dirty="0">
                <a:solidFill>
                  <a:srgbClr val="FF3300"/>
                </a:solidFill>
              </a:rPr>
              <a:t> that govern valid data.</a:t>
            </a:r>
          </a:p>
        </p:txBody>
      </p:sp>
    </p:spTree>
    <p:extLst>
      <p:ext uri="{BB962C8B-B14F-4D97-AF65-F5344CB8AC3E}">
        <p14:creationId xmlns:p14="http://schemas.microsoft.com/office/powerpoint/2010/main" val="1384297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43658C-965F-42A1-A715-3E64B49201CF}"/>
              </a:ext>
            </a:extLst>
          </p:cNvPr>
          <p:cNvSpPr txBox="1">
            <a:spLocks/>
          </p:cNvSpPr>
          <p:nvPr/>
        </p:nvSpPr>
        <p:spPr>
          <a:xfrm>
            <a:off x="2143866" y="100367"/>
            <a:ext cx="7904267" cy="9942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Relational databases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EEFAB-B69C-465A-81CF-7909C66FF78C}"/>
              </a:ext>
            </a:extLst>
          </p:cNvPr>
          <p:cNvSpPr txBox="1"/>
          <p:nvPr/>
        </p:nvSpPr>
        <p:spPr>
          <a:xfrm>
            <a:off x="3862874" y="4058995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Redundancy?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167BD-2F76-4AE1-9E14-5655473F5908}"/>
              </a:ext>
            </a:extLst>
          </p:cNvPr>
          <p:cNvSpPr txBox="1"/>
          <p:nvPr/>
        </p:nvSpPr>
        <p:spPr>
          <a:xfrm>
            <a:off x="3862874" y="4529301"/>
            <a:ext cx="228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I delete row 7?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6C98A-F6D4-4039-9AAB-19469C085133}"/>
              </a:ext>
            </a:extLst>
          </p:cNvPr>
          <p:cNvSpPr txBox="1"/>
          <p:nvPr/>
        </p:nvSpPr>
        <p:spPr>
          <a:xfrm>
            <a:off x="3862874" y="4999608"/>
            <a:ext cx="468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If I update adviser’s email in row 9?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7D20-E1E3-49D9-A9D2-1C4043152490}"/>
              </a:ext>
            </a:extLst>
          </p:cNvPr>
          <p:cNvSpPr txBox="1"/>
          <p:nvPr/>
        </p:nvSpPr>
        <p:spPr>
          <a:xfrm>
            <a:off x="3875036" y="5469915"/>
            <a:ext cx="302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If I add a new adviser?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CB8A56-ED6D-42F3-8EA2-AD800C90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065" y="1417106"/>
            <a:ext cx="8000583" cy="233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C43658C-965F-42A1-A715-3E64B49201CF}"/>
              </a:ext>
            </a:extLst>
          </p:cNvPr>
          <p:cNvSpPr txBox="1">
            <a:spLocks/>
          </p:cNvSpPr>
          <p:nvPr/>
        </p:nvSpPr>
        <p:spPr>
          <a:xfrm>
            <a:off x="2143866" y="100367"/>
            <a:ext cx="7904267" cy="99429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Relational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1D7E6-6CE1-4B8C-98FF-DB390B5C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67" y="1980199"/>
            <a:ext cx="5675232" cy="2313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FD6097-D223-4F47-8AE3-1D589334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043" y="2417459"/>
            <a:ext cx="5532480" cy="15077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5AD198-29A1-417B-90AF-24A2DC2AEF2E}"/>
              </a:ext>
            </a:extLst>
          </p:cNvPr>
          <p:cNvSpPr txBox="1"/>
          <p:nvPr/>
        </p:nvSpPr>
        <p:spPr>
          <a:xfrm>
            <a:off x="3862874" y="4534857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Redundancy?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58A826-E4FF-4CD6-A6DD-D254DD3C3B60}"/>
              </a:ext>
            </a:extLst>
          </p:cNvPr>
          <p:cNvSpPr txBox="1"/>
          <p:nvPr/>
        </p:nvSpPr>
        <p:spPr>
          <a:xfrm>
            <a:off x="3862874" y="5005163"/>
            <a:ext cx="4656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If I delete row 7 from Student table?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3E59FF-7D9E-46BD-9D70-911AC6A1F339}"/>
              </a:ext>
            </a:extLst>
          </p:cNvPr>
          <p:cNvSpPr txBox="1"/>
          <p:nvPr/>
        </p:nvSpPr>
        <p:spPr>
          <a:xfrm>
            <a:off x="3862874" y="5475470"/>
            <a:ext cx="363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If I update adviser’s email?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289D14-971D-485D-B857-E1E3DBAC54BE}"/>
              </a:ext>
            </a:extLst>
          </p:cNvPr>
          <p:cNvSpPr txBox="1"/>
          <p:nvPr/>
        </p:nvSpPr>
        <p:spPr>
          <a:xfrm>
            <a:off x="3875036" y="5945777"/>
            <a:ext cx="30234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If I add a new adviser?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5B4E3-7759-45CC-8578-166B38B8E640}"/>
              </a:ext>
            </a:extLst>
          </p:cNvPr>
          <p:cNvSpPr txBox="1"/>
          <p:nvPr/>
        </p:nvSpPr>
        <p:spPr>
          <a:xfrm>
            <a:off x="1874156" y="1370858"/>
            <a:ext cx="2471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Student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03B28-D949-44EF-B547-CF746806739D}"/>
              </a:ext>
            </a:extLst>
          </p:cNvPr>
          <p:cNvSpPr txBox="1"/>
          <p:nvPr/>
        </p:nvSpPr>
        <p:spPr>
          <a:xfrm>
            <a:off x="7705145" y="1802866"/>
            <a:ext cx="2504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Adviser table</a:t>
            </a:r>
          </a:p>
        </p:txBody>
      </p:sp>
    </p:spTree>
    <p:extLst>
      <p:ext uri="{BB962C8B-B14F-4D97-AF65-F5344CB8AC3E}">
        <p14:creationId xmlns:p14="http://schemas.microsoft.com/office/powerpoint/2010/main" val="416206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F782-0A5D-4D49-8EF1-1DCE8B3A3FDB}"/>
              </a:ext>
            </a:extLst>
          </p:cNvPr>
          <p:cNvSpPr txBox="1">
            <a:spLocks/>
          </p:cNvSpPr>
          <p:nvPr/>
        </p:nvSpPr>
        <p:spPr>
          <a:xfrm>
            <a:off x="3862268" y="90195"/>
            <a:ext cx="3648875" cy="81798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Keys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77BC12-6E99-4632-A05C-716C2995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746034"/>
              </p:ext>
            </p:extLst>
          </p:nvPr>
        </p:nvGraphicFramePr>
        <p:xfrm>
          <a:off x="427756" y="1051250"/>
          <a:ext cx="11160863" cy="48985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4391">
                  <a:extLst>
                    <a:ext uri="{9D8B030D-6E8A-4147-A177-3AD203B41FA5}">
                      <a16:colId xmlns:a16="http://schemas.microsoft.com/office/drawing/2014/main" val="3952969866"/>
                    </a:ext>
                  </a:extLst>
                </a:gridCol>
                <a:gridCol w="2630841">
                  <a:extLst>
                    <a:ext uri="{9D8B030D-6E8A-4147-A177-3AD203B41FA5}">
                      <a16:colId xmlns:a16="http://schemas.microsoft.com/office/drawing/2014/main" val="52952746"/>
                    </a:ext>
                  </a:extLst>
                </a:gridCol>
                <a:gridCol w="3572269">
                  <a:extLst>
                    <a:ext uri="{9D8B030D-6E8A-4147-A177-3AD203B41FA5}">
                      <a16:colId xmlns:a16="http://schemas.microsoft.com/office/drawing/2014/main" val="397389570"/>
                    </a:ext>
                  </a:extLst>
                </a:gridCol>
                <a:gridCol w="3603362">
                  <a:extLst>
                    <a:ext uri="{9D8B030D-6E8A-4147-A177-3AD203B41FA5}">
                      <a16:colId xmlns:a16="http://schemas.microsoft.com/office/drawing/2014/main" val="3857565410"/>
                    </a:ext>
                  </a:extLst>
                </a:gridCol>
              </a:tblGrid>
              <a:tr h="478971">
                <a:tc>
                  <a:txBody>
                    <a:bodyPr/>
                    <a:lstStyle/>
                    <a:p>
                      <a:r>
                        <a:rPr lang="en-US" dirty="0"/>
                        <a:t>Key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94296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b="1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unique identifier for each record in a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Ensures that no two rows have the same primary key value.</a:t>
                      </a:r>
                    </a:p>
                    <a:p>
                      <a:r>
                        <a:rPr lang="en-US" sz="1600" dirty="0"/>
                        <a:t>Cannot contain NULL values.</a:t>
                      </a:r>
                    </a:p>
                    <a:p>
                      <a:r>
                        <a:rPr lang="en-US" sz="1600" dirty="0"/>
                        <a:t>Each table can have only one primary key.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Essential for uniquely identifying records, facilitating efficient data retrieval, and serving as a reference point for establishing relationships with other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58233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b="1" dirty="0"/>
                        <a:t>Foreign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attribute or set of attributes in one table that references the primary key of another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Establishes a link between two tables.</a:t>
                      </a:r>
                    </a:p>
                    <a:p>
                      <a:r>
                        <a:rPr lang="en-US" sz="1600" dirty="0"/>
                        <a:t>Enforces referential integrity by ensuring that a value in the foreign key column corresponds to a valid primary key value in the referenced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Foreign keys are vital for maintaining data consistency across related tables and enforcing relationships between different entities in the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38571"/>
                  </a:ext>
                </a:extLst>
              </a:tr>
              <a:tr h="478971">
                <a:tc>
                  <a:txBody>
                    <a:bodyPr/>
                    <a:lstStyle/>
                    <a:p>
                      <a:r>
                        <a:rPr lang="en-US" b="1" dirty="0"/>
                        <a:t>Candidate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minimal set of attributes that can uniquely identify a record in a table.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There can be multiple candidate keys in a table.</a:t>
                      </a:r>
                    </a:p>
                    <a:p>
                      <a:r>
                        <a:rPr lang="en-US" sz="1600" dirty="0"/>
                        <a:t>One of the candidate keys is chosen as the primary key.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Candidate keys provide alternative options for unique identification of records and are considered when selecting the most appropriate primary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11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ED2497F-D12F-40DC-BE90-E0C449F7DA90}"/>
              </a:ext>
            </a:extLst>
          </p:cNvPr>
          <p:cNvSpPr txBox="1"/>
          <p:nvPr/>
        </p:nvSpPr>
        <p:spPr>
          <a:xfrm>
            <a:off x="9190653" y="6270172"/>
            <a:ext cx="2876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* Refer sql notes for more on keys</a:t>
            </a:r>
          </a:p>
        </p:txBody>
      </p:sp>
    </p:spTree>
    <p:extLst>
      <p:ext uri="{BB962C8B-B14F-4D97-AF65-F5344CB8AC3E}">
        <p14:creationId xmlns:p14="http://schemas.microsoft.com/office/powerpoint/2010/main" val="322737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F782-0A5D-4D49-8EF1-1DCE8B3A3FDB}"/>
              </a:ext>
            </a:extLst>
          </p:cNvPr>
          <p:cNvSpPr txBox="1">
            <a:spLocks/>
          </p:cNvSpPr>
          <p:nvPr/>
        </p:nvSpPr>
        <p:spPr>
          <a:xfrm>
            <a:off x="3890259" y="190103"/>
            <a:ext cx="3648875" cy="81798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Keys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137F8-AD36-4433-BFA0-4C65A78C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" y="1593690"/>
            <a:ext cx="5103035" cy="2080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A59BC-5ECA-462B-B39A-9D74C6A8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31" y="1785929"/>
            <a:ext cx="5395531" cy="14704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BFB814-F456-4229-A23A-F2F36D08D86A}"/>
              </a:ext>
            </a:extLst>
          </p:cNvPr>
          <p:cNvSpPr txBox="1"/>
          <p:nvPr/>
        </p:nvSpPr>
        <p:spPr>
          <a:xfrm>
            <a:off x="265142" y="4218893"/>
            <a:ext cx="5206554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Primary Key: </a:t>
            </a:r>
            <a:r>
              <a:rPr lang="en-US" sz="2400" b="1" i="1" dirty="0">
                <a:solidFill>
                  <a:schemeClr val="accent4"/>
                </a:solidFill>
              </a:rPr>
              <a:t>SID</a:t>
            </a:r>
          </a:p>
          <a:p>
            <a:r>
              <a:rPr lang="en-US" sz="2000" dirty="0"/>
              <a:t>Candidate Keys: </a:t>
            </a:r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SID</a:t>
            </a:r>
            <a:r>
              <a:rPr lang="en-US" sz="2000" dirty="0"/>
              <a:t> and </a:t>
            </a:r>
            <a:r>
              <a:rPr lang="en-US" sz="2400" b="1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StudentEmail</a:t>
            </a:r>
            <a:endParaRPr lang="en-US" sz="2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2000" dirty="0"/>
              <a:t>Foreign Key: </a:t>
            </a:r>
            <a:r>
              <a:rPr lang="en-US" sz="2400" b="1" i="1" dirty="0" err="1">
                <a:solidFill>
                  <a:schemeClr val="tx2">
                    <a:lumMod val="50000"/>
                  </a:schemeClr>
                </a:solidFill>
              </a:rPr>
              <a:t>AdviserID</a:t>
            </a:r>
            <a:endParaRPr lang="en-US" sz="2000" b="1" i="1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0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B2F46C-E743-4478-8811-7F5FAB04FF11}"/>
              </a:ext>
            </a:extLst>
          </p:cNvPr>
          <p:cNvSpPr txBox="1"/>
          <p:nvPr/>
        </p:nvSpPr>
        <p:spPr>
          <a:xfrm>
            <a:off x="6046087" y="4034226"/>
            <a:ext cx="61459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Primary Key: </a:t>
            </a:r>
            <a:r>
              <a:rPr lang="en-US" sz="2400" b="1" i="1" dirty="0">
                <a:solidFill>
                  <a:schemeClr val="accent4"/>
                </a:solidFill>
              </a:rPr>
              <a:t>AdviserID</a:t>
            </a:r>
          </a:p>
          <a:p>
            <a:r>
              <a:rPr lang="en-US" sz="2000" dirty="0"/>
              <a:t>Candidate Keys: </a:t>
            </a:r>
            <a:r>
              <a:rPr lang="en-US" sz="2400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AdviserID</a:t>
            </a:r>
            <a:r>
              <a:rPr lang="en-US" sz="2000" dirty="0"/>
              <a:t> and </a:t>
            </a:r>
            <a:r>
              <a:rPr lang="en-US" sz="2400" b="1" i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AdviserEmail</a:t>
            </a:r>
            <a:endParaRPr lang="en-US" sz="2400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545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589</TotalTime>
  <Words>743</Words>
  <Application>Microsoft Office PowerPoint</Application>
  <PresentationFormat>Widescreen</PresentationFormat>
  <Paragraphs>111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CSI 300 Database management Systems</vt:lpstr>
      <vt:lpstr>Relation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30</cp:revision>
  <dcterms:created xsi:type="dcterms:W3CDTF">2024-12-30T15:31:10Z</dcterms:created>
  <dcterms:modified xsi:type="dcterms:W3CDTF">2025-01-28T15:40:03Z</dcterms:modified>
</cp:coreProperties>
</file>