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41" r:id="rId2"/>
    <p:sldId id="381" r:id="rId3"/>
    <p:sldId id="382" r:id="rId4"/>
    <p:sldId id="542" r:id="rId5"/>
    <p:sldId id="544" r:id="rId6"/>
    <p:sldId id="548" r:id="rId7"/>
    <p:sldId id="568" r:id="rId8"/>
    <p:sldId id="569" r:id="rId9"/>
    <p:sldId id="570" r:id="rId10"/>
    <p:sldId id="5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B1D5B-F5FC-40B4-BF4C-9A6ADC77563F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D694B-E315-4184-BA10-6C64C705C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9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A15A-2F93-4A36-BFAD-4BF2234E7B58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3529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72AF83-54E0-4777-9AEB-C4965450F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43800-8968-48A0-909B-D23D201645E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1143F646-9754-4859-971C-35FFC0FE23C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8B56FE51-A9F0-4A8B-91BF-D9999F89E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64735E-9106-4D8F-886A-270DC7645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8AE70-ADDF-4B9C-888B-4B0A5CF30AB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7526BB88-AC04-4B65-820A-EACEF54721A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379AFA37-9035-49A0-B997-D3615324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8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393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56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83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5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3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7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07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2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1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8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2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5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F691-0AF3-42E0-8C7D-6ACCDA91103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84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570" y="3821379"/>
            <a:ext cx="8404860" cy="1323438"/>
          </a:xfrm>
          <a:prstGeom prst="rect">
            <a:avLst/>
          </a:prstGeom>
        </p:spPr>
        <p:txBody>
          <a:bodyPr vert="horz" wrap="square" lIns="0" tIns="579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9"/>
              </a:spcBef>
            </a:pPr>
            <a:r>
              <a:rPr sz="4800" spc="-70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sz="4800" spc="-23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800" spc="-85" dirty="0">
                <a:solidFill>
                  <a:schemeClr val="accent1">
                    <a:lumMod val="75000"/>
                  </a:schemeClr>
                </a:solidFill>
              </a:rPr>
              <a:t>Joins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449F39-E5C9-406C-BB2C-E6425FE5B67D}"/>
              </a:ext>
            </a:extLst>
          </p:cNvPr>
          <p:cNvSpPr txBox="1">
            <a:spLocks/>
          </p:cNvSpPr>
          <p:nvPr/>
        </p:nvSpPr>
        <p:spPr>
          <a:xfrm>
            <a:off x="1751012" y="1646682"/>
            <a:ext cx="8689976" cy="1528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CSI 300 Database management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F72B0-FDAC-4072-ABB0-90DF51A9A722}"/>
              </a:ext>
            </a:extLst>
          </p:cNvPr>
          <p:cNvSpPr txBox="1"/>
          <p:nvPr/>
        </p:nvSpPr>
        <p:spPr>
          <a:xfrm>
            <a:off x="8060816" y="5606411"/>
            <a:ext cx="301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-Vikas Thammanna Gowda</a:t>
            </a:r>
          </a:p>
        </p:txBody>
      </p:sp>
    </p:spTree>
    <p:extLst>
      <p:ext uri="{BB962C8B-B14F-4D97-AF65-F5344CB8AC3E}">
        <p14:creationId xmlns:p14="http://schemas.microsoft.com/office/powerpoint/2010/main" val="37635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F7668-4A6A-470B-9C7B-95F7CE0E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48" y="1124606"/>
            <a:ext cx="7547401" cy="3429001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D0FF2E14-4073-495F-8622-94497D90B5C5}"/>
              </a:ext>
            </a:extLst>
          </p:cNvPr>
          <p:cNvSpPr txBox="1">
            <a:spLocks/>
          </p:cNvSpPr>
          <p:nvPr/>
        </p:nvSpPr>
        <p:spPr>
          <a:xfrm>
            <a:off x="3310860" y="-59829"/>
            <a:ext cx="539882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20" dirty="0"/>
              <a:t>Example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2F25E-F4C6-4D3C-91B5-1C182C63259B}"/>
              </a:ext>
            </a:extLst>
          </p:cNvPr>
          <p:cNvSpPr txBox="1"/>
          <p:nvPr/>
        </p:nvSpPr>
        <p:spPr>
          <a:xfrm>
            <a:off x="0" y="605824"/>
            <a:ext cx="9733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Retrieve Author names and their corresponding book count in descending order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14E37-E33B-4323-B574-5C21EE9213E2}"/>
              </a:ext>
            </a:extLst>
          </p:cNvPr>
          <p:cNvSpPr txBox="1"/>
          <p:nvPr/>
        </p:nvSpPr>
        <p:spPr>
          <a:xfrm>
            <a:off x="819375" y="4815155"/>
            <a:ext cx="95914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a.AuthorName, COUNT(b.AuthorID) AS BookCount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book b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 author a ON b.AuthorID = a.AuthorID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b.AuthorID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BookCount DESC;</a:t>
            </a:r>
          </a:p>
        </p:txBody>
      </p:sp>
    </p:spTree>
    <p:extLst>
      <p:ext uri="{BB962C8B-B14F-4D97-AF65-F5344CB8AC3E}">
        <p14:creationId xmlns:p14="http://schemas.microsoft.com/office/powerpoint/2010/main" val="390245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3" name="Rectangle 5">
            <a:extLst>
              <a:ext uri="{FF2B5EF4-FFF2-40B4-BE49-F238E27FC236}">
                <a16:creationId xmlns:a16="http://schemas.microsoft.com/office/drawing/2014/main" id="{B087D84F-B435-4BBC-8B62-F30206075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82000" cy="4324350"/>
          </a:xfrm>
          <a:noFill/>
          <a:ln/>
        </p:spPr>
        <p:txBody>
          <a:bodyPr/>
          <a:lstStyle/>
          <a:p>
            <a:pPr marL="533400" indent="-533400">
              <a:buNone/>
            </a:pPr>
            <a:r>
              <a:rPr lang="en-US" altLang="en-US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Select</a:t>
            </a: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&lt;List of Columns and expressions (usually involving columns)&gt;</a:t>
            </a:r>
          </a:p>
          <a:p>
            <a:pPr marL="533400" indent="-533400">
              <a:buNone/>
            </a:pPr>
            <a:r>
              <a:rPr lang="en-US" altLang="en-US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From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&lt;List of Tables &amp; Join Operators&gt;</a:t>
            </a:r>
          </a:p>
          <a:p>
            <a:pPr marL="533400" indent="-533400">
              <a:buNone/>
            </a:pPr>
            <a:r>
              <a:rPr lang="en-US" altLang="en-US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Where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&lt;List of Row conditions joined together by </a:t>
            </a:r>
            <a:r>
              <a:rPr lang="en-US" altLang="en-US" i="1" dirty="0">
                <a:solidFill>
                  <a:srgbClr val="CC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CC0000"/>
                </a:solidFill>
                <a:cs typeface="Times New Roman" panose="02020603050405020304" pitchFamily="18" charset="0"/>
              </a:rPr>
              <a:t>Or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CC0000"/>
                </a:solidFill>
                <a:cs typeface="Times New Roman" panose="02020603050405020304" pitchFamily="18" charset="0"/>
              </a:rPr>
              <a:t>Not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&gt;</a:t>
            </a:r>
          </a:p>
          <a:p>
            <a:pPr marL="533400" indent="-533400">
              <a:buNone/>
            </a:pPr>
            <a:r>
              <a:rPr lang="en-US" altLang="en-US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Group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By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&lt;list of grouping columns&gt;</a:t>
            </a:r>
          </a:p>
          <a:p>
            <a:pPr marL="533400" indent="-533400">
              <a:buNone/>
            </a:pPr>
            <a:r>
              <a:rPr lang="en-US" altLang="en-US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Having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&lt;list of group conditions connected by </a:t>
            </a:r>
            <a:r>
              <a:rPr lang="en-US" altLang="en-US" i="1" dirty="0">
                <a:solidFill>
                  <a:srgbClr val="CC0000"/>
                </a:solidFill>
                <a:cs typeface="Times New Roman" panose="02020603050405020304" pitchFamily="18" charset="0"/>
              </a:rPr>
              <a:t>And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CC0000"/>
                </a:solidFill>
                <a:cs typeface="Times New Roman" panose="02020603050405020304" pitchFamily="18" charset="0"/>
              </a:rPr>
              <a:t>Or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CC0000"/>
                </a:solidFill>
                <a:cs typeface="Times New Roman" panose="02020603050405020304" pitchFamily="18" charset="0"/>
              </a:rPr>
              <a:t>Not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&gt;</a:t>
            </a:r>
          </a:p>
          <a:p>
            <a:pPr marL="533400" indent="-533400">
              <a:buNone/>
            </a:pPr>
            <a:r>
              <a:rPr lang="en-US" altLang="en-US" sz="2800" dirty="0">
                <a:solidFill>
                  <a:srgbClr val="CC0000"/>
                </a:solidFill>
                <a:cs typeface="Times New Roman" panose="02020603050405020304" pitchFamily="18" charset="0"/>
              </a:rPr>
              <a:t>Order By</a:t>
            </a:r>
            <a:r>
              <a:rPr lang="en-US" altLang="en-US" i="1" dirty="0">
                <a:solidFill>
                  <a:schemeClr val="accent2"/>
                </a:solidFill>
                <a:cs typeface="Times New Roman" panose="02020603050405020304" pitchFamily="18" charset="0"/>
              </a:rPr>
              <a:t> &lt;list of sorting specifications&gt;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DFB8985-D215-4803-867F-1944DFE60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2245" y="189009"/>
            <a:ext cx="539882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20" dirty="0"/>
              <a:t>SQL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D408AF4A-6918-4CAD-90D5-62ADFA71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387" y="-17536"/>
            <a:ext cx="860405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cap="all" spc="-105" dirty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Conceptual Evaluation </a:t>
            </a:r>
          </a:p>
        </p:txBody>
      </p:sp>
      <p:sp>
        <p:nvSpPr>
          <p:cNvPr id="312324" name="Rectangle 4">
            <a:extLst>
              <a:ext uri="{FF2B5EF4-FFF2-40B4-BE49-F238E27FC236}">
                <a16:creationId xmlns:a16="http://schemas.microsoft.com/office/drawing/2014/main" id="{471290A3-DFAB-4B84-A6A6-F6B98B7B2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88" y="978898"/>
            <a:ext cx="2133600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From </a:t>
            </a:r>
            <a:r>
              <a:rPr lang="en-US" altLang="en-US" dirty="0"/>
              <a:t>Tables: Cross product and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altLang="en-US" dirty="0"/>
              <a:t> operations</a:t>
            </a:r>
          </a:p>
        </p:txBody>
      </p:sp>
      <p:sp>
        <p:nvSpPr>
          <p:cNvPr id="312329" name="Oval 9">
            <a:extLst>
              <a:ext uri="{FF2B5EF4-FFF2-40B4-BE49-F238E27FC236}">
                <a16:creationId xmlns:a16="http://schemas.microsoft.com/office/drawing/2014/main" id="{D8178948-2420-4462-8CF2-E26A6834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2946348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0" name="Oval 10">
            <a:extLst>
              <a:ext uri="{FF2B5EF4-FFF2-40B4-BE49-F238E27FC236}">
                <a16:creationId xmlns:a16="http://schemas.microsoft.com/office/drawing/2014/main" id="{990FF916-AA7B-4026-B3C6-00A2AB7A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920" y="11811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12333" name="Line 13">
            <a:extLst>
              <a:ext uri="{FF2B5EF4-FFF2-40B4-BE49-F238E27FC236}">
                <a16:creationId xmlns:a16="http://schemas.microsoft.com/office/drawing/2014/main" id="{7639F880-20C3-4ABC-B90A-EA00EFAA5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546" y="2019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34" name="Rectangle 14">
            <a:extLst>
              <a:ext uri="{FF2B5EF4-FFF2-40B4-BE49-F238E27FC236}">
                <a16:creationId xmlns:a16="http://schemas.microsoft.com/office/drawing/2014/main" id="{3AA6C65F-0DAC-4343-BC46-AF58471B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73" y="2395938"/>
            <a:ext cx="2086245" cy="903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Restriction on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altLang="en-US" dirty="0"/>
              <a:t> conditions</a:t>
            </a:r>
          </a:p>
        </p:txBody>
      </p:sp>
      <p:sp>
        <p:nvSpPr>
          <p:cNvPr id="312335" name="Oval 15">
            <a:extLst>
              <a:ext uri="{FF2B5EF4-FFF2-40B4-BE49-F238E27FC236}">
                <a16:creationId xmlns:a16="http://schemas.microsoft.com/office/drawing/2014/main" id="{630D7C78-810D-4646-88E9-78AC9EDCC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018" y="21784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2338" name="AutoShape 18">
            <a:extLst>
              <a:ext uri="{FF2B5EF4-FFF2-40B4-BE49-F238E27FC236}">
                <a16:creationId xmlns:a16="http://schemas.microsoft.com/office/drawing/2014/main" id="{17B68722-3E7F-4CE9-A0B0-9AB3BE9B448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12819" y="2338116"/>
            <a:ext cx="1847850" cy="106543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Group   By</a:t>
            </a:r>
            <a:r>
              <a:rPr lang="en-US" altLang="en-US" dirty="0"/>
              <a:t>? </a:t>
            </a:r>
          </a:p>
        </p:txBody>
      </p:sp>
      <p:sp>
        <p:nvSpPr>
          <p:cNvPr id="312340" name="AutoShape 20">
            <a:extLst>
              <a:ext uri="{FF2B5EF4-FFF2-40B4-BE49-F238E27FC236}">
                <a16:creationId xmlns:a16="http://schemas.microsoft.com/office/drawing/2014/main" id="{28BDE4EE-218F-418D-805E-DFFD966D5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373" y="3899799"/>
            <a:ext cx="1971676" cy="86640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Order </a:t>
            </a:r>
          </a:p>
          <a:p>
            <a:pPr algn="ctr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en-US" altLang="en-US" dirty="0"/>
              <a:t>?</a:t>
            </a:r>
          </a:p>
        </p:txBody>
      </p:sp>
      <p:sp>
        <p:nvSpPr>
          <p:cNvPr id="312342" name="Rectangle 22">
            <a:extLst>
              <a:ext uri="{FF2B5EF4-FFF2-40B4-BE49-F238E27FC236}">
                <a16:creationId xmlns:a16="http://schemas.microsoft.com/office/drawing/2014/main" id="{969DD1E2-9A2D-4C92-B41B-34BAE521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000" y="5381563"/>
            <a:ext cx="1881049" cy="838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Project columns in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312347" name="Rectangle 27">
            <a:extLst>
              <a:ext uri="{FF2B5EF4-FFF2-40B4-BE49-F238E27FC236}">
                <a16:creationId xmlns:a16="http://schemas.microsoft.com/office/drawing/2014/main" id="{3D96EBD9-9CAA-4CA9-856A-9740B87DC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021" y="2395636"/>
            <a:ext cx="1335122" cy="903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Sort on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Group BY </a:t>
            </a:r>
            <a:r>
              <a:rPr lang="en-US" altLang="en-US" dirty="0"/>
              <a:t>columns</a:t>
            </a:r>
          </a:p>
        </p:txBody>
      </p:sp>
      <p:sp>
        <p:nvSpPr>
          <p:cNvPr id="312348" name="Line 28">
            <a:extLst>
              <a:ext uri="{FF2B5EF4-FFF2-40B4-BE49-F238E27FC236}">
                <a16:creationId xmlns:a16="http://schemas.microsoft.com/office/drawing/2014/main" id="{F6FC0AE1-3B4A-4192-8058-F43A4B0F5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211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312349" name="Text Box 29">
            <a:extLst>
              <a:ext uri="{FF2B5EF4-FFF2-40B4-BE49-F238E27FC236}">
                <a16:creationId xmlns:a16="http://schemas.microsoft.com/office/drawing/2014/main" id="{D2066AC0-2837-469B-956D-350292001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483" y="2891378"/>
            <a:ext cx="800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Yes</a:t>
            </a:r>
          </a:p>
        </p:txBody>
      </p:sp>
      <p:sp>
        <p:nvSpPr>
          <p:cNvPr id="312352" name="Line 32">
            <a:extLst>
              <a:ext uri="{FF2B5EF4-FFF2-40B4-BE49-F238E27FC236}">
                <a16:creationId xmlns:a16="http://schemas.microsoft.com/office/drawing/2014/main" id="{C7C58259-6E00-4B82-8581-2674DD894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582" y="289137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12354" name="Rectangle 34">
            <a:extLst>
              <a:ext uri="{FF2B5EF4-FFF2-40B4-BE49-F238E27FC236}">
                <a16:creationId xmlns:a16="http://schemas.microsoft.com/office/drawing/2014/main" id="{4B298C52-078E-42C0-9667-FE1D78EB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355" y="2274328"/>
            <a:ext cx="1931669" cy="1184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Compute </a:t>
            </a:r>
          </a:p>
          <a:p>
            <a:pPr algn="ctr"/>
            <a:r>
              <a:rPr lang="en-US" altLang="en-US" dirty="0"/>
              <a:t>aggregates and </a:t>
            </a:r>
          </a:p>
          <a:p>
            <a:pPr algn="ctr"/>
            <a:r>
              <a:rPr lang="en-US" altLang="en-US" dirty="0"/>
              <a:t>reduce each </a:t>
            </a:r>
          </a:p>
          <a:p>
            <a:pPr algn="ctr"/>
            <a:r>
              <a:rPr lang="en-US" altLang="en-US" dirty="0"/>
              <a:t>group to </a:t>
            </a:r>
            <a:r>
              <a:rPr lang="en-US" altLang="en-US" dirty="0">
                <a:latin typeface="Arial Black" panose="020B0A04020102020204" pitchFamily="34" charset="0"/>
              </a:rPr>
              <a:t>1</a:t>
            </a:r>
            <a:r>
              <a:rPr lang="en-US" altLang="en-US" dirty="0"/>
              <a:t> row</a:t>
            </a:r>
          </a:p>
        </p:txBody>
      </p:sp>
      <p:sp>
        <p:nvSpPr>
          <p:cNvPr id="312356" name="Oval 36">
            <a:extLst>
              <a:ext uri="{FF2B5EF4-FFF2-40B4-BE49-F238E27FC236}">
                <a16:creationId xmlns:a16="http://schemas.microsoft.com/office/drawing/2014/main" id="{F8CE9DB6-27AB-4962-B250-D9AFCEACE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322" y="1841706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12357" name="Oval 37">
            <a:extLst>
              <a:ext uri="{FF2B5EF4-FFF2-40B4-BE49-F238E27FC236}">
                <a16:creationId xmlns:a16="http://schemas.microsoft.com/office/drawing/2014/main" id="{7E92CAC5-4C6E-4101-83D8-6875B31A0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447" y="1587022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12358" name="Line 38">
            <a:extLst>
              <a:ext uri="{FF2B5EF4-FFF2-40B4-BE49-F238E27FC236}">
                <a16:creationId xmlns:a16="http://schemas.microsoft.com/office/drawing/2014/main" id="{2F058EE3-313A-4674-8E47-FB87317C8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1320" y="289137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12361" name="Rectangle 41">
            <a:extLst>
              <a:ext uri="{FF2B5EF4-FFF2-40B4-BE49-F238E27FC236}">
                <a16:creationId xmlns:a16="http://schemas.microsoft.com/office/drawing/2014/main" id="{E806B3CE-90D3-4509-95FE-8B05901D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545" y="2371138"/>
            <a:ext cx="1447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Restriction</a:t>
            </a:r>
          </a:p>
          <a:p>
            <a:pPr algn="ctr"/>
            <a:r>
              <a:rPr lang="en-US" altLang="en-US" dirty="0"/>
              <a:t>on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HAVING</a:t>
            </a:r>
          </a:p>
          <a:p>
            <a:pPr algn="ctr"/>
            <a:r>
              <a:rPr lang="en-US" altLang="en-US" dirty="0"/>
              <a:t>conditions</a:t>
            </a:r>
          </a:p>
        </p:txBody>
      </p:sp>
      <p:sp>
        <p:nvSpPr>
          <p:cNvPr id="312363" name="Line 43">
            <a:extLst>
              <a:ext uri="{FF2B5EF4-FFF2-40B4-BE49-F238E27FC236}">
                <a16:creationId xmlns:a16="http://schemas.microsoft.com/office/drawing/2014/main" id="{2F48FB32-D7F1-458D-A901-C1908CE0C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3145" y="28664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12364" name="Line 44">
            <a:extLst>
              <a:ext uri="{FF2B5EF4-FFF2-40B4-BE49-F238E27FC236}">
                <a16:creationId xmlns:a16="http://schemas.microsoft.com/office/drawing/2014/main" id="{DB471815-AE50-49DA-81E1-85A8A1965C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9049" y="4344353"/>
            <a:ext cx="5711518" cy="2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12369" name="Line 49">
            <a:extLst>
              <a:ext uri="{FF2B5EF4-FFF2-40B4-BE49-F238E27FC236}">
                <a16:creationId xmlns:a16="http://schemas.microsoft.com/office/drawing/2014/main" id="{653BE34A-C3D0-4B6A-8355-EEC6CEE92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7315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12377" name="Line 57">
            <a:extLst>
              <a:ext uri="{FF2B5EF4-FFF2-40B4-BE49-F238E27FC236}">
                <a16:creationId xmlns:a16="http://schemas.microsoft.com/office/drawing/2014/main" id="{7E59867F-8728-410B-8B10-BB90FEB0F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09967" y="3395178"/>
            <a:ext cx="20601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12378" name="Oval 58">
            <a:extLst>
              <a:ext uri="{FF2B5EF4-FFF2-40B4-BE49-F238E27FC236}">
                <a16:creationId xmlns:a16="http://schemas.microsoft.com/office/drawing/2014/main" id="{7A07C5EA-29B2-4360-B558-8B3F98A7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32" y="182777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12380" name="Rectangle 60">
            <a:extLst>
              <a:ext uri="{FF2B5EF4-FFF2-40B4-BE49-F238E27FC236}">
                <a16:creationId xmlns:a16="http://schemas.microsoft.com/office/drawing/2014/main" id="{50DCD32C-2248-4FF2-A480-70D8FB1F6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085" y="3860748"/>
            <a:ext cx="1473661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Sort</a:t>
            </a:r>
          </a:p>
          <a:p>
            <a:pPr algn="ctr"/>
            <a:r>
              <a:rPr lang="en-US" altLang="en-US" dirty="0"/>
              <a:t>columns in</a:t>
            </a:r>
          </a:p>
          <a:p>
            <a:pPr algn="ctr"/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ORDER BY</a:t>
            </a:r>
          </a:p>
        </p:txBody>
      </p:sp>
      <p:sp>
        <p:nvSpPr>
          <p:cNvPr id="312381" name="Text Box 61">
            <a:extLst>
              <a:ext uri="{FF2B5EF4-FFF2-40B4-BE49-F238E27FC236}">
                <a16:creationId xmlns:a16="http://schemas.microsoft.com/office/drawing/2014/main" id="{73BF2ACF-DB0D-4231-A552-106D493BA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544" y="3395178"/>
            <a:ext cx="719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</a:t>
            </a:r>
          </a:p>
        </p:txBody>
      </p:sp>
      <p:sp>
        <p:nvSpPr>
          <p:cNvPr id="312382" name="Line 62">
            <a:extLst>
              <a:ext uri="{FF2B5EF4-FFF2-40B4-BE49-F238E27FC236}">
                <a16:creationId xmlns:a16="http://schemas.microsoft.com/office/drawing/2014/main" id="{0F0D6258-C886-406D-B941-2BAF0787D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409" y="5787524"/>
            <a:ext cx="169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12383" name="Text Box 63">
            <a:extLst>
              <a:ext uri="{FF2B5EF4-FFF2-40B4-BE49-F238E27FC236}">
                <a16:creationId xmlns:a16="http://schemas.microsoft.com/office/drawing/2014/main" id="{CFBDD990-98F0-47A5-B6F8-40CFB3249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463" y="4777872"/>
            <a:ext cx="657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</a:t>
            </a:r>
          </a:p>
        </p:txBody>
      </p:sp>
      <p:sp>
        <p:nvSpPr>
          <p:cNvPr id="312384" name="Text Box 64">
            <a:extLst>
              <a:ext uri="{FF2B5EF4-FFF2-40B4-BE49-F238E27FC236}">
                <a16:creationId xmlns:a16="http://schemas.microsoft.com/office/drawing/2014/main" id="{CCF58C65-168A-4BE1-A7F6-D997A5A57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656" y="4448455"/>
            <a:ext cx="8545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Yes</a:t>
            </a:r>
          </a:p>
        </p:txBody>
      </p:sp>
      <p:sp>
        <p:nvSpPr>
          <p:cNvPr id="312387" name="Oval 67">
            <a:extLst>
              <a:ext uri="{FF2B5EF4-FFF2-40B4-BE49-F238E27FC236}">
                <a16:creationId xmlns:a16="http://schemas.microsoft.com/office/drawing/2014/main" id="{241EBD10-DA22-4A41-AD55-8AEF5EE3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27" y="390929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12388" name="Oval 68">
            <a:extLst>
              <a:ext uri="{FF2B5EF4-FFF2-40B4-BE49-F238E27FC236}">
                <a16:creationId xmlns:a16="http://schemas.microsoft.com/office/drawing/2014/main" id="{55EC5AD3-F3D3-4ED8-AFE7-9A30B8AA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021" y="5267259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F31398D4-1225-4363-966A-15B3C7253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669" y="2866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40" name="Line 65">
            <a:extLst>
              <a:ext uri="{FF2B5EF4-FFF2-40B4-BE49-F238E27FC236}">
                <a16:creationId xmlns:a16="http://schemas.microsoft.com/office/drawing/2014/main" id="{4CCA53F8-1A8D-4326-8F36-D54DC87A1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5897" y="4344353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41" name="Line 28">
            <a:extLst>
              <a:ext uri="{FF2B5EF4-FFF2-40B4-BE49-F238E27FC236}">
                <a16:creationId xmlns:a16="http://schemas.microsoft.com/office/drawing/2014/main" id="{75D33305-5F8A-4E86-AAD0-401E84317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1102" y="47662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42" name="Line 57">
            <a:extLst>
              <a:ext uri="{FF2B5EF4-FFF2-40B4-BE49-F238E27FC236}">
                <a16:creationId xmlns:a16="http://schemas.microsoft.com/office/drawing/2014/main" id="{E1241879-77CC-4087-8A06-6DA290858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410" y="4766203"/>
            <a:ext cx="0" cy="10213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623" y="232553"/>
            <a:ext cx="539882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T</a:t>
            </a:r>
            <a:r>
              <a:rPr sz="4400" spc="-105" dirty="0"/>
              <a:t>ype</a:t>
            </a:r>
            <a:r>
              <a:rPr sz="4400" dirty="0"/>
              <a:t>s</a:t>
            </a:r>
            <a:r>
              <a:rPr sz="4400" spc="-204" dirty="0"/>
              <a:t> </a:t>
            </a:r>
            <a:r>
              <a:rPr sz="4400" spc="-105" dirty="0"/>
              <a:t>o</a:t>
            </a:r>
            <a:r>
              <a:rPr sz="4400" dirty="0"/>
              <a:t>f</a:t>
            </a:r>
            <a:r>
              <a:rPr sz="4400" spc="-215" dirty="0"/>
              <a:t> </a:t>
            </a:r>
            <a:r>
              <a:rPr sz="4400" spc="-105" dirty="0"/>
              <a:t>Jo</a:t>
            </a:r>
            <a:r>
              <a:rPr sz="4400" spc="-110" dirty="0"/>
              <a:t>i</a:t>
            </a:r>
            <a:r>
              <a:rPr sz="4400" spc="-105" dirty="0"/>
              <a:t>n</a:t>
            </a:r>
            <a:r>
              <a:rPr sz="44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775" y="997178"/>
            <a:ext cx="7545493" cy="475065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Inner</a:t>
            </a:r>
            <a:r>
              <a:rPr sz="3000" spc="-3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  <a:endParaRPr sz="3000" dirty="0">
              <a:solidFill>
                <a:schemeClr val="bg2">
                  <a:lumMod val="40000"/>
                  <a:lumOff val="60000"/>
                </a:schemeClr>
              </a:solidFill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3000" spc="-1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Natural</a:t>
            </a:r>
            <a:r>
              <a:rPr sz="3000" spc="-6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  <a:endParaRPr sz="3000" dirty="0">
              <a:solidFill>
                <a:schemeClr val="bg2">
                  <a:lumMod val="40000"/>
                  <a:lumOff val="60000"/>
                </a:schemeClr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000" spc="-1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Left</a:t>
            </a:r>
            <a:r>
              <a:rPr sz="3000" spc="-4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(Outer)</a:t>
            </a:r>
            <a:r>
              <a:rPr sz="3000" spc="-5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Right</a:t>
            </a:r>
            <a:r>
              <a:rPr sz="3000" spc="-2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1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(Outer)</a:t>
            </a:r>
            <a:r>
              <a:rPr sz="3000" spc="-2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  <a:endParaRPr lang="ar-JO" sz="3000" dirty="0">
              <a:solidFill>
                <a:schemeClr val="bg2">
                  <a:lumMod val="40000"/>
                  <a:lumOff val="60000"/>
                </a:schemeClr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ar-JO"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)</a:t>
            </a: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Full)</a:t>
            </a:r>
            <a:r>
              <a:rPr sz="3000" spc="-5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1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Outer</a:t>
            </a:r>
            <a:r>
              <a:rPr sz="3000" spc="-2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000" spc="-1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Left</a:t>
            </a:r>
            <a:r>
              <a:rPr sz="3000" spc="-1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(Outer)</a:t>
            </a:r>
            <a:r>
              <a:rPr sz="3000" spc="-2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  <a:r>
              <a:rPr sz="3000" spc="-2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1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Excluding</a:t>
            </a:r>
            <a:r>
              <a:rPr sz="3000" spc="-3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Inner</a:t>
            </a:r>
            <a:r>
              <a:rPr sz="3000" spc="-3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Right</a:t>
            </a:r>
            <a:r>
              <a:rPr sz="3000" spc="-1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lang="en-US"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(</a:t>
            </a: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Outer)</a:t>
            </a:r>
            <a:r>
              <a:rPr sz="3000" spc="-2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  <a:r>
              <a:rPr sz="3000" spc="-2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1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Excluding</a:t>
            </a:r>
            <a:r>
              <a:rPr sz="3000" spc="-4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Inner</a:t>
            </a:r>
            <a:r>
              <a:rPr sz="3000" spc="-2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  <a:endParaRPr sz="3000" dirty="0">
              <a:solidFill>
                <a:schemeClr val="bg2">
                  <a:lumMod val="40000"/>
                  <a:lumOff val="60000"/>
                </a:schemeClr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(</a:t>
            </a:r>
            <a:r>
              <a:rPr sz="3000" spc="-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Full)</a:t>
            </a:r>
            <a:r>
              <a:rPr sz="3000" spc="-4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1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Outer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  <a:r>
              <a:rPr sz="3000" spc="-2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spc="-1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Excluding</a:t>
            </a:r>
            <a:r>
              <a:rPr sz="3000" spc="-3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Inner</a:t>
            </a:r>
            <a:r>
              <a:rPr sz="3000" spc="-3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000" spc="-1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Cross</a:t>
            </a:r>
            <a:r>
              <a:rPr sz="3000" spc="-25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 </a:t>
            </a:r>
            <a:r>
              <a:rPr sz="3000" dirty="0">
                <a:solidFill>
                  <a:schemeClr val="bg2">
                    <a:lumMod val="40000"/>
                    <a:lumOff val="60000"/>
                  </a:schemeClr>
                </a:solidFill>
                <a:cs typeface="Calibri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83991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7476" y="224419"/>
            <a:ext cx="41970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/>
              <a:t>Inner 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8838" y="1805695"/>
            <a:ext cx="7308803" cy="1408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b="1" dirty="0">
                <a:solidFill>
                  <a:schemeClr val="tx2"/>
                </a:solidFill>
                <a:latin typeface="Calibri"/>
                <a:cs typeface="Calibri"/>
              </a:rPr>
              <a:t>Inner </a:t>
            </a:r>
            <a:r>
              <a:rPr sz="2800" b="1" spc="-5" dirty="0">
                <a:solidFill>
                  <a:schemeClr val="tx2"/>
                </a:solidFill>
                <a:latin typeface="Calibri"/>
                <a:cs typeface="Calibri"/>
              </a:rPr>
              <a:t>join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produces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only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of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records </a:t>
            </a:r>
            <a:endParaRPr lang="en-US" sz="2800" spc="-2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that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match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both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B</a:t>
            </a:r>
          </a:p>
          <a:p>
            <a:pPr marL="12700" marR="74104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b="1" spc="-10" dirty="0">
                <a:solidFill>
                  <a:schemeClr val="tx2"/>
                </a:solidFill>
                <a:latin typeface="Calibri"/>
                <a:cs typeface="Calibri"/>
              </a:rPr>
              <a:t>Most</a:t>
            </a:r>
            <a:r>
              <a:rPr sz="2800" b="1" spc="-6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chemeClr val="tx2"/>
                </a:solidFill>
                <a:latin typeface="Calibri"/>
                <a:cs typeface="Calibri"/>
              </a:rPr>
              <a:t>commonly </a:t>
            </a:r>
            <a:r>
              <a:rPr sz="2800" b="1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tx2"/>
                </a:solidFill>
                <a:latin typeface="Calibri"/>
                <a:cs typeface="Calibri"/>
              </a:rPr>
              <a:t>used, </a:t>
            </a:r>
            <a:r>
              <a:rPr sz="2800" b="1" spc="-10" dirty="0">
                <a:solidFill>
                  <a:schemeClr val="tx2"/>
                </a:solidFill>
                <a:latin typeface="Calibri"/>
                <a:cs typeface="Calibri"/>
              </a:rPr>
              <a:t>best</a:t>
            </a:r>
            <a:r>
              <a:rPr sz="2800" b="1" spc="-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chemeClr val="tx2"/>
                </a:solidFill>
                <a:latin typeface="Calibri"/>
                <a:cs typeface="Calibri"/>
              </a:rPr>
              <a:t>understood</a:t>
            </a:r>
            <a:r>
              <a:rPr sz="2800" b="1" spc="-3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tx2"/>
                </a:solidFill>
                <a:latin typeface="Calibri"/>
                <a:cs typeface="Calibri"/>
              </a:rPr>
              <a:t>join</a:t>
            </a:r>
            <a:r>
              <a:rPr lang="en-US" sz="2800" b="1" spc="-5" dirty="0">
                <a:solidFill>
                  <a:schemeClr val="tx2"/>
                </a:solidFill>
                <a:latin typeface="Calibri"/>
                <a:cs typeface="Calibri"/>
              </a:rPr>
              <a:t>.</a:t>
            </a:r>
            <a:endParaRPr sz="28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46" y="1409190"/>
            <a:ext cx="3675930" cy="2346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68E1D-6C9C-D7D6-CE14-FCD2E4D101AC}"/>
              </a:ext>
            </a:extLst>
          </p:cNvPr>
          <p:cNvSpPr txBox="1"/>
          <p:nvPr/>
        </p:nvSpPr>
        <p:spPr>
          <a:xfrm>
            <a:off x="618792" y="4107248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INNER JOIN Syntax</a:t>
            </a:r>
          </a:p>
          <a:p>
            <a:pPr algn="l"/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GB" b="0" i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GB" b="0" i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FROM </a:t>
            </a:r>
            <a:r>
              <a:rPr lang="en-GB" b="0" i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 JOIN </a:t>
            </a:r>
            <a:r>
              <a:rPr lang="en-GB" b="0" i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GB" b="0" i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GB" b="0" i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1E50169-7596-25AF-F46B-5EFEA1E76FF4}"/>
              </a:ext>
            </a:extLst>
          </p:cNvPr>
          <p:cNvSpPr txBox="1"/>
          <p:nvPr/>
        </p:nvSpPr>
        <p:spPr>
          <a:xfrm>
            <a:off x="7333979" y="4275131"/>
            <a:ext cx="4724187" cy="183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Note:</a:t>
            </a: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Inner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Joins do not 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have to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use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equality 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to </a:t>
            </a:r>
            <a:r>
              <a:rPr sz="2800" spc="-6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join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the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fields</a:t>
            </a:r>
            <a:endParaRPr sz="2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Can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use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&lt;, &gt;,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&lt;&gt;</a:t>
            </a:r>
            <a:endParaRPr sz="2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49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882" y="156818"/>
            <a:ext cx="46380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L</a:t>
            </a:r>
            <a:r>
              <a:rPr sz="4400" spc="-105" dirty="0"/>
              <a:t>ef</a:t>
            </a:r>
            <a:r>
              <a:rPr sz="4400" dirty="0"/>
              <a:t>t</a:t>
            </a:r>
            <a:r>
              <a:rPr sz="4400" spc="-200" dirty="0"/>
              <a:t> </a:t>
            </a:r>
            <a:r>
              <a:rPr sz="4400" spc="-105" dirty="0"/>
              <a:t>Jo</a:t>
            </a:r>
            <a:r>
              <a:rPr sz="4400" spc="-110" dirty="0"/>
              <a:t>i</a:t>
            </a:r>
            <a:r>
              <a:rPr sz="440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3975" y="1129122"/>
            <a:ext cx="6713701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800" spc="-10" dirty="0">
                <a:solidFill>
                  <a:schemeClr val="tx2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eft outer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produces</a:t>
            </a:r>
            <a:r>
              <a:rPr sz="2800" spc="-3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complete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A,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with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(where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available)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B. </a:t>
            </a:r>
            <a:endParaRPr lang="en-US" sz="28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If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is no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match,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right side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will</a:t>
            </a:r>
            <a:r>
              <a:rPr sz="2800" spc="-3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contain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null.</a:t>
            </a:r>
            <a:endParaRPr sz="28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248" y="847392"/>
            <a:ext cx="3323044" cy="2158408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D904FA67-6A38-48C2-B2BC-0C377A548315}"/>
              </a:ext>
            </a:extLst>
          </p:cNvPr>
          <p:cNvSpPr txBox="1"/>
          <p:nvPr/>
        </p:nvSpPr>
        <p:spPr>
          <a:xfrm>
            <a:off x="5004043" y="4180786"/>
            <a:ext cx="6213567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chemeClr val="tx2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able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do not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match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any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chemeClr val="tx2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able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B</a:t>
            </a:r>
            <a:r>
              <a:rPr lang="en-US" sz="2800" dirty="0">
                <a:solidFill>
                  <a:schemeClr val="tx2"/>
                </a:solidFill>
                <a:latin typeface="Calibri"/>
                <a:cs typeface="Calibri"/>
              </a:rPr>
              <a:t>.</a:t>
            </a:r>
            <a:endParaRPr sz="28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071114C-2233-4A64-9ADB-4A4F7363B6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621" y="4014651"/>
            <a:ext cx="3341671" cy="210747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C01AE30C-0DEC-48A5-9504-15132D15B19E}"/>
              </a:ext>
            </a:extLst>
          </p:cNvPr>
          <p:cNvSpPr txBox="1">
            <a:spLocks/>
          </p:cNvSpPr>
          <p:nvPr/>
        </p:nvSpPr>
        <p:spPr>
          <a:xfrm>
            <a:off x="300203" y="3136137"/>
            <a:ext cx="3645989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105" dirty="0">
                <a:solidFill>
                  <a:srgbClr val="FF0000"/>
                </a:solidFill>
              </a:rPr>
              <a:t>Left inclusive</a:t>
            </a:r>
            <a:r>
              <a:rPr lang="en-US" sz="2400" spc="-210" dirty="0">
                <a:solidFill>
                  <a:srgbClr val="FF0000"/>
                </a:solidFill>
              </a:rPr>
              <a:t> </a:t>
            </a:r>
            <a:r>
              <a:rPr lang="en-US" sz="2400" spc="-105" dirty="0">
                <a:solidFill>
                  <a:srgbClr val="FF0000"/>
                </a:solidFill>
              </a:rPr>
              <a:t>Jo</a:t>
            </a:r>
            <a:r>
              <a:rPr lang="en-US" sz="2400" spc="-11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E5D8F37-62FC-44FA-A3D5-0465020F0DB7}"/>
              </a:ext>
            </a:extLst>
          </p:cNvPr>
          <p:cNvSpPr txBox="1">
            <a:spLocks/>
          </p:cNvSpPr>
          <p:nvPr/>
        </p:nvSpPr>
        <p:spPr>
          <a:xfrm>
            <a:off x="300202" y="6287108"/>
            <a:ext cx="3645989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105" dirty="0">
                <a:solidFill>
                  <a:srgbClr val="FF0000"/>
                </a:solidFill>
              </a:rPr>
              <a:t>Left exclusive</a:t>
            </a:r>
            <a:r>
              <a:rPr lang="en-US" sz="2400" spc="-210" dirty="0">
                <a:solidFill>
                  <a:srgbClr val="FF0000"/>
                </a:solidFill>
              </a:rPr>
              <a:t> </a:t>
            </a:r>
            <a:r>
              <a:rPr lang="en-US" sz="2400" spc="-105" dirty="0">
                <a:solidFill>
                  <a:srgbClr val="FF0000"/>
                </a:solidFill>
              </a:rPr>
              <a:t>Jo</a:t>
            </a:r>
            <a:r>
              <a:rPr lang="en-US" sz="2400" spc="-11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6164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882" y="156818"/>
            <a:ext cx="46380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00" dirty="0"/>
              <a:t>righ</a:t>
            </a:r>
            <a:r>
              <a:rPr sz="4400" dirty="0"/>
              <a:t>t</a:t>
            </a:r>
            <a:r>
              <a:rPr sz="4400" spc="-200" dirty="0"/>
              <a:t> </a:t>
            </a:r>
            <a:r>
              <a:rPr sz="4400" spc="-105" dirty="0"/>
              <a:t>Jo</a:t>
            </a:r>
            <a:r>
              <a:rPr sz="4400" spc="-110" dirty="0"/>
              <a:t>i</a:t>
            </a:r>
            <a:r>
              <a:rPr sz="4400" dirty="0"/>
              <a:t>n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01AE30C-0DEC-48A5-9504-15132D15B19E}"/>
              </a:ext>
            </a:extLst>
          </p:cNvPr>
          <p:cNvSpPr txBox="1">
            <a:spLocks/>
          </p:cNvSpPr>
          <p:nvPr/>
        </p:nvSpPr>
        <p:spPr>
          <a:xfrm>
            <a:off x="300203" y="3136137"/>
            <a:ext cx="3645989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105" dirty="0">
                <a:solidFill>
                  <a:srgbClr val="FF0000"/>
                </a:solidFill>
              </a:rPr>
              <a:t>Right inclusive</a:t>
            </a:r>
            <a:r>
              <a:rPr lang="en-US" sz="2400" spc="-210" dirty="0">
                <a:solidFill>
                  <a:srgbClr val="FF0000"/>
                </a:solidFill>
              </a:rPr>
              <a:t> </a:t>
            </a:r>
            <a:r>
              <a:rPr lang="en-US" sz="2400" spc="-105" dirty="0">
                <a:solidFill>
                  <a:srgbClr val="FF0000"/>
                </a:solidFill>
              </a:rPr>
              <a:t>Jo</a:t>
            </a:r>
            <a:r>
              <a:rPr lang="en-US" sz="2400" spc="-11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E5D8F37-62FC-44FA-A3D5-0465020F0DB7}"/>
              </a:ext>
            </a:extLst>
          </p:cNvPr>
          <p:cNvSpPr txBox="1">
            <a:spLocks/>
          </p:cNvSpPr>
          <p:nvPr/>
        </p:nvSpPr>
        <p:spPr>
          <a:xfrm>
            <a:off x="300202" y="6287108"/>
            <a:ext cx="381968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105" dirty="0">
                <a:solidFill>
                  <a:srgbClr val="FF0000"/>
                </a:solidFill>
              </a:rPr>
              <a:t>right exclusive</a:t>
            </a:r>
            <a:r>
              <a:rPr lang="en-US" sz="2400" spc="-210" dirty="0">
                <a:solidFill>
                  <a:srgbClr val="FF0000"/>
                </a:solidFill>
              </a:rPr>
              <a:t> </a:t>
            </a:r>
            <a:r>
              <a:rPr lang="en-US" sz="2400" spc="-105" dirty="0">
                <a:solidFill>
                  <a:srgbClr val="FF0000"/>
                </a:solidFill>
              </a:rPr>
              <a:t>Jo</a:t>
            </a:r>
            <a:r>
              <a:rPr lang="en-US" sz="2400" spc="-11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45B29AA5-8F79-47C8-BFC1-DE01252AA6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21" y="735937"/>
            <a:ext cx="3695337" cy="2235218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4918E302-6550-4F05-AD6D-996B2D9A1F38}"/>
              </a:ext>
            </a:extLst>
          </p:cNvPr>
          <p:cNvSpPr txBox="1"/>
          <p:nvPr/>
        </p:nvSpPr>
        <p:spPr>
          <a:xfrm>
            <a:off x="4629090" y="920787"/>
            <a:ext cx="6901059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outer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join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produces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complete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B,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with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(where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available)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</a:t>
            </a:r>
            <a:r>
              <a:rPr sz="2800" spc="-3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endParaRPr lang="en-US" sz="28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If</a:t>
            </a:r>
            <a:r>
              <a:rPr sz="2800" spc="-3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there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no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match,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left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side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will</a:t>
            </a:r>
            <a:r>
              <a:rPr sz="2800" spc="-3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contain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null.</a:t>
            </a:r>
            <a:endParaRPr sz="28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A0009931-1F8B-41BC-990D-458FA40F39D0}"/>
              </a:ext>
            </a:extLst>
          </p:cNvPr>
          <p:cNvSpPr txBox="1"/>
          <p:nvPr/>
        </p:nvSpPr>
        <p:spPr>
          <a:xfrm>
            <a:off x="4872930" y="4058278"/>
            <a:ext cx="6021493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chemeClr val="tx2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able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B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do not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match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any</a:t>
            </a:r>
            <a:r>
              <a:rPr sz="2800" spc="3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records</a:t>
            </a:r>
            <a:r>
              <a:rPr sz="2800" spc="3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</a:t>
            </a:r>
            <a:r>
              <a:rPr lang="en-US" sz="2800" spc="3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chemeClr val="tx2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able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sz="2800" spc="-5" dirty="0">
                <a:solidFill>
                  <a:schemeClr val="tx2"/>
                </a:solidFill>
                <a:latin typeface="Calibri"/>
                <a:cs typeface="Calibri"/>
              </a:rPr>
              <a:t>.</a:t>
            </a:r>
            <a:endParaRPr sz="28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699FD467-F434-4970-8E3A-58C120A336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02" y="3639597"/>
            <a:ext cx="3712753" cy="22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882" y="156818"/>
            <a:ext cx="46380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00" dirty="0"/>
              <a:t>Outer </a:t>
            </a:r>
            <a:r>
              <a:rPr sz="4400" spc="-105" dirty="0"/>
              <a:t>Jo</a:t>
            </a:r>
            <a:r>
              <a:rPr sz="4400" spc="-110" dirty="0"/>
              <a:t>i</a:t>
            </a:r>
            <a:r>
              <a:rPr sz="4400" dirty="0"/>
              <a:t>n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01AE30C-0DEC-48A5-9504-15132D15B19E}"/>
              </a:ext>
            </a:extLst>
          </p:cNvPr>
          <p:cNvSpPr txBox="1">
            <a:spLocks/>
          </p:cNvSpPr>
          <p:nvPr/>
        </p:nvSpPr>
        <p:spPr>
          <a:xfrm>
            <a:off x="0" y="3136136"/>
            <a:ext cx="4768186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105" dirty="0">
                <a:solidFill>
                  <a:srgbClr val="FF0000"/>
                </a:solidFill>
              </a:rPr>
              <a:t>Full outer inclusive</a:t>
            </a:r>
            <a:r>
              <a:rPr lang="en-US" sz="2400" spc="-210" dirty="0">
                <a:solidFill>
                  <a:srgbClr val="FF0000"/>
                </a:solidFill>
              </a:rPr>
              <a:t> </a:t>
            </a:r>
            <a:r>
              <a:rPr lang="en-US" sz="2400" spc="-105" dirty="0">
                <a:solidFill>
                  <a:srgbClr val="FF0000"/>
                </a:solidFill>
              </a:rPr>
              <a:t>Jo</a:t>
            </a:r>
            <a:r>
              <a:rPr lang="en-US" sz="2400" spc="-11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28E60A2-D829-442A-B299-15EB3E4D4C3C}"/>
              </a:ext>
            </a:extLst>
          </p:cNvPr>
          <p:cNvSpPr txBox="1"/>
          <p:nvPr/>
        </p:nvSpPr>
        <p:spPr>
          <a:xfrm>
            <a:off x="5076374" y="908771"/>
            <a:ext cx="673559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Full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outer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join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produces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all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B,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with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from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both sides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where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available. </a:t>
            </a:r>
            <a:endParaRPr lang="en-US" sz="2800" spc="-15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If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is no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match,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the missing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side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will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contain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null.</a:t>
            </a:r>
            <a:endParaRPr sz="28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03E8AAEE-6CC8-4D87-A45D-832B6F3CAE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31" y="847392"/>
            <a:ext cx="3486331" cy="2202719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04BA65EC-22C9-4337-8977-757B9794CCBD}"/>
              </a:ext>
            </a:extLst>
          </p:cNvPr>
          <p:cNvSpPr txBox="1">
            <a:spLocks/>
          </p:cNvSpPr>
          <p:nvPr/>
        </p:nvSpPr>
        <p:spPr>
          <a:xfrm>
            <a:off x="0" y="6118088"/>
            <a:ext cx="4768186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105" dirty="0">
                <a:solidFill>
                  <a:srgbClr val="FF0000"/>
                </a:solidFill>
              </a:rPr>
              <a:t>Full outer exclusive</a:t>
            </a:r>
            <a:r>
              <a:rPr lang="en-US" sz="2400" spc="-210" dirty="0">
                <a:solidFill>
                  <a:srgbClr val="FF0000"/>
                </a:solidFill>
              </a:rPr>
              <a:t> </a:t>
            </a:r>
            <a:r>
              <a:rPr lang="en-US" sz="2400" spc="-105" dirty="0">
                <a:solidFill>
                  <a:srgbClr val="FF0000"/>
                </a:solidFill>
              </a:rPr>
              <a:t>Jo</a:t>
            </a:r>
            <a:r>
              <a:rPr lang="en-US" sz="2400" spc="-11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EC55948-6E6F-457A-9386-6EB35A122945}"/>
              </a:ext>
            </a:extLst>
          </p:cNvPr>
          <p:cNvSpPr txBox="1"/>
          <p:nvPr/>
        </p:nvSpPr>
        <p:spPr>
          <a:xfrm>
            <a:off x="5076374" y="4028549"/>
            <a:ext cx="6125997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and </a:t>
            </a:r>
            <a:r>
              <a:rPr sz="2800" spc="-45" dirty="0">
                <a:solidFill>
                  <a:schemeClr val="tx2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B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do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not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chemeClr val="tx2"/>
                </a:solidFill>
                <a:latin typeface="Calibri"/>
                <a:cs typeface="Calibri"/>
              </a:rPr>
              <a:t>have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matching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libri"/>
                <a:cs typeface="Calibri"/>
              </a:rPr>
              <a:t>record</a:t>
            </a:r>
            <a:r>
              <a:rPr sz="2800" spc="-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tx2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libri"/>
                <a:cs typeface="Calibri"/>
              </a:rPr>
              <a:t>other</a:t>
            </a:r>
            <a:r>
              <a:rPr sz="2800" spc="-10" dirty="0">
                <a:solidFill>
                  <a:schemeClr val="tx2"/>
                </a:solidFill>
                <a:latin typeface="Calibri"/>
                <a:cs typeface="Calibri"/>
              </a:rPr>
              <a:t> table.</a:t>
            </a:r>
            <a:endParaRPr lang="en-US" sz="2800" spc="-1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0F7B7772-5633-426E-8F23-B073222670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506" y="3791700"/>
            <a:ext cx="3515359" cy="21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5AE80D-D40A-47C4-B4F3-7E9D15D44029}"/>
              </a:ext>
            </a:extLst>
          </p:cNvPr>
          <p:cNvSpPr/>
          <p:nvPr/>
        </p:nvSpPr>
        <p:spPr>
          <a:xfrm>
            <a:off x="244249" y="1590592"/>
            <a:ext cx="6219825" cy="144655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804A00A-B5EF-498E-8D86-D3816906D58E}"/>
              </a:ext>
            </a:extLst>
          </p:cNvPr>
          <p:cNvSpPr txBox="1">
            <a:spLocks/>
          </p:cNvSpPr>
          <p:nvPr/>
        </p:nvSpPr>
        <p:spPr>
          <a:xfrm>
            <a:off x="3310860" y="-59829"/>
            <a:ext cx="539882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20" dirty="0"/>
              <a:t>Example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D5264-631B-4E4F-8A55-62BA23238397}"/>
              </a:ext>
            </a:extLst>
          </p:cNvPr>
          <p:cNvSpPr txBox="1"/>
          <p:nvPr/>
        </p:nvSpPr>
        <p:spPr>
          <a:xfrm>
            <a:off x="6821745" y="1102418"/>
            <a:ext cx="53988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PublisherID INT AUTO_INCREMENT PRIMARY KEY,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PublisherName VARCHAR(255),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PublisherAddress VARCHAR(255),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PublisherPhone VARCHAR(20));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5E1D1-3C8A-4166-87E5-DB52A40F5D17}"/>
              </a:ext>
            </a:extLst>
          </p:cNvPr>
          <p:cNvSpPr txBox="1"/>
          <p:nvPr/>
        </p:nvSpPr>
        <p:spPr>
          <a:xfrm>
            <a:off x="244249" y="1543377"/>
            <a:ext cx="64312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AuthorID INT AUTO_INCREMENT PRIMARY KEY,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AuthorName VARCHAR(255),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AuthorEmail VARCHAR(255));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7C7F4-F554-4BFE-8518-E61FCF917B39}"/>
              </a:ext>
            </a:extLst>
          </p:cNvPr>
          <p:cNvSpPr txBox="1"/>
          <p:nvPr/>
        </p:nvSpPr>
        <p:spPr>
          <a:xfrm>
            <a:off x="223974" y="3222559"/>
            <a:ext cx="105681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BookID INT PRIMARY KEY,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 VARCHAR(255),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ISBN VARCHAR(20),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PublicationYear INT,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Genre VARCHAR(100),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AuthorID INT,    PublisherID INT,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 (AuthorID) REFERENCES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(AuthorID),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 (PublisherID) REFERENCES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(PublisherID));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AB768-BE88-41F5-9146-4A8A42BE8491}"/>
              </a:ext>
            </a:extLst>
          </p:cNvPr>
          <p:cNvSpPr/>
          <p:nvPr/>
        </p:nvSpPr>
        <p:spPr>
          <a:xfrm>
            <a:off x="6720024" y="1102418"/>
            <a:ext cx="5005251" cy="20303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F72A1-DF01-4ACE-B2AC-12991AB9E86A}"/>
              </a:ext>
            </a:extLst>
          </p:cNvPr>
          <p:cNvSpPr/>
          <p:nvPr/>
        </p:nvSpPr>
        <p:spPr>
          <a:xfrm>
            <a:off x="223974" y="3230560"/>
            <a:ext cx="10568124" cy="32236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1691FF-0135-48E4-8D05-E68F0781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7" y="667956"/>
            <a:ext cx="11865865" cy="2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0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219</TotalTime>
  <Words>631</Words>
  <Application>Microsoft Office PowerPoint</Application>
  <PresentationFormat>Widescreen</PresentationFormat>
  <Paragraphs>106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Bookman Old Style</vt:lpstr>
      <vt:lpstr>Calibri</vt:lpstr>
      <vt:lpstr>Consolas</vt:lpstr>
      <vt:lpstr>Courier New</vt:lpstr>
      <vt:lpstr>Rockwell</vt:lpstr>
      <vt:lpstr>Segoe UI</vt:lpstr>
      <vt:lpstr>Damask</vt:lpstr>
      <vt:lpstr>SQL Joins</vt:lpstr>
      <vt:lpstr>SQL</vt:lpstr>
      <vt:lpstr>PowerPoint Presentation</vt:lpstr>
      <vt:lpstr>Types of Joins</vt:lpstr>
      <vt:lpstr>Inner Join</vt:lpstr>
      <vt:lpstr>Left Join</vt:lpstr>
      <vt:lpstr>right Join</vt:lpstr>
      <vt:lpstr>Outer Join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</dc:creator>
  <cp:lastModifiedBy>Thammanna Gowda, Vikas</cp:lastModifiedBy>
  <cp:revision>23</cp:revision>
  <dcterms:created xsi:type="dcterms:W3CDTF">2022-05-22T19:13:37Z</dcterms:created>
  <dcterms:modified xsi:type="dcterms:W3CDTF">2025-02-18T13:54:30Z</dcterms:modified>
</cp:coreProperties>
</file>