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8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4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7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2B096-15C9-4450-9074-8B60201AD10B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FD05-ECA4-4277-9A95-AF59F3648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development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Amruta2024std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904"/>
          </a:xfrm>
        </p:spPr>
        <p:txBody>
          <a:bodyPr/>
          <a:lstStyle/>
          <a:p>
            <a:r>
              <a:rPr lang="en-US" dirty="0" smtClean="0"/>
              <a:t>Structure of HTML page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28288"/>
            <a:ext cx="11106872" cy="52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7"/>
            <a:ext cx="10515600" cy="4930816"/>
          </a:xfrm>
        </p:spPr>
        <p:txBody>
          <a:bodyPr>
            <a:normAutofit/>
          </a:bodyPr>
          <a:lstStyle/>
          <a:p>
            <a:r>
              <a:rPr lang="en-IN" b="1" dirty="0" smtClean="0"/>
              <a:t>Headings: </a:t>
            </a:r>
            <a:r>
              <a:rPr lang="en-IN" dirty="0" smtClean="0"/>
              <a:t>The </a:t>
            </a:r>
            <a:r>
              <a:rPr lang="en-IN" dirty="0"/>
              <a:t>heading </a:t>
            </a:r>
            <a:r>
              <a:rPr lang="en-IN" dirty="0" smtClean="0"/>
              <a:t>tags from &lt;h1&gt; to &lt;h6&gt;</a:t>
            </a:r>
            <a:r>
              <a:rPr lang="en-US" dirty="0"/>
              <a:t>are used to define headings or subheadings within a document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&lt;h1&gt; </a:t>
            </a:r>
            <a:r>
              <a:rPr lang="en-US" dirty="0"/>
              <a:t>your text </a:t>
            </a:r>
            <a:r>
              <a:rPr lang="en-US" dirty="0" smtClean="0"/>
              <a:t>goes here 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&lt;</a:t>
            </a:r>
            <a:r>
              <a:rPr lang="en-US" dirty="0" smtClean="0"/>
              <a:t>h6&gt; </a:t>
            </a:r>
            <a:r>
              <a:rPr lang="en-US" dirty="0"/>
              <a:t>your text goes here &lt;/</a:t>
            </a:r>
            <a:r>
              <a:rPr lang="en-US" dirty="0" smtClean="0"/>
              <a:t>h6&gt;</a:t>
            </a:r>
          </a:p>
          <a:p>
            <a:r>
              <a:rPr lang="en-IN" b="1" dirty="0" smtClean="0"/>
              <a:t>Paragraph:</a:t>
            </a:r>
            <a:r>
              <a:rPr lang="en-US" dirty="0"/>
              <a:t>The paragraph tag (&lt;p&gt; your text goes here &lt;/p&gt;) is used to separate blocks of text into distinct paragraphs. It is a block-level element that represents a unit of text or a block of content, and it is commonly used to structure and separate text on a webpage.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42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Tags and </a:t>
            </a:r>
            <a:r>
              <a:rPr lang="en-IN" b="1" dirty="0" smtClean="0"/>
              <a:t>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57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/>
          <a:lstStyle/>
          <a:p>
            <a:r>
              <a:rPr lang="en-US" dirty="0" smtClean="0"/>
              <a:t>CSS(</a:t>
            </a:r>
            <a:r>
              <a:rPr lang="en-IN" dirty="0"/>
              <a:t> Cascading Style </a:t>
            </a:r>
            <a:r>
              <a:rPr lang="en-IN" dirty="0" smtClean="0"/>
              <a:t>Sheets)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lang="en-US" dirty="0"/>
              <a:t>CSS describes how HTML elements are to be displayed on screen, paper, or in other media</a:t>
            </a:r>
          </a:p>
          <a:p>
            <a:r>
              <a:rPr lang="en-US" dirty="0"/>
              <a:t>CSS saves a lot of work. It can control the layout of multiple web pages all at once</a:t>
            </a:r>
          </a:p>
          <a:p>
            <a:r>
              <a:rPr lang="en-US" dirty="0"/>
              <a:t>External stylesheets are stored in CSS files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897"/>
            <a:ext cx="10515600" cy="682906"/>
          </a:xfrm>
        </p:spPr>
        <p:txBody>
          <a:bodyPr>
            <a:normAutofit fontScale="90000"/>
          </a:bodyPr>
          <a:lstStyle/>
          <a:p>
            <a:r>
              <a:rPr lang="en-IN" dirty="0"/>
              <a:t>CSS </a:t>
            </a:r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1804"/>
            <a:ext cx="10515600" cy="3761771"/>
          </a:xfrm>
        </p:spPr>
        <p:txBody>
          <a:bodyPr/>
          <a:lstStyle/>
          <a:p>
            <a:r>
              <a:rPr lang="en-US" dirty="0"/>
              <a:t>A CSS rule consists of a selector and a declaration block</a:t>
            </a:r>
            <a:r>
              <a:rPr lang="en-US" dirty="0" smtClean="0"/>
              <a:t>.</a:t>
            </a:r>
          </a:p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CSS property name and a value, separated by a colon.</a:t>
            </a:r>
          </a:p>
          <a:p>
            <a:r>
              <a:rPr lang="en-US" dirty="0"/>
              <a:t>Multiple CSS declarations are separated with semicolons, and declaration blocks are surrounded by curly braces.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88" y="4687747"/>
            <a:ext cx="8704162" cy="20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2"/>
          </a:xfrm>
        </p:spPr>
        <p:txBody>
          <a:bodyPr/>
          <a:lstStyle/>
          <a:p>
            <a:r>
              <a:rPr lang="en-US" dirty="0" smtClean="0"/>
              <a:t>Ways of adding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4789597"/>
          </a:xfrm>
        </p:spPr>
        <p:txBody>
          <a:bodyPr/>
          <a:lstStyle/>
          <a:p>
            <a:r>
              <a:rPr lang="en-US" dirty="0" smtClean="0"/>
              <a:t>Inline approach: we can apply this by using style attribute </a:t>
            </a:r>
          </a:p>
          <a:p>
            <a:r>
              <a:rPr lang="en-US" dirty="0" smtClean="0"/>
              <a:t>Internal approach: we can apply this by using &lt;style&gt; tag in head section of your html page.</a:t>
            </a:r>
          </a:p>
          <a:p>
            <a:r>
              <a:rPr lang="en-US" dirty="0" smtClean="0"/>
              <a:t>External Approach: we will write style in separate file with extension .</a:t>
            </a:r>
            <a:r>
              <a:rPr lang="en-US" dirty="0" err="1" smtClean="0"/>
              <a:t>css</a:t>
            </a:r>
            <a:r>
              <a:rPr lang="en-US" dirty="0" smtClean="0"/>
              <a:t>. We have link that in head section of html page with help link </a:t>
            </a:r>
            <a:r>
              <a:rPr lang="en-US" dirty="0" err="1" smtClean="0"/>
              <a:t>tage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24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98"/>
            <a:ext cx="10515600" cy="5062866"/>
          </a:xfrm>
        </p:spPr>
        <p:txBody>
          <a:bodyPr/>
          <a:lstStyle/>
          <a:p>
            <a:r>
              <a:rPr lang="en-US" dirty="0" smtClean="0"/>
              <a:t>Get: when client need data from sever we will use this get method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Post: when client want to send data to the server then we have to use this post method</a:t>
            </a:r>
          </a:p>
          <a:p>
            <a:pPr marL="0" indent="0">
              <a:buNone/>
            </a:pPr>
            <a:r>
              <a:rPr lang="en-US" dirty="0" smtClean="0"/>
              <a:t>112.34.03.567 -</a:t>
            </a:r>
            <a:r>
              <a:rPr lang="en-US" dirty="0" smtClean="0">
                <a:sym typeface="Wingdings" panose="05000000000000000000" pitchFamily="2" charset="2"/>
              </a:rPr>
              <a:t> amazon.in(domain name)</a:t>
            </a:r>
            <a:endParaRPr lang="en-US" dirty="0" smtClean="0"/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33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698804" cy="47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run in the browser and can make ordinary, dull HTML pages come alive in dynamic way.</a:t>
            </a:r>
          </a:p>
          <a:p>
            <a:r>
              <a:rPr lang="en-US" dirty="0" smtClean="0"/>
              <a:t>JS gives developer control over DOM.</a:t>
            </a:r>
          </a:p>
          <a:p>
            <a:r>
              <a:rPr lang="en-US" dirty="0" smtClean="0"/>
              <a:t>JS we can use in server side programming with Node JS.</a:t>
            </a:r>
          </a:p>
          <a:p>
            <a:r>
              <a:rPr lang="en-US" dirty="0" smtClean="0"/>
              <a:t>Several Brower APIs available via JS, like authentication, storage and geolocation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3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1550" y="-180975"/>
            <a:ext cx="14135100" cy="72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6788" y="-261938"/>
            <a:ext cx="14125575" cy="73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5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029"/>
            <a:ext cx="10515600" cy="4994934"/>
          </a:xfrm>
        </p:spPr>
        <p:txBody>
          <a:bodyPr/>
          <a:lstStyle/>
          <a:p>
            <a:r>
              <a:rPr lang="en-US" dirty="0" smtClean="0"/>
              <a:t>Web Application Architecture</a:t>
            </a:r>
          </a:p>
          <a:p>
            <a:r>
              <a:rPr lang="en-US" dirty="0" smtClean="0"/>
              <a:t>Front end technologies</a:t>
            </a:r>
          </a:p>
          <a:p>
            <a:r>
              <a:rPr lang="en-US" dirty="0" smtClean="0"/>
              <a:t>Back end technologies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Tools required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49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a programming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5" y="1825625"/>
            <a:ext cx="10515600" cy="4351338"/>
          </a:xfrm>
        </p:spPr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functions(first class citizens)</a:t>
            </a:r>
          </a:p>
          <a:p>
            <a:r>
              <a:rPr lang="en-US" dirty="0" smtClean="0"/>
              <a:t>Sequence, decisions and iterations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78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values </a:t>
            </a:r>
          </a:p>
          <a:p>
            <a:r>
              <a:rPr lang="en-US" dirty="0" smtClean="0"/>
              <a:t>Native data types are numeric, string and objects</a:t>
            </a:r>
          </a:p>
          <a:p>
            <a:r>
              <a:rPr lang="en-US" dirty="0" smtClean="0"/>
              <a:t>The constant variables : will not changed as the program runs</a:t>
            </a:r>
          </a:p>
          <a:p>
            <a:r>
              <a:rPr lang="en-US" dirty="0" smtClean="0"/>
              <a:t>Literals are just that-either numbers, strings or characters used as they are and not assigned.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99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583" y="1825625"/>
            <a:ext cx="6029528" cy="4351338"/>
          </a:xfrm>
        </p:spPr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var</a:t>
            </a:r>
            <a:r>
              <a:rPr lang="en-US" dirty="0" smtClean="0"/>
              <a:t> and let: in scope.</a:t>
            </a:r>
          </a:p>
          <a:p>
            <a:r>
              <a:rPr lang="en-US" dirty="0" err="1" smtClean="0"/>
              <a:t>Var</a:t>
            </a:r>
            <a:r>
              <a:rPr lang="en-US" dirty="0"/>
              <a:t> </a:t>
            </a:r>
            <a:r>
              <a:rPr lang="en-US" dirty="0" smtClean="0"/>
              <a:t>are globally scoped and let are within curly brackets.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05838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2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JS function is a block of code used to perform a task </a:t>
            </a:r>
          </a:p>
          <a:p>
            <a:r>
              <a:rPr lang="en-US" dirty="0" smtClean="0"/>
              <a:t>Functions are first-class objects/citizens</a:t>
            </a:r>
          </a:p>
          <a:p>
            <a:r>
              <a:rPr lang="en-US" dirty="0" smtClean="0"/>
              <a:t>A JS function is defined starting with the function keyword, then ()</a:t>
            </a:r>
          </a:p>
          <a:p>
            <a:r>
              <a:rPr lang="en-US" dirty="0" smtClean="0"/>
              <a:t>The code in side the function will run when some other part of the code calls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9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object Model(DOM)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1690688"/>
            <a:ext cx="6760029" cy="47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java script has ability to manipulate DOM element.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637" y="1825625"/>
            <a:ext cx="10458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arrays and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are variables containing a sequence of values.</a:t>
            </a:r>
          </a:p>
          <a:p>
            <a:r>
              <a:rPr lang="en-US" dirty="0" smtClean="0"/>
              <a:t>The contents of array can be heterogeneous.</a:t>
            </a:r>
          </a:p>
          <a:p>
            <a:r>
              <a:rPr lang="en-US" dirty="0" smtClean="0"/>
              <a:t>Their length are dynamic (elements can be added and removed)</a:t>
            </a:r>
          </a:p>
          <a:p>
            <a:r>
              <a:rPr lang="en-US" dirty="0" smtClean="0"/>
              <a:t>Shallow and deep copies 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600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block of statements to perform specific task</a:t>
            </a:r>
          </a:p>
          <a:p>
            <a:r>
              <a:rPr lang="en-US" dirty="0" smtClean="0"/>
              <a:t>Functions are considered as first class members or citizens </a:t>
            </a:r>
          </a:p>
          <a:p>
            <a:r>
              <a:rPr lang="en-US" dirty="0" smtClean="0"/>
              <a:t>A higher order functions : operates on other functions- either by taking them arguments or by returning them.</a:t>
            </a:r>
          </a:p>
          <a:p>
            <a:r>
              <a:rPr lang="en-US" dirty="0" smtClean="0"/>
              <a:t>Their use in JavaScript is very common.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50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smtClean="0"/>
              <a:t>Objects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 smtClean="0"/>
              <a:t>An object is a set of key-value pairs, where the values can also be function.</a:t>
            </a:r>
          </a:p>
          <a:p>
            <a:r>
              <a:rPr lang="en-US" dirty="0" smtClean="0"/>
              <a:t>Each key-value pair is called a property of the object.</a:t>
            </a:r>
          </a:p>
          <a:p>
            <a:r>
              <a:rPr lang="en-US" dirty="0" smtClean="0"/>
              <a:t>They are similar to maps, dictionaries and associative arrays</a:t>
            </a:r>
          </a:p>
          <a:p>
            <a:r>
              <a:rPr lang="en-US" dirty="0" smtClean="0"/>
              <a:t>The value can be functions or even other objects</a:t>
            </a:r>
          </a:p>
          <a:p>
            <a:r>
              <a:rPr lang="en-US" dirty="0" smtClean="0"/>
              <a:t>Object can inherit from and be created out of other objects.</a:t>
            </a:r>
          </a:p>
          <a:p>
            <a:r>
              <a:rPr lang="en-US" dirty="0" smtClean="0"/>
              <a:t>Object are dynamic in nature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71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object in JavaScript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766672"/>
            <a:ext cx="10439399" cy="43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0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255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Client- server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29161" y="1895707"/>
            <a:ext cx="3033132" cy="3479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203688" y="1637080"/>
            <a:ext cx="3713356" cy="3996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07580" y="1326995"/>
            <a:ext cx="27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39668" y="1103970"/>
            <a:ext cx="27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62293" y="2609385"/>
            <a:ext cx="2241395" cy="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62293" y="3858322"/>
            <a:ext cx="2241395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9922" y="2118732"/>
            <a:ext cx="1795346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08702" y="3456880"/>
            <a:ext cx="19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31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 smtClean="0"/>
              <a:t>Object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r>
              <a:rPr lang="en-US" dirty="0" smtClean="0"/>
              <a:t>A blueprint for a JavaScript object can be defined using a function constructor(similar to classes)</a:t>
            </a:r>
          </a:p>
          <a:p>
            <a:r>
              <a:rPr lang="en-US" dirty="0" smtClean="0"/>
              <a:t>New instance can be created from these blueprints using the new keyword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719388"/>
            <a:ext cx="7743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83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declare classes in JavaScript, but they are merely syntactic sugar over function constructors.</a:t>
            </a:r>
          </a:p>
          <a:p>
            <a:r>
              <a:rPr lang="en-US" dirty="0" smtClean="0"/>
              <a:t>Inheritance can be implemented using the extends keyword</a:t>
            </a:r>
          </a:p>
          <a:p>
            <a:r>
              <a:rPr lang="en-US" dirty="0" smtClean="0"/>
              <a:t>Under the hood, prototype-based inheritance is used(more on that later).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 smtClean="0"/>
              <a:t>JavaScript Quirks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Strange special values</a:t>
            </a:r>
            <a:r>
              <a:rPr lang="en-US" dirty="0" smtClean="0"/>
              <a:t>. Undefined and null values, Nan and infinity(acceptable)</a:t>
            </a:r>
          </a:p>
          <a:p>
            <a:r>
              <a:rPr lang="en-US" b="1" dirty="0" smtClean="0"/>
              <a:t>String and numeric operations:</a:t>
            </a:r>
          </a:p>
          <a:p>
            <a:pPr lvl="1"/>
            <a:r>
              <a:rPr lang="en-US" dirty="0" smtClean="0"/>
              <a:t>Implicit conversion of numbers to strings for some operations</a:t>
            </a:r>
          </a:p>
          <a:p>
            <a:pPr lvl="1"/>
            <a:r>
              <a:rPr lang="en-US" dirty="0" smtClean="0"/>
              <a:t>Addition and comparisons of numbers with strings may produce unexpected results</a:t>
            </a:r>
          </a:p>
          <a:p>
            <a:r>
              <a:rPr lang="en-US" b="1" dirty="0" smtClean="0"/>
              <a:t>Strange equality operators:</a:t>
            </a:r>
          </a:p>
          <a:p>
            <a:pPr lvl="1"/>
            <a:r>
              <a:rPr lang="en-US" dirty="0" smtClean="0"/>
              <a:t>== is equality operator and check for equal values(and perform conversion if needed)</a:t>
            </a:r>
          </a:p>
          <a:p>
            <a:pPr lvl="1"/>
            <a:r>
              <a:rPr lang="en-US" dirty="0" smtClean="0"/>
              <a:t>=== is strict equality operator- it checks for equal values and types</a:t>
            </a:r>
          </a:p>
          <a:p>
            <a:r>
              <a:rPr lang="en-US" b="1" dirty="0" err="1" smtClean="0"/>
              <a:t>Truthy</a:t>
            </a:r>
            <a:r>
              <a:rPr lang="en-US" b="1" dirty="0" smtClean="0"/>
              <a:t> and </a:t>
            </a:r>
            <a:r>
              <a:rPr lang="en-US" b="1" dirty="0" err="1" smtClean="0"/>
              <a:t>falsey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Anything that JS can convert to Boolean true is considered </a:t>
            </a:r>
            <a:r>
              <a:rPr lang="en-US" dirty="0" err="1" smtClean="0"/>
              <a:t>truthy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Non-zero numbers, non-empty strings, array etc. are </a:t>
            </a:r>
            <a:r>
              <a:rPr lang="en-US" dirty="0" err="1" smtClean="0"/>
              <a:t>truthy</a:t>
            </a:r>
            <a:endParaRPr lang="en-US" dirty="0" smtClean="0"/>
          </a:p>
          <a:p>
            <a:pPr lvl="1"/>
            <a:r>
              <a:rPr lang="en-US" dirty="0" smtClean="0"/>
              <a:t>Anything the JS can convert to a Boolean false is </a:t>
            </a:r>
            <a:r>
              <a:rPr lang="en-US" dirty="0" err="1" smtClean="0"/>
              <a:t>falsey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/>
          <a:p>
            <a:r>
              <a:rPr lang="en-US" dirty="0" smtClean="0"/>
              <a:t>It is a package of a function along with its enclosed environment.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962149"/>
            <a:ext cx="9140429" cy="4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0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 and inheritance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constructor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376487"/>
            <a:ext cx="5800725" cy="2301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4355763"/>
            <a:ext cx="53435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298950"/>
            <a:ext cx="5524500" cy="2095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825625"/>
            <a:ext cx="53911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0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products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462"/>
            <a:ext cx="10515600" cy="43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56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 for all products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getTotalPrice</a:t>
            </a:r>
            <a:r>
              <a:rPr lang="en-US" dirty="0" smtClean="0"/>
              <a:t> function should apply to hard disk as well as Books.</a:t>
            </a:r>
          </a:p>
          <a:p>
            <a:r>
              <a:rPr lang="en-US" dirty="0" smtClean="0"/>
              <a:t>We can use a prototype to enable this.</a:t>
            </a:r>
          </a:p>
          <a:p>
            <a:r>
              <a:rPr lang="en-US" dirty="0" smtClean="0"/>
              <a:t>The prototype in tis case can be an object.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600449"/>
            <a:ext cx="7791450" cy="29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83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Application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80"/>
            <a:ext cx="10515600" cy="4983783"/>
          </a:xfrm>
        </p:spPr>
        <p:txBody>
          <a:bodyPr/>
          <a:lstStyle/>
          <a:p>
            <a:r>
              <a:rPr lang="en-US" dirty="0" smtClean="0"/>
              <a:t>Well Known web application like Facebook, Instagram</a:t>
            </a:r>
            <a:r>
              <a:rPr lang="en-US" dirty="0"/>
              <a:t> </a:t>
            </a:r>
            <a:r>
              <a:rPr lang="en-US" dirty="0" smtClean="0"/>
              <a:t>and Amazon etc.</a:t>
            </a:r>
          </a:p>
          <a:p>
            <a:r>
              <a:rPr lang="en-US" dirty="0" smtClean="0"/>
              <a:t>How they works</a:t>
            </a:r>
          </a:p>
          <a:p>
            <a:r>
              <a:rPr lang="en-US" dirty="0" smtClean="0"/>
              <a:t>From User point of view:</a:t>
            </a:r>
          </a:p>
          <a:p>
            <a:pPr lvl="1"/>
            <a:r>
              <a:rPr lang="en-US" dirty="0" smtClean="0"/>
              <a:t>User may use them from mobile as well as from laptop.</a:t>
            </a:r>
          </a:p>
          <a:p>
            <a:pPr lvl="1"/>
            <a:r>
              <a:rPr lang="en-US" dirty="0" smtClean="0"/>
              <a:t>For using from mobile user need to install that application</a:t>
            </a:r>
          </a:p>
          <a:p>
            <a:pPr lvl="1"/>
            <a:r>
              <a:rPr lang="en-US" dirty="0" smtClean="0"/>
              <a:t>For using from laptop user need web browser to use these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30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application General architecture </a:t>
            </a:r>
            <a:endParaRPr lang="en-IN" dirty="0"/>
          </a:p>
        </p:txBody>
      </p:sp>
      <p:pic>
        <p:nvPicPr>
          <p:cNvPr id="1026" name="Picture 2" descr="Web Application Architecture [Complete Guide &amp; Diagrams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3592"/>
            <a:ext cx="10335322" cy="45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6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Web application </a:t>
            </a:r>
            <a:endParaRPr lang="en-IN" dirty="0"/>
          </a:p>
        </p:txBody>
      </p:sp>
      <p:pic>
        <p:nvPicPr>
          <p:cNvPr id="2050" name="Picture 2" descr="What is Web Application Architecture? Components, Models, and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00" y="2047875"/>
            <a:ext cx="9144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0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719"/>
          </a:xfrm>
        </p:spPr>
        <p:txBody>
          <a:bodyPr/>
          <a:lstStyle/>
          <a:p>
            <a:r>
              <a:rPr lang="en-US" dirty="0" smtClean="0"/>
              <a:t>Client Application/ UI / Front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844"/>
            <a:ext cx="10515600" cy="4861119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 used: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AngularJS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ReactJS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Flutter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React Native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Bootstrap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9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Backend Technologies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576"/>
            <a:ext cx="10515600" cy="5028387"/>
          </a:xfrm>
        </p:spPr>
        <p:txBody>
          <a:bodyPr/>
          <a:lstStyle/>
          <a:p>
            <a:r>
              <a:rPr lang="en-US" dirty="0" smtClean="0"/>
              <a:t>Python : flask, Django</a:t>
            </a:r>
          </a:p>
          <a:p>
            <a:r>
              <a:rPr lang="en-US" dirty="0" smtClean="0"/>
              <a:t>Java Script : Node </a:t>
            </a:r>
            <a:r>
              <a:rPr lang="en-US" dirty="0" err="1" smtClean="0"/>
              <a:t>js</a:t>
            </a:r>
            <a:r>
              <a:rPr lang="en-US" dirty="0" smtClean="0"/>
              <a:t> and </a:t>
            </a:r>
            <a:r>
              <a:rPr lang="en-US" dirty="0" err="1" smtClean="0"/>
              <a:t>Expess</a:t>
            </a:r>
            <a:endParaRPr lang="en-US" dirty="0" smtClean="0"/>
          </a:p>
          <a:p>
            <a:r>
              <a:rPr lang="en-US" dirty="0" smtClean="0"/>
              <a:t>Java: Spring boot</a:t>
            </a:r>
          </a:p>
          <a:p>
            <a:r>
              <a:rPr lang="en-US" dirty="0" smtClean="0"/>
              <a:t>PHP: </a:t>
            </a:r>
            <a:r>
              <a:rPr lang="en-US" dirty="0" err="1" smtClean="0"/>
              <a:t>larawell</a:t>
            </a:r>
            <a:endParaRPr lang="en-US" dirty="0" smtClean="0"/>
          </a:p>
          <a:p>
            <a:r>
              <a:rPr lang="en-US" dirty="0" smtClean="0"/>
              <a:t>9975045310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44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542"/>
            <a:ext cx="10515600" cy="4883421"/>
          </a:xfrm>
        </p:spPr>
        <p:txBody>
          <a:bodyPr/>
          <a:lstStyle/>
          <a:p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is the standard frontend language to create web pages. </a:t>
            </a:r>
            <a:endParaRPr lang="en-US" dirty="0" smtClean="0"/>
          </a:p>
          <a:p>
            <a:r>
              <a:rPr lang="en-US" dirty="0" smtClean="0"/>
              <a:t>Currently we are using HTML5</a:t>
            </a:r>
          </a:p>
          <a:p>
            <a:r>
              <a:rPr lang="en-US" dirty="0" smtClean="0"/>
              <a:t>It is used </a:t>
            </a:r>
            <a:r>
              <a:rPr lang="en-US" dirty="0"/>
              <a:t>to create the structure of a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offers basic tools for adding forms, buttons, containers, and other elements</a:t>
            </a:r>
            <a:r>
              <a:rPr lang="en-US" dirty="0" smtClean="0"/>
              <a:t>.</a:t>
            </a:r>
          </a:p>
          <a:p>
            <a:r>
              <a:rPr lang="en-US" dirty="0"/>
              <a:t>It uses predefined tags that tell the browser how to display content.</a:t>
            </a:r>
          </a:p>
          <a:p>
            <a:r>
              <a:rPr lang="en-US" dirty="0"/>
              <a:t>The browser uses HTML to manipulate texts, images, and other website elements and display them in the required format.</a:t>
            </a:r>
          </a:p>
          <a:p>
            <a:r>
              <a:rPr lang="en-US" dirty="0"/>
              <a:t>It is platform-independent and easy to learn and use.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3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11038</TotalTime>
  <Words>1008</Words>
  <Application>Microsoft Office PowerPoint</Application>
  <PresentationFormat>Widescreen</PresentationFormat>
  <Paragraphs>148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Full stack development</vt:lpstr>
      <vt:lpstr>Contents</vt:lpstr>
      <vt:lpstr>Client- server Architecture</vt:lpstr>
      <vt:lpstr>Web Application Architecture</vt:lpstr>
      <vt:lpstr>Web application General architecture </vt:lpstr>
      <vt:lpstr>Working of Web application </vt:lpstr>
      <vt:lpstr>Client Application/ UI / Front end</vt:lpstr>
      <vt:lpstr>Backend Technologies </vt:lpstr>
      <vt:lpstr>HTML</vt:lpstr>
      <vt:lpstr>Structure of HTML page</vt:lpstr>
      <vt:lpstr>Tags and Elements</vt:lpstr>
      <vt:lpstr>CSS( Cascading Style Sheets)</vt:lpstr>
      <vt:lpstr>CSS Syntax</vt:lpstr>
      <vt:lpstr>Ways of adding styles</vt:lpstr>
      <vt:lpstr>Requests</vt:lpstr>
      <vt:lpstr>Java Script</vt:lpstr>
      <vt:lpstr>Importance of JavaScript</vt:lpstr>
      <vt:lpstr>PowerPoint Presentation</vt:lpstr>
      <vt:lpstr>PowerPoint Presentation</vt:lpstr>
      <vt:lpstr>JavaScript is a programming Language</vt:lpstr>
      <vt:lpstr>Variables in JavaScript</vt:lpstr>
      <vt:lpstr>Variables in JS</vt:lpstr>
      <vt:lpstr>Functions in JavaScript</vt:lpstr>
      <vt:lpstr>The Document object Model(DOM)</vt:lpstr>
      <vt:lpstr>DOM: java script has ability to manipulate DOM element.</vt:lpstr>
      <vt:lpstr>JavaScript arrays and functions</vt:lpstr>
      <vt:lpstr>Functions in JavaScript</vt:lpstr>
      <vt:lpstr>Objects in JavaScript</vt:lpstr>
      <vt:lpstr>Example of object in JavaScript</vt:lpstr>
      <vt:lpstr>Object Constructors</vt:lpstr>
      <vt:lpstr>Classes in JavaScript</vt:lpstr>
      <vt:lpstr>JavaScript Quirks</vt:lpstr>
      <vt:lpstr>closures</vt:lpstr>
      <vt:lpstr>Prototypes and inheritance in JavaScript</vt:lpstr>
      <vt:lpstr>PowerPoint Presentation</vt:lpstr>
      <vt:lpstr>Variety of products </vt:lpstr>
      <vt:lpstr>Common functions for all products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>vozon</dc:creator>
  <cp:lastModifiedBy>vozon</cp:lastModifiedBy>
  <cp:revision>35</cp:revision>
  <dcterms:created xsi:type="dcterms:W3CDTF">2024-08-03T16:35:59Z</dcterms:created>
  <dcterms:modified xsi:type="dcterms:W3CDTF">2024-08-17T21:16:08Z</dcterms:modified>
</cp:coreProperties>
</file>