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HncGme7YdXfNpgGmg6DCxq81V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5" name="Shape 15"/>
        <p:cNvGrpSpPr/>
        <p:nvPr/>
      </p:nvGrpSpPr>
      <p:grpSpPr>
        <a:xfrm>
          <a:off x="0" y="0"/>
          <a:ext cx="0" cy="0"/>
          <a:chOff x="0" y="0"/>
          <a:chExt cx="0" cy="0"/>
        </a:xfrm>
      </p:grpSpPr>
      <p:sp>
        <p:nvSpPr>
          <p:cNvPr id="16" name="Google Shape;1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4"/>
          <p:cNvSpPr/>
          <p:nvPr>
            <p:ph idx="2" type="pic"/>
          </p:nvPr>
        </p:nvSpPr>
        <p:spPr>
          <a:xfrm>
            <a:off x="5183188" y="987425"/>
            <a:ext cx="6172200" cy="4873625"/>
          </a:xfrm>
          <a:prstGeom prst="rect">
            <a:avLst/>
          </a:prstGeom>
          <a:noFill/>
          <a:ln>
            <a:noFill/>
          </a:ln>
        </p:spPr>
      </p:sp>
      <p:sp>
        <p:nvSpPr>
          <p:cNvPr id="74" name="Google Shape;7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AstroSage Analysis</a:t>
            </a:r>
            <a:br>
              <a:rPr b="0" i="0" lang="en-US" u="none" strike="noStrike">
                <a:solidFill>
                  <a:srgbClr val="2F5496"/>
                </a:solidFill>
                <a:latin typeface="Times New Roman"/>
                <a:ea typeface="Times New Roman"/>
                <a:cs typeface="Times New Roman"/>
                <a:sym typeface="Times New Roman"/>
              </a:rPr>
            </a:br>
            <a:endParaRPr b="1" i="0" u="none" strike="noStrike">
              <a:solidFill>
                <a:srgbClr val="2F5496"/>
              </a:solidFill>
              <a:latin typeface="Times New Roman"/>
              <a:ea typeface="Times New Roman"/>
              <a:cs typeface="Times New Roman"/>
              <a:sym typeface="Times New Roman"/>
            </a:endParaRPr>
          </a:p>
        </p:txBody>
      </p:sp>
      <p:sp>
        <p:nvSpPr>
          <p:cNvPr id="95" name="Google Shape;95;p1"/>
          <p:cNvSpPr txBox="1"/>
          <p:nvPr>
            <p:ph idx="1" type="body"/>
          </p:nvPr>
        </p:nvSpPr>
        <p:spPr>
          <a:xfrm>
            <a:off x="838200" y="1825625"/>
            <a:ext cx="6303264"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2F5496"/>
              </a:buClr>
              <a:buSzPts val="2800"/>
              <a:buChar char="•"/>
            </a:pPr>
            <a:r>
              <a:rPr lang="en-US">
                <a:solidFill>
                  <a:srgbClr val="2F5496"/>
                </a:solidFill>
                <a:latin typeface="Times New Roman"/>
                <a:ea typeface="Times New Roman"/>
                <a:cs typeface="Times New Roman"/>
                <a:sym typeface="Times New Roman"/>
              </a:rPr>
              <a:t>Vikas Upadhyay</a:t>
            </a:r>
            <a:endParaRPr b="0" i="0" u="none" strike="noStrike">
              <a:solidFill>
                <a:srgbClr val="2F5496"/>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rgbClr val="2F5496"/>
              </a:buClr>
              <a:buSzPts val="2800"/>
              <a:buChar char="•"/>
            </a:pPr>
            <a:r>
              <a:rPr lang="en-US">
                <a:solidFill>
                  <a:srgbClr val="2F5496"/>
                </a:solidFill>
                <a:latin typeface="Times New Roman"/>
                <a:ea typeface="Times New Roman"/>
                <a:cs typeface="Times New Roman"/>
                <a:sym typeface="Times New Roman"/>
              </a:rPr>
              <a:t>12/09/2024</a:t>
            </a:r>
            <a:endParaRPr b="0" i="0" u="none" strike="noStrike">
              <a:solidFill>
                <a:srgbClr val="2F5496"/>
              </a:solidFill>
              <a:latin typeface="Times New Roman"/>
              <a:ea typeface="Times New Roman"/>
              <a:cs typeface="Times New Roman"/>
              <a:sym typeface="Times New Roman"/>
            </a:endParaRPr>
          </a:p>
        </p:txBody>
      </p:sp>
      <p:pic>
        <p:nvPicPr>
          <p:cNvPr id="96" name="Google Shape;96;p1"/>
          <p:cNvPicPr preferRelativeResize="0"/>
          <p:nvPr/>
        </p:nvPicPr>
        <p:blipFill rotWithShape="1">
          <a:blip r:embed="rId3">
            <a:alphaModFix/>
          </a:blip>
          <a:srcRect b="0" l="0" r="0" t="0"/>
          <a:stretch/>
        </p:blipFill>
        <p:spPr>
          <a:xfrm>
            <a:off x="6592547" y="1154545"/>
            <a:ext cx="5762345" cy="5703455"/>
          </a:xfrm>
          <a:prstGeom prst="rect">
            <a:avLst/>
          </a:prstGeom>
          <a:noFill/>
          <a:ln>
            <a:noFill/>
          </a:ln>
        </p:spPr>
      </p:pic>
      <p:pic>
        <p:nvPicPr>
          <p:cNvPr id="97" name="Google Shape;97;p1"/>
          <p:cNvPicPr preferRelativeResize="0"/>
          <p:nvPr/>
        </p:nvPicPr>
        <p:blipFill rotWithShape="1">
          <a:blip r:embed="rId4">
            <a:alphaModFix/>
          </a:blip>
          <a:srcRect b="0" l="0" r="0" t="0"/>
          <a:stretch/>
        </p:blipFill>
        <p:spPr>
          <a:xfrm>
            <a:off x="5370957" y="3429000"/>
            <a:ext cx="590550" cy="35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838200" y="365125"/>
            <a:ext cx="10515602"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Call Distribution Over Hours Analysis</a:t>
            </a:r>
            <a:endParaRPr/>
          </a:p>
        </p:txBody>
      </p:sp>
      <p:sp>
        <p:nvSpPr>
          <p:cNvPr id="155" name="Google Shape;155;p10"/>
          <p:cNvSpPr txBox="1"/>
          <p:nvPr>
            <p:ph idx="1" type="body"/>
          </p:nvPr>
        </p:nvSpPr>
        <p:spPr>
          <a:xfrm>
            <a:off x="838198" y="1690688"/>
            <a:ext cx="10515602"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Peak call volume occurs between 6 to 11 AM.</a:t>
            </a:r>
            <a:endParaRPr/>
          </a:p>
          <a:p>
            <a:pPr indent="-228600" lvl="0" marL="228600" rtl="0" algn="l">
              <a:lnSpc>
                <a:spcPct val="90000"/>
              </a:lnSpc>
              <a:spcBef>
                <a:spcPts val="1000"/>
              </a:spcBef>
              <a:spcAft>
                <a:spcPts val="0"/>
              </a:spcAft>
              <a:buClr>
                <a:schemeClr val="dk1"/>
              </a:buClr>
              <a:buSzPts val="2000"/>
              <a:buChar char="•"/>
            </a:pPr>
            <a:r>
              <a:rPr lang="en-US" sz="2000"/>
              <a:t>More agents are needed during peak hours to manage workload efficiently.</a:t>
            </a:r>
            <a:endParaRPr/>
          </a:p>
          <a:p>
            <a:pPr indent="-228600" lvl="0" marL="228600" rtl="0" algn="l">
              <a:lnSpc>
                <a:spcPct val="90000"/>
              </a:lnSpc>
              <a:spcBef>
                <a:spcPts val="1000"/>
              </a:spcBef>
              <a:spcAft>
                <a:spcPts val="0"/>
              </a:spcAft>
              <a:buClr>
                <a:schemeClr val="dk1"/>
              </a:buClr>
              <a:buSzPts val="2000"/>
              <a:buChar char="•"/>
            </a:pPr>
            <a:r>
              <a:rPr lang="en-US" sz="2000"/>
              <a:t>Reduce manpower during low call volume periods.</a:t>
            </a:r>
            <a:endParaRPr/>
          </a:p>
          <a:p>
            <a:pPr indent="-228600" lvl="0" marL="228600" rtl="0" algn="l">
              <a:lnSpc>
                <a:spcPct val="90000"/>
              </a:lnSpc>
              <a:spcBef>
                <a:spcPts val="1000"/>
              </a:spcBef>
              <a:spcAft>
                <a:spcPts val="0"/>
              </a:spcAft>
              <a:buClr>
                <a:schemeClr val="dk1"/>
              </a:buClr>
              <a:buSzPts val="2000"/>
              <a:buChar char="•"/>
            </a:pPr>
            <a:r>
              <a:rPr lang="en-US" sz="2000"/>
              <a:t>Goal is to distribute work evenly throughout the day.</a:t>
            </a:r>
            <a:endParaRPr/>
          </a:p>
        </p:txBody>
      </p:sp>
      <p:pic>
        <p:nvPicPr>
          <p:cNvPr id="156" name="Google Shape;156;p10"/>
          <p:cNvPicPr preferRelativeResize="0"/>
          <p:nvPr/>
        </p:nvPicPr>
        <p:blipFill rotWithShape="1">
          <a:blip r:embed="rId3">
            <a:alphaModFix/>
          </a:blip>
          <a:srcRect b="0" l="0" r="0" t="0"/>
          <a:stretch/>
        </p:blipFill>
        <p:spPr>
          <a:xfrm>
            <a:off x="1806335" y="3795623"/>
            <a:ext cx="6271237" cy="30623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838200" y="365125"/>
            <a:ext cx="10515602"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lang="en-US">
                <a:solidFill>
                  <a:srgbClr val="2F5496"/>
                </a:solidFill>
                <a:latin typeface="Times New Roman"/>
                <a:ea typeface="Times New Roman"/>
                <a:cs typeface="Times New Roman"/>
                <a:sym typeface="Times New Roman"/>
              </a:rPr>
              <a:t>Website Distribution</a:t>
            </a:r>
            <a:r>
              <a:rPr b="1" i="0" lang="en-US" u="none" strike="noStrike">
                <a:solidFill>
                  <a:srgbClr val="2F5496"/>
                </a:solidFill>
                <a:latin typeface="Times New Roman"/>
                <a:ea typeface="Times New Roman"/>
                <a:cs typeface="Times New Roman"/>
                <a:sym typeface="Times New Roman"/>
              </a:rPr>
              <a:t> Analysis</a:t>
            </a:r>
            <a:endParaRPr/>
          </a:p>
        </p:txBody>
      </p:sp>
      <p:sp>
        <p:nvSpPr>
          <p:cNvPr id="162" name="Google Shape;162;p11"/>
          <p:cNvSpPr txBox="1"/>
          <p:nvPr>
            <p:ph idx="1" type="body"/>
          </p:nvPr>
        </p:nvSpPr>
        <p:spPr>
          <a:xfrm>
            <a:off x="838198" y="1690688"/>
            <a:ext cx="10515602"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Gurucool has the highest count with 20,225 users.</a:t>
            </a:r>
            <a:endParaRPr/>
          </a:p>
          <a:p>
            <a:pPr indent="-228600" lvl="0" marL="228600" rtl="0" algn="l">
              <a:lnSpc>
                <a:spcPct val="90000"/>
              </a:lnSpc>
              <a:spcBef>
                <a:spcPts val="1000"/>
              </a:spcBef>
              <a:spcAft>
                <a:spcPts val="0"/>
              </a:spcAft>
              <a:buClr>
                <a:schemeClr val="dk1"/>
              </a:buClr>
              <a:buSzPts val="2000"/>
              <a:buChar char="•"/>
            </a:pPr>
            <a:r>
              <a:rPr lang="en-US" sz="2000"/>
              <a:t>App follows with 7,800 users.</a:t>
            </a:r>
            <a:endParaRPr/>
          </a:p>
          <a:p>
            <a:pPr indent="-228600" lvl="0" marL="228600" rtl="0" algn="l">
              <a:lnSpc>
                <a:spcPct val="90000"/>
              </a:lnSpc>
              <a:spcBef>
                <a:spcPts val="1000"/>
              </a:spcBef>
              <a:spcAft>
                <a:spcPts val="0"/>
              </a:spcAft>
              <a:buClr>
                <a:schemeClr val="dk1"/>
              </a:buClr>
              <a:buSzPts val="2000"/>
              <a:buChar char="•"/>
            </a:pPr>
            <a:r>
              <a:rPr lang="en-US" sz="2000"/>
              <a:t>Dashboard has an extremely low count with only 2 users.</a:t>
            </a:r>
            <a:endParaRPr/>
          </a:p>
          <a:p>
            <a:pPr indent="-228600" lvl="0" marL="228600" rtl="0" algn="l">
              <a:lnSpc>
                <a:spcPct val="90000"/>
              </a:lnSpc>
              <a:spcBef>
                <a:spcPts val="1000"/>
              </a:spcBef>
              <a:spcAft>
                <a:spcPts val="0"/>
              </a:spcAft>
              <a:buClr>
                <a:schemeClr val="dk1"/>
              </a:buClr>
              <a:buSzPts val="2000"/>
              <a:buChar char="•"/>
            </a:pPr>
            <a:r>
              <a:rPr lang="en-US" sz="2000"/>
              <a:t>Gurucool is the most visited platform, while Dashboard shows minimal engagement.</a:t>
            </a:r>
            <a:endParaRPr/>
          </a:p>
        </p:txBody>
      </p:sp>
      <p:pic>
        <p:nvPicPr>
          <p:cNvPr id="163" name="Google Shape;163;p11"/>
          <p:cNvPicPr preferRelativeResize="0"/>
          <p:nvPr/>
        </p:nvPicPr>
        <p:blipFill rotWithShape="1">
          <a:blip r:embed="rId3">
            <a:alphaModFix/>
          </a:blip>
          <a:srcRect b="0" l="0" r="0" t="0"/>
          <a:stretch/>
        </p:blipFill>
        <p:spPr>
          <a:xfrm>
            <a:off x="2819939" y="3609291"/>
            <a:ext cx="3276061" cy="23880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838200" y="365125"/>
            <a:ext cx="10515602"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Call and Chat Status Analysis</a:t>
            </a:r>
            <a:endParaRPr/>
          </a:p>
        </p:txBody>
      </p:sp>
      <p:sp>
        <p:nvSpPr>
          <p:cNvPr id="169" name="Google Shape;169;p12"/>
          <p:cNvSpPr txBox="1"/>
          <p:nvPr>
            <p:ph idx="1" type="body"/>
          </p:nvPr>
        </p:nvSpPr>
        <p:spPr>
          <a:xfrm>
            <a:off x="838198" y="1690688"/>
            <a:ext cx="10515602"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87.2%</a:t>
            </a:r>
            <a:r>
              <a:rPr lang="en-US" sz="2000"/>
              <a:t> of calls and chats are completed.</a:t>
            </a:r>
            <a:endParaRPr/>
          </a:p>
          <a:p>
            <a:pPr indent="-228600" lvl="0" marL="228600" rtl="0" algn="l">
              <a:lnSpc>
                <a:spcPct val="90000"/>
              </a:lnSpc>
              <a:spcBef>
                <a:spcPts val="1000"/>
              </a:spcBef>
              <a:spcAft>
                <a:spcPts val="0"/>
              </a:spcAft>
              <a:buClr>
                <a:schemeClr val="dk1"/>
              </a:buClr>
              <a:buSzPts val="2000"/>
              <a:buChar char="•"/>
            </a:pPr>
            <a:r>
              <a:rPr b="1" lang="en-US" sz="2000"/>
              <a:t>12.8%</a:t>
            </a:r>
            <a:r>
              <a:rPr lang="en-US" sz="2000"/>
              <a:t> of calls and chats are marked as busy.</a:t>
            </a:r>
            <a:endParaRPr/>
          </a:p>
          <a:p>
            <a:pPr indent="-228600" lvl="0" marL="228600" rtl="0" algn="l">
              <a:lnSpc>
                <a:spcPct val="90000"/>
              </a:lnSpc>
              <a:spcBef>
                <a:spcPts val="1000"/>
              </a:spcBef>
              <a:spcAft>
                <a:spcPts val="0"/>
              </a:spcAft>
              <a:buClr>
                <a:schemeClr val="dk1"/>
              </a:buClr>
              <a:buSzPts val="2000"/>
              <a:buChar char="•"/>
            </a:pPr>
            <a:r>
              <a:rPr lang="en-US" sz="2000"/>
              <a:t>Majority of interactions are successfully completed, with a small portion encountering busy signals.</a:t>
            </a:r>
            <a:endParaRPr/>
          </a:p>
        </p:txBody>
      </p:sp>
      <p:pic>
        <p:nvPicPr>
          <p:cNvPr id="170" name="Google Shape;170;p12"/>
          <p:cNvPicPr preferRelativeResize="0"/>
          <p:nvPr/>
        </p:nvPicPr>
        <p:blipFill rotWithShape="1">
          <a:blip r:embed="rId3">
            <a:alphaModFix/>
          </a:blip>
          <a:srcRect b="0" l="0" r="0" t="0"/>
          <a:stretch/>
        </p:blipFill>
        <p:spPr>
          <a:xfrm>
            <a:off x="2474344" y="3800476"/>
            <a:ext cx="3684917" cy="21316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838200" y="365125"/>
            <a:ext cx="10515602"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lang="en-US">
                <a:solidFill>
                  <a:srgbClr val="2F5496"/>
                </a:solidFill>
                <a:latin typeface="Times New Roman"/>
                <a:ea typeface="Times New Roman"/>
                <a:cs typeface="Times New Roman"/>
                <a:sym typeface="Times New Roman"/>
              </a:rPr>
              <a:t>Guru Distribution</a:t>
            </a:r>
            <a:r>
              <a:rPr b="1" i="0" lang="en-US" u="none" strike="noStrike">
                <a:solidFill>
                  <a:srgbClr val="2F5496"/>
                </a:solidFill>
                <a:latin typeface="Times New Roman"/>
                <a:ea typeface="Times New Roman"/>
                <a:cs typeface="Times New Roman"/>
                <a:sym typeface="Times New Roman"/>
              </a:rPr>
              <a:t> Analysis</a:t>
            </a:r>
            <a:endParaRPr/>
          </a:p>
        </p:txBody>
      </p:sp>
      <p:sp>
        <p:nvSpPr>
          <p:cNvPr id="176" name="Google Shape;176;p13"/>
          <p:cNvSpPr txBox="1"/>
          <p:nvPr>
            <p:ph idx="1" type="body"/>
          </p:nvPr>
        </p:nvSpPr>
        <p:spPr>
          <a:xfrm>
            <a:off x="838198" y="1690688"/>
            <a:ext cx="10515602"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Majority of users (7,256) gave a rating of 0, indicating potential dissatisfaction.</a:t>
            </a:r>
            <a:endParaRPr/>
          </a:p>
          <a:p>
            <a:pPr indent="-228600" lvl="0" marL="228600" rtl="0" algn="l">
              <a:lnSpc>
                <a:spcPct val="90000"/>
              </a:lnSpc>
              <a:spcBef>
                <a:spcPts val="1000"/>
              </a:spcBef>
              <a:spcAft>
                <a:spcPts val="0"/>
              </a:spcAft>
              <a:buClr>
                <a:schemeClr val="dk1"/>
              </a:buClr>
              <a:buSzPts val="2000"/>
              <a:buChar char="•"/>
            </a:pPr>
            <a:r>
              <a:rPr lang="en-US" sz="2000"/>
              <a:t>Ratings of 2 and 3 are also high, with 4,329 and 4,407 users, respectively.</a:t>
            </a:r>
            <a:endParaRPr/>
          </a:p>
          <a:p>
            <a:pPr indent="-228600" lvl="0" marL="228600" rtl="0" algn="l">
              <a:lnSpc>
                <a:spcPct val="90000"/>
              </a:lnSpc>
              <a:spcBef>
                <a:spcPts val="1000"/>
              </a:spcBef>
              <a:spcAft>
                <a:spcPts val="0"/>
              </a:spcAft>
              <a:buClr>
                <a:schemeClr val="dk1"/>
              </a:buClr>
              <a:buSzPts val="2000"/>
              <a:buChar char="•"/>
            </a:pPr>
            <a:r>
              <a:rPr lang="en-US" sz="2000"/>
              <a:t>The high volume of low ratings suggests underlying issues that warrant further investigation.</a:t>
            </a:r>
            <a:endParaRPr/>
          </a:p>
          <a:p>
            <a:pPr indent="-228600" lvl="0" marL="228600" rtl="0" algn="l">
              <a:lnSpc>
                <a:spcPct val="90000"/>
              </a:lnSpc>
              <a:spcBef>
                <a:spcPts val="1000"/>
              </a:spcBef>
              <a:spcAft>
                <a:spcPts val="0"/>
              </a:spcAft>
              <a:buClr>
                <a:schemeClr val="dk1"/>
              </a:buClr>
              <a:buSzPts val="2000"/>
              <a:buChar char="•"/>
            </a:pPr>
            <a:r>
              <a:rPr lang="en-US" sz="2000"/>
              <a:t>Ratings between 4 and 8 are more balanced, with counts ranging from 1,800 to 2,100.</a:t>
            </a:r>
            <a:endParaRPr/>
          </a:p>
          <a:p>
            <a:pPr indent="-228600" lvl="0" marL="228600" rtl="0" algn="l">
              <a:lnSpc>
                <a:spcPct val="90000"/>
              </a:lnSpc>
              <a:spcBef>
                <a:spcPts val="1000"/>
              </a:spcBef>
              <a:spcAft>
                <a:spcPts val="0"/>
              </a:spcAft>
              <a:buClr>
                <a:schemeClr val="dk1"/>
              </a:buClr>
              <a:buSzPts val="2000"/>
              <a:buChar char="•"/>
            </a:pPr>
            <a:r>
              <a:rPr lang="en-US" sz="2000"/>
              <a:t>The chart suggests a large portion of users are unhappy, with lower ratings dominating.</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id="177" name="Google Shape;177;p13"/>
          <p:cNvPicPr preferRelativeResize="0"/>
          <p:nvPr/>
        </p:nvPicPr>
        <p:blipFill rotWithShape="1">
          <a:blip r:embed="rId3">
            <a:alphaModFix/>
          </a:blip>
          <a:srcRect b="0" l="0" r="0" t="0"/>
          <a:stretch/>
        </p:blipFill>
        <p:spPr>
          <a:xfrm>
            <a:off x="2149236" y="4300829"/>
            <a:ext cx="4113542" cy="24568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838200" y="365125"/>
            <a:ext cx="10531415"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Insights from Data Trends</a:t>
            </a:r>
            <a:endParaRPr/>
          </a:p>
        </p:txBody>
      </p:sp>
      <p:sp>
        <p:nvSpPr>
          <p:cNvPr id="183" name="Google Shape;183;p14"/>
          <p:cNvSpPr txBox="1"/>
          <p:nvPr>
            <p:ph idx="1" type="body"/>
          </p:nvPr>
        </p:nvSpPr>
        <p:spPr>
          <a:xfrm>
            <a:off x="838200" y="1690688"/>
            <a:ext cx="10806023"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F5496"/>
              </a:buClr>
              <a:buSzPts val="2000"/>
              <a:buNone/>
            </a:pPr>
            <a:r>
              <a:rPr b="1" i="0" lang="en-US" sz="2000" u="none" strike="noStrike">
                <a:solidFill>
                  <a:srgbClr val="2F5496"/>
                </a:solidFill>
                <a:latin typeface="Times New Roman"/>
                <a:ea typeface="Times New Roman"/>
                <a:cs typeface="Times New Roman"/>
                <a:sym typeface="Times New Roman"/>
              </a:rPr>
              <a:t>Call volume insights:</a:t>
            </a:r>
            <a:endParaRPr sz="2000"/>
          </a:p>
          <a:p>
            <a:pPr indent="-228600" lvl="0" marL="228600" rtl="0" algn="l">
              <a:lnSpc>
                <a:spcPct val="90000"/>
              </a:lnSpc>
              <a:spcBef>
                <a:spcPts val="1000"/>
              </a:spcBef>
              <a:spcAft>
                <a:spcPts val="0"/>
              </a:spcAft>
              <a:buClr>
                <a:schemeClr val="dk1"/>
              </a:buClr>
              <a:buSzPts val="2000"/>
              <a:buChar char="•"/>
            </a:pPr>
            <a:r>
              <a:rPr lang="en-US" sz="2000"/>
              <a:t>Peak Periods</a:t>
            </a:r>
            <a:endParaRPr/>
          </a:p>
          <a:p>
            <a:pPr indent="0" lvl="0" marL="0" rtl="0" algn="l">
              <a:lnSpc>
                <a:spcPct val="90000"/>
              </a:lnSpc>
              <a:spcBef>
                <a:spcPts val="1000"/>
              </a:spcBef>
              <a:spcAft>
                <a:spcPts val="0"/>
              </a:spcAft>
              <a:buClr>
                <a:srgbClr val="2F5496"/>
              </a:buClr>
              <a:buSzPts val="2000"/>
              <a:buNone/>
            </a:pPr>
            <a:r>
              <a:rPr b="1" lang="en-US" sz="2000">
                <a:solidFill>
                  <a:srgbClr val="2F5496"/>
                </a:solidFill>
                <a:latin typeface="Times New Roman"/>
                <a:ea typeface="Times New Roman"/>
                <a:cs typeface="Times New Roman"/>
                <a:sym typeface="Times New Roman"/>
              </a:rPr>
              <a:t>Agent Performance Insights:</a:t>
            </a:r>
            <a:endParaRPr/>
          </a:p>
          <a:p>
            <a:pPr indent="-228600" lvl="0" marL="228600" rtl="0" algn="l">
              <a:lnSpc>
                <a:spcPct val="90000"/>
              </a:lnSpc>
              <a:spcBef>
                <a:spcPts val="1000"/>
              </a:spcBef>
              <a:spcAft>
                <a:spcPts val="0"/>
              </a:spcAft>
              <a:buClr>
                <a:schemeClr val="dk1"/>
              </a:buClr>
              <a:buSzPts val="2000"/>
              <a:buChar char="•"/>
            </a:pPr>
            <a:r>
              <a:rPr lang="en-US" sz="2000"/>
              <a:t>Agent Utilization</a:t>
            </a:r>
            <a:endParaRPr/>
          </a:p>
          <a:p>
            <a:pPr indent="-228600" lvl="0" marL="228600" rtl="0" algn="l">
              <a:lnSpc>
                <a:spcPct val="90000"/>
              </a:lnSpc>
              <a:spcBef>
                <a:spcPts val="1000"/>
              </a:spcBef>
              <a:spcAft>
                <a:spcPts val="0"/>
              </a:spcAft>
              <a:buClr>
                <a:schemeClr val="dk1"/>
              </a:buClr>
              <a:buSzPts val="2000"/>
              <a:buChar char="•"/>
            </a:pPr>
            <a:r>
              <a:rPr lang="en-US" sz="2000"/>
              <a:t>Average Handle Time Agent Turnover</a:t>
            </a:r>
            <a:endParaRPr/>
          </a:p>
          <a:p>
            <a:pPr indent="0" lvl="0" marL="0" rtl="0" algn="l">
              <a:lnSpc>
                <a:spcPct val="90000"/>
              </a:lnSpc>
              <a:spcBef>
                <a:spcPts val="1000"/>
              </a:spcBef>
              <a:spcAft>
                <a:spcPts val="0"/>
              </a:spcAft>
              <a:buClr>
                <a:srgbClr val="2F5496"/>
              </a:buClr>
              <a:buSzPts val="2000"/>
              <a:buNone/>
            </a:pPr>
            <a:r>
              <a:rPr b="1" lang="en-US" sz="2000">
                <a:solidFill>
                  <a:srgbClr val="2F5496"/>
                </a:solidFill>
                <a:latin typeface="Times New Roman"/>
                <a:ea typeface="Times New Roman"/>
                <a:cs typeface="Times New Roman"/>
                <a:sym typeface="Times New Roman"/>
              </a:rPr>
              <a:t>Customer Satisfaction Insights:</a:t>
            </a:r>
            <a:endParaRPr/>
          </a:p>
          <a:p>
            <a:pPr indent="-228600" lvl="0" marL="228600" rtl="0" algn="l">
              <a:lnSpc>
                <a:spcPct val="90000"/>
              </a:lnSpc>
              <a:spcBef>
                <a:spcPts val="1000"/>
              </a:spcBef>
              <a:spcAft>
                <a:spcPts val="0"/>
              </a:spcAft>
              <a:buClr>
                <a:schemeClr val="dk1"/>
              </a:buClr>
              <a:buSzPts val="2000"/>
              <a:buChar char="•"/>
            </a:pPr>
            <a:r>
              <a:rPr lang="en-US" sz="2000"/>
              <a:t>Agent Engagement</a:t>
            </a:r>
            <a:endParaRPr/>
          </a:p>
          <a:p>
            <a:pPr indent="-228600" lvl="0" marL="228600" rtl="0" algn="l">
              <a:lnSpc>
                <a:spcPct val="90000"/>
              </a:lnSpc>
              <a:spcBef>
                <a:spcPts val="1000"/>
              </a:spcBef>
              <a:spcAft>
                <a:spcPts val="0"/>
              </a:spcAft>
              <a:buClr>
                <a:schemeClr val="dk1"/>
              </a:buClr>
              <a:buSzPts val="2000"/>
              <a:buChar char="•"/>
            </a:pPr>
            <a:r>
              <a:rPr lang="en-US" sz="2000"/>
              <a:t>Feedback Themes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838200" y="365125"/>
            <a:ext cx="1025537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Subjective Feedback Analysis</a:t>
            </a:r>
            <a:endParaRPr/>
          </a:p>
        </p:txBody>
      </p:sp>
      <p:sp>
        <p:nvSpPr>
          <p:cNvPr id="189" name="Google Shape;189;p15"/>
          <p:cNvSpPr txBox="1"/>
          <p:nvPr>
            <p:ph idx="1" type="body"/>
          </p:nvPr>
        </p:nvSpPr>
        <p:spPr>
          <a:xfrm>
            <a:off x="914399" y="1825624"/>
            <a:ext cx="10255369" cy="503237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accent1"/>
              </a:buClr>
              <a:buSzPts val="2000"/>
              <a:buNone/>
            </a:pPr>
            <a:r>
              <a:rPr lang="en-US" sz="2000">
                <a:solidFill>
                  <a:schemeClr val="accent1"/>
                </a:solidFill>
              </a:rPr>
              <a:t>Balanced Investment Allocation:</a:t>
            </a:r>
            <a:endParaRPr/>
          </a:p>
          <a:p>
            <a:pPr indent="-228600" lvl="0" marL="228600" rtl="0" algn="l">
              <a:lnSpc>
                <a:spcPct val="110000"/>
              </a:lnSpc>
              <a:spcBef>
                <a:spcPts val="1000"/>
              </a:spcBef>
              <a:spcAft>
                <a:spcPts val="0"/>
              </a:spcAft>
              <a:buClr>
                <a:schemeClr val="dk1"/>
              </a:buClr>
              <a:buSzPts val="2000"/>
              <a:buChar char="•"/>
            </a:pPr>
            <a:r>
              <a:rPr lang="en-US" sz="2000"/>
              <a:t>Technology Upgrades</a:t>
            </a:r>
            <a:endParaRPr/>
          </a:p>
          <a:p>
            <a:pPr indent="-228600" lvl="0" marL="228600" rtl="0" algn="l">
              <a:lnSpc>
                <a:spcPct val="110000"/>
              </a:lnSpc>
              <a:spcBef>
                <a:spcPts val="1000"/>
              </a:spcBef>
              <a:spcAft>
                <a:spcPts val="0"/>
              </a:spcAft>
              <a:buClr>
                <a:schemeClr val="dk1"/>
              </a:buClr>
              <a:buSzPts val="2000"/>
              <a:buChar char="•"/>
            </a:pPr>
            <a:r>
              <a:rPr lang="en-US" sz="2000"/>
              <a:t>Agent Training</a:t>
            </a:r>
            <a:endParaRPr/>
          </a:p>
          <a:p>
            <a:pPr indent="-228600" lvl="0" marL="228600" rtl="0" algn="l">
              <a:lnSpc>
                <a:spcPct val="110000"/>
              </a:lnSpc>
              <a:spcBef>
                <a:spcPts val="1000"/>
              </a:spcBef>
              <a:spcAft>
                <a:spcPts val="0"/>
              </a:spcAft>
              <a:buClr>
                <a:schemeClr val="dk1"/>
              </a:buClr>
              <a:buSzPts val="2000"/>
              <a:buChar char="•"/>
            </a:pPr>
            <a:r>
              <a:rPr lang="en-US" sz="2000"/>
              <a:t>Hiring</a:t>
            </a:r>
            <a:endParaRPr sz="2000">
              <a:solidFill>
                <a:schemeClr val="accent1"/>
              </a:solidFill>
            </a:endParaRPr>
          </a:p>
          <a:p>
            <a:pPr indent="0" lvl="0" marL="0" marR="0" rtl="0" algn="l">
              <a:lnSpc>
                <a:spcPct val="110000"/>
              </a:lnSpc>
              <a:spcBef>
                <a:spcPts val="1000"/>
              </a:spcBef>
              <a:spcAft>
                <a:spcPts val="0"/>
              </a:spcAft>
              <a:buClr>
                <a:schemeClr val="accent1"/>
              </a:buClr>
              <a:buSzPts val="2000"/>
              <a:buNone/>
            </a:pPr>
            <a:r>
              <a:rPr lang="en-US" sz="2000">
                <a:solidFill>
                  <a:schemeClr val="accent1"/>
                </a:solidFill>
              </a:rPr>
              <a:t>Performance Comparisons (AstroSage vs. AstroGuru):</a:t>
            </a:r>
            <a:endParaRPr/>
          </a:p>
          <a:p>
            <a:pPr indent="-228600" lvl="0" marL="228600" marR="0" rtl="0" algn="l">
              <a:lnSpc>
                <a:spcPct val="110000"/>
              </a:lnSpc>
              <a:spcBef>
                <a:spcPts val="1000"/>
              </a:spcBef>
              <a:spcAft>
                <a:spcPts val="0"/>
              </a:spcAft>
              <a:buClr>
                <a:schemeClr val="dk1"/>
              </a:buClr>
              <a:buSzPts val="2000"/>
              <a:buChar char="•"/>
            </a:pPr>
            <a:r>
              <a:rPr lang="en-US" sz="2000"/>
              <a:t>Compare call volume and agent performance with AstroGuru to identify process improvements for handling peak times and boosting satisfaction.</a:t>
            </a:r>
            <a:endParaRPr sz="2000">
              <a:solidFill>
                <a:schemeClr val="accent1"/>
              </a:solidFill>
            </a:endParaRPr>
          </a:p>
          <a:p>
            <a:pPr indent="0" lvl="0" marL="0" rtl="0" algn="l">
              <a:lnSpc>
                <a:spcPct val="110000"/>
              </a:lnSpc>
              <a:spcBef>
                <a:spcPts val="1000"/>
              </a:spcBef>
              <a:spcAft>
                <a:spcPts val="0"/>
              </a:spcAft>
              <a:buClr>
                <a:schemeClr val="accent1"/>
              </a:buClr>
              <a:buSzPts val="2000"/>
              <a:buNone/>
            </a:pPr>
            <a:r>
              <a:rPr lang="en-US" sz="2000">
                <a:solidFill>
                  <a:schemeClr val="accent1"/>
                </a:solidFill>
              </a:rPr>
              <a:t>Handling Peak Call Periods:</a:t>
            </a:r>
            <a:endParaRPr/>
          </a:p>
          <a:p>
            <a:pPr indent="-228600" lvl="0" marL="228600" rtl="0" algn="l">
              <a:lnSpc>
                <a:spcPct val="110000"/>
              </a:lnSpc>
              <a:spcBef>
                <a:spcPts val="1000"/>
              </a:spcBef>
              <a:spcAft>
                <a:spcPts val="0"/>
              </a:spcAft>
              <a:buClr>
                <a:schemeClr val="dk1"/>
              </a:buClr>
              <a:buSzPts val="2000"/>
              <a:buChar char="•"/>
            </a:pPr>
            <a:r>
              <a:rPr lang="en-US" sz="2000"/>
              <a:t>Real-Time Dashboards</a:t>
            </a:r>
            <a:endParaRPr/>
          </a:p>
          <a:p>
            <a:pPr indent="-228600" lvl="0" marL="228600" marR="0" rtl="0" algn="l">
              <a:lnSpc>
                <a:spcPct val="90000"/>
              </a:lnSpc>
              <a:spcBef>
                <a:spcPts val="1000"/>
              </a:spcBef>
              <a:spcAft>
                <a:spcPts val="0"/>
              </a:spcAft>
              <a:buClr>
                <a:schemeClr val="dk1"/>
              </a:buClr>
              <a:buSzPts val="2000"/>
              <a:buChar char="•"/>
            </a:pPr>
            <a:r>
              <a:rPr lang="en-US" sz="2000"/>
              <a:t>Improved Scheduling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838199" y="365125"/>
            <a:ext cx="10289875"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Subjective Feedback Analysis</a:t>
            </a:r>
            <a:endParaRPr/>
          </a:p>
        </p:txBody>
      </p:sp>
      <p:sp>
        <p:nvSpPr>
          <p:cNvPr id="195" name="Google Shape;195;p16"/>
          <p:cNvSpPr txBox="1"/>
          <p:nvPr>
            <p:ph idx="1" type="body"/>
          </p:nvPr>
        </p:nvSpPr>
        <p:spPr>
          <a:xfrm>
            <a:off x="838198" y="1825624"/>
            <a:ext cx="10289875" cy="50323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000"/>
              <a:buNone/>
            </a:pPr>
            <a:r>
              <a:rPr lang="en-US" sz="2000">
                <a:solidFill>
                  <a:schemeClr val="accent1"/>
                </a:solidFill>
              </a:rPr>
              <a:t>Workload Balancing:</a:t>
            </a:r>
            <a:endParaRPr/>
          </a:p>
          <a:p>
            <a:pPr indent="-228600" lvl="0" marL="228600" rtl="0" algn="l">
              <a:lnSpc>
                <a:spcPct val="90000"/>
              </a:lnSpc>
              <a:spcBef>
                <a:spcPts val="1000"/>
              </a:spcBef>
              <a:spcAft>
                <a:spcPts val="0"/>
              </a:spcAft>
              <a:buClr>
                <a:schemeClr val="dk1"/>
              </a:buClr>
              <a:buSzPts val="2000"/>
              <a:buChar char="•"/>
            </a:pPr>
            <a:r>
              <a:rPr lang="en-US" sz="2000"/>
              <a:t>Data-Driven Schedules</a:t>
            </a:r>
            <a:endParaRPr sz="2000"/>
          </a:p>
          <a:p>
            <a:pPr indent="-228600" lvl="0" marL="228600" rtl="0" algn="l">
              <a:lnSpc>
                <a:spcPct val="90000"/>
              </a:lnSpc>
              <a:spcBef>
                <a:spcPts val="1000"/>
              </a:spcBef>
              <a:spcAft>
                <a:spcPts val="0"/>
              </a:spcAft>
              <a:buClr>
                <a:schemeClr val="dk1"/>
              </a:buClr>
              <a:buSzPts val="2000"/>
              <a:buChar char="•"/>
            </a:pPr>
            <a:r>
              <a:rPr lang="en-US" sz="2000"/>
              <a:t>Agent Specialization</a:t>
            </a:r>
            <a:endParaRPr/>
          </a:p>
          <a:p>
            <a:pPr indent="0" lvl="0" marL="0" rtl="0" algn="l">
              <a:lnSpc>
                <a:spcPct val="90000"/>
              </a:lnSpc>
              <a:spcBef>
                <a:spcPts val="1000"/>
              </a:spcBef>
              <a:spcAft>
                <a:spcPts val="0"/>
              </a:spcAft>
              <a:buClr>
                <a:schemeClr val="accent1"/>
              </a:buClr>
              <a:buSzPts val="2000"/>
              <a:buNone/>
            </a:pPr>
            <a:r>
              <a:rPr lang="en-US" sz="2000">
                <a:solidFill>
                  <a:schemeClr val="accent1"/>
                </a:solidFill>
              </a:rPr>
              <a:t>Strategic Recommendations for Overall Efficiency:</a:t>
            </a:r>
            <a:endParaRPr/>
          </a:p>
          <a:p>
            <a:pPr indent="-228600" lvl="0" marL="228600" rtl="0" algn="l">
              <a:lnSpc>
                <a:spcPct val="90000"/>
              </a:lnSpc>
              <a:spcBef>
                <a:spcPts val="1000"/>
              </a:spcBef>
              <a:spcAft>
                <a:spcPts val="0"/>
              </a:spcAft>
              <a:buClr>
                <a:schemeClr val="dk1"/>
              </a:buClr>
              <a:buSzPts val="2000"/>
              <a:buChar char="•"/>
            </a:pPr>
            <a:r>
              <a:rPr lang="en-US" sz="2000"/>
              <a:t>Cross-</a:t>
            </a:r>
            <a:r>
              <a:rPr lang="en-US" sz="2000"/>
              <a:t>Training Customer</a:t>
            </a:r>
            <a:r>
              <a:rPr lang="en-US" sz="2000"/>
              <a:t> Satisfaction Factors:</a:t>
            </a:r>
            <a:endParaRPr/>
          </a:p>
          <a:p>
            <a:pPr indent="-228600" lvl="0" marL="228600" rtl="0" algn="l">
              <a:lnSpc>
                <a:spcPct val="90000"/>
              </a:lnSpc>
              <a:spcBef>
                <a:spcPts val="1000"/>
              </a:spcBef>
              <a:spcAft>
                <a:spcPts val="0"/>
              </a:spcAft>
              <a:buClr>
                <a:schemeClr val="dk1"/>
              </a:buClr>
              <a:buSzPts val="2000"/>
              <a:buChar char="•"/>
            </a:pPr>
            <a:r>
              <a:rPr lang="en-US" sz="2000"/>
              <a:t>Continuous Monitoring</a:t>
            </a:r>
            <a:endParaRPr/>
          </a:p>
          <a:p>
            <a:pPr indent="0" lvl="0" marL="0" rtl="0" algn="l">
              <a:lnSpc>
                <a:spcPct val="90000"/>
              </a:lnSpc>
              <a:spcBef>
                <a:spcPts val="1000"/>
              </a:spcBef>
              <a:spcAft>
                <a:spcPts val="0"/>
              </a:spcAft>
              <a:buClr>
                <a:schemeClr val="accent1"/>
              </a:buClr>
              <a:buSzPts val="2000"/>
              <a:buNone/>
            </a:pPr>
            <a:r>
              <a:rPr lang="en-US" sz="2000">
                <a:solidFill>
                  <a:schemeClr val="accent1"/>
                </a:solidFill>
              </a:rPr>
              <a:t>Key Recommendations:</a:t>
            </a:r>
            <a:endParaRPr/>
          </a:p>
          <a:p>
            <a:pPr indent="-228600" lvl="0" marL="228600" rtl="0" algn="l">
              <a:lnSpc>
                <a:spcPct val="90000"/>
              </a:lnSpc>
              <a:spcBef>
                <a:spcPts val="1000"/>
              </a:spcBef>
              <a:spcAft>
                <a:spcPts val="0"/>
              </a:spcAft>
              <a:buClr>
                <a:schemeClr val="dk1"/>
              </a:buClr>
              <a:buSzPts val="2000"/>
              <a:buChar char="•"/>
            </a:pPr>
            <a:r>
              <a:rPr lang="en-US" sz="2000"/>
              <a:t>Focus on continuous training and feedback loops for agents to enhance skills and retain top performers.</a:t>
            </a:r>
            <a:endParaRPr/>
          </a:p>
          <a:p>
            <a:pPr indent="-228600" lvl="0" marL="228600" rtl="0" algn="l">
              <a:lnSpc>
                <a:spcPct val="90000"/>
              </a:lnSpc>
              <a:spcBef>
                <a:spcPts val="1000"/>
              </a:spcBef>
              <a:spcAft>
                <a:spcPts val="0"/>
              </a:spcAft>
              <a:buClr>
                <a:schemeClr val="dk1"/>
              </a:buClr>
              <a:buSzPts val="2000"/>
              <a:buChar char="•"/>
            </a:pPr>
            <a:r>
              <a:rPr lang="en-US" sz="2000"/>
              <a:t>Use real-time data to balance workloads, ensure operational efficiency, and improve decision-making.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1233576" y="365125"/>
            <a:ext cx="9558069"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Strategic </a:t>
            </a:r>
            <a:r>
              <a:rPr b="1" lang="en-US">
                <a:solidFill>
                  <a:srgbClr val="2F5496"/>
                </a:solidFill>
                <a:latin typeface="Times New Roman"/>
                <a:ea typeface="Times New Roman"/>
                <a:cs typeface="Times New Roman"/>
                <a:sym typeface="Times New Roman"/>
              </a:rPr>
              <a:t>Recommendation</a:t>
            </a:r>
            <a:endParaRPr b="1" i="0" u="none" strike="noStrike">
              <a:solidFill>
                <a:srgbClr val="2F5496"/>
              </a:solidFill>
              <a:latin typeface="Times New Roman"/>
              <a:ea typeface="Times New Roman"/>
              <a:cs typeface="Times New Roman"/>
              <a:sym typeface="Times New Roman"/>
            </a:endParaRPr>
          </a:p>
        </p:txBody>
      </p:sp>
      <p:sp>
        <p:nvSpPr>
          <p:cNvPr id="201" name="Google Shape;201;p17"/>
          <p:cNvSpPr txBox="1"/>
          <p:nvPr>
            <p:ph idx="1" type="body"/>
          </p:nvPr>
        </p:nvSpPr>
        <p:spPr>
          <a:xfrm>
            <a:off x="1233575" y="1607126"/>
            <a:ext cx="9558070" cy="52508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000"/>
              <a:buNone/>
            </a:pPr>
            <a:r>
              <a:rPr lang="en-US" sz="2000">
                <a:solidFill>
                  <a:schemeClr val="accent1"/>
                </a:solidFill>
              </a:rPr>
              <a:t>Workforce Optimization</a:t>
            </a:r>
            <a:endParaRPr/>
          </a:p>
          <a:p>
            <a:pPr indent="-228600" lvl="0" marL="228600" rtl="0" algn="l">
              <a:lnSpc>
                <a:spcPct val="90000"/>
              </a:lnSpc>
              <a:spcBef>
                <a:spcPts val="1000"/>
              </a:spcBef>
              <a:spcAft>
                <a:spcPts val="0"/>
              </a:spcAft>
              <a:buClr>
                <a:schemeClr val="dk1"/>
              </a:buClr>
              <a:buSzPts val="2000"/>
              <a:buChar char="•"/>
            </a:pPr>
            <a:r>
              <a:rPr lang="en-US" sz="2000"/>
              <a:t>Smart Scheduling</a:t>
            </a:r>
            <a:endParaRPr/>
          </a:p>
          <a:p>
            <a:pPr indent="-228600" lvl="0" marL="228600" rtl="0" algn="l">
              <a:lnSpc>
                <a:spcPct val="90000"/>
              </a:lnSpc>
              <a:spcBef>
                <a:spcPts val="1000"/>
              </a:spcBef>
              <a:spcAft>
                <a:spcPts val="0"/>
              </a:spcAft>
              <a:buClr>
                <a:schemeClr val="dk1"/>
              </a:buClr>
              <a:buSzPts val="2000"/>
              <a:buChar char="•"/>
            </a:pPr>
            <a:r>
              <a:rPr lang="en-US" sz="2000"/>
              <a:t>Rotating Shifts</a:t>
            </a:r>
            <a:endParaRPr/>
          </a:p>
          <a:p>
            <a:pPr indent="-228600" lvl="0" marL="228600" rtl="0" algn="l">
              <a:lnSpc>
                <a:spcPct val="90000"/>
              </a:lnSpc>
              <a:spcBef>
                <a:spcPts val="1000"/>
              </a:spcBef>
              <a:spcAft>
                <a:spcPts val="0"/>
              </a:spcAft>
              <a:buClr>
                <a:schemeClr val="dk1"/>
              </a:buClr>
              <a:buSzPts val="2000"/>
              <a:buChar char="•"/>
            </a:pPr>
            <a:r>
              <a:rPr lang="en-US" sz="2000"/>
              <a:t>Performance-Based Incentives</a:t>
            </a:r>
            <a:endParaRPr/>
          </a:p>
          <a:p>
            <a:pPr indent="0" lvl="0" marL="0" rtl="0" algn="l">
              <a:lnSpc>
                <a:spcPct val="90000"/>
              </a:lnSpc>
              <a:spcBef>
                <a:spcPts val="1000"/>
              </a:spcBef>
              <a:spcAft>
                <a:spcPts val="0"/>
              </a:spcAft>
              <a:buClr>
                <a:schemeClr val="accent1"/>
              </a:buClr>
              <a:buSzPts val="2000"/>
              <a:buNone/>
            </a:pPr>
            <a:r>
              <a:rPr lang="en-US" sz="2000">
                <a:solidFill>
                  <a:schemeClr val="accent1"/>
                </a:solidFill>
              </a:rPr>
              <a:t>Customer-Centric Approach</a:t>
            </a:r>
            <a:endParaRPr/>
          </a:p>
          <a:p>
            <a:pPr indent="-228600" lvl="0" marL="228600" rtl="0" algn="l">
              <a:lnSpc>
                <a:spcPct val="90000"/>
              </a:lnSpc>
              <a:spcBef>
                <a:spcPts val="1000"/>
              </a:spcBef>
              <a:spcAft>
                <a:spcPts val="0"/>
              </a:spcAft>
              <a:buClr>
                <a:schemeClr val="dk1"/>
              </a:buClr>
              <a:buSzPts val="2000"/>
              <a:buChar char="•"/>
            </a:pPr>
            <a:r>
              <a:rPr lang="en-US" sz="2000"/>
              <a:t>Improve Customer Feedback Mechanism</a:t>
            </a:r>
            <a:endParaRPr/>
          </a:p>
          <a:p>
            <a:pPr indent="-228600" lvl="0" marL="228600" rtl="0" algn="l">
              <a:lnSpc>
                <a:spcPct val="90000"/>
              </a:lnSpc>
              <a:spcBef>
                <a:spcPts val="1000"/>
              </a:spcBef>
              <a:spcAft>
                <a:spcPts val="0"/>
              </a:spcAft>
              <a:buClr>
                <a:schemeClr val="dk1"/>
              </a:buClr>
              <a:buSzPts val="2000"/>
              <a:buChar char="•"/>
            </a:pPr>
            <a:r>
              <a:rPr lang="en-US" sz="2000"/>
              <a:t>Enhanced Self-Service Options</a:t>
            </a:r>
            <a:endParaRPr/>
          </a:p>
          <a:p>
            <a:pPr indent="0" lvl="0" marL="0" rtl="0" algn="l">
              <a:lnSpc>
                <a:spcPct val="90000"/>
              </a:lnSpc>
              <a:spcBef>
                <a:spcPts val="1000"/>
              </a:spcBef>
              <a:spcAft>
                <a:spcPts val="0"/>
              </a:spcAft>
              <a:buClr>
                <a:schemeClr val="accent1"/>
              </a:buClr>
              <a:buSzPts val="2000"/>
              <a:buNone/>
            </a:pPr>
            <a:r>
              <a:rPr lang="en-US" sz="2000">
                <a:solidFill>
                  <a:schemeClr val="accent1"/>
                </a:solidFill>
              </a:rPr>
              <a:t>Cost Optimization</a:t>
            </a:r>
            <a:endParaRPr/>
          </a:p>
          <a:p>
            <a:pPr indent="-228600" lvl="0" marL="228600" rtl="0" algn="l">
              <a:lnSpc>
                <a:spcPct val="90000"/>
              </a:lnSpc>
              <a:spcBef>
                <a:spcPts val="1000"/>
              </a:spcBef>
              <a:spcAft>
                <a:spcPts val="0"/>
              </a:spcAft>
              <a:buClr>
                <a:schemeClr val="dk1"/>
              </a:buClr>
              <a:buSzPts val="2000"/>
              <a:buChar char="•"/>
            </a:pPr>
            <a:r>
              <a:rPr lang="en-US" sz="2000"/>
              <a:t>Outsource Non-Essential Tasks</a:t>
            </a:r>
            <a:endParaRPr/>
          </a:p>
          <a:p>
            <a:pPr indent="-228600" lvl="0" marL="228600" rtl="0" algn="l">
              <a:lnSpc>
                <a:spcPct val="90000"/>
              </a:lnSpc>
              <a:spcBef>
                <a:spcPts val="1000"/>
              </a:spcBef>
              <a:spcAft>
                <a:spcPts val="0"/>
              </a:spcAft>
              <a:buClr>
                <a:schemeClr val="dk1"/>
              </a:buClr>
              <a:buSzPts val="2000"/>
              <a:buChar char="•"/>
            </a:pPr>
            <a:r>
              <a:rPr lang="en-US" sz="2000"/>
              <a:t>Monitor and Reduce Operational Costs</a:t>
            </a:r>
            <a:endParaRPr i="0" sz="2000" u="none" strike="noStrike">
              <a:solidFill>
                <a:schemeClr val="accent1"/>
              </a:solidFill>
              <a:latin typeface="Times New Roman"/>
              <a:ea typeface="Times New Roman"/>
              <a:cs typeface="Times New Roman"/>
              <a:sym typeface="Times New Roman"/>
            </a:endParaRPr>
          </a:p>
        </p:txBody>
      </p:sp>
      <p:sp>
        <p:nvSpPr>
          <p:cNvPr id="202" name="Google Shape;202;p17"/>
          <p:cNvSpPr txBox="1"/>
          <p:nvPr/>
        </p:nvSpPr>
        <p:spPr>
          <a:xfrm>
            <a:off x="8129016" y="6858000"/>
            <a:ext cx="4062984"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838199" y="365125"/>
            <a:ext cx="10479657"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Recommended Technology Investments</a:t>
            </a:r>
            <a:endParaRPr/>
          </a:p>
        </p:txBody>
      </p:sp>
      <p:sp>
        <p:nvSpPr>
          <p:cNvPr id="208" name="Google Shape;208;p18"/>
          <p:cNvSpPr txBox="1"/>
          <p:nvPr>
            <p:ph idx="1" type="body"/>
          </p:nvPr>
        </p:nvSpPr>
        <p:spPr>
          <a:xfrm>
            <a:off x="838198" y="1825625"/>
            <a:ext cx="10479657"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sz="2400">
              <a:solidFill>
                <a:schemeClr val="accent1"/>
              </a:solidFill>
            </a:endParaRPr>
          </a:p>
          <a:p>
            <a:pPr indent="-228600" lvl="0" marL="228600" marR="0" rtl="0" algn="l">
              <a:lnSpc>
                <a:spcPct val="90000"/>
              </a:lnSpc>
              <a:spcBef>
                <a:spcPts val="1000"/>
              </a:spcBef>
              <a:spcAft>
                <a:spcPts val="0"/>
              </a:spcAft>
              <a:buClr>
                <a:schemeClr val="dk1"/>
              </a:buClr>
              <a:buSzPts val="2000"/>
              <a:buChar char="•"/>
            </a:pPr>
            <a:r>
              <a:rPr lang="en-US" sz="2000"/>
              <a:t>Implement AI-Powered Chatbots</a:t>
            </a:r>
            <a:endParaRPr/>
          </a:p>
          <a:p>
            <a:pPr indent="-228600" lvl="0" marL="228600" marR="0" rtl="0" algn="l">
              <a:lnSpc>
                <a:spcPct val="90000"/>
              </a:lnSpc>
              <a:spcBef>
                <a:spcPts val="1000"/>
              </a:spcBef>
              <a:spcAft>
                <a:spcPts val="0"/>
              </a:spcAft>
              <a:buClr>
                <a:schemeClr val="dk1"/>
              </a:buClr>
              <a:buSzPts val="2000"/>
              <a:buChar char="•"/>
            </a:pPr>
            <a:r>
              <a:rPr lang="en-US" sz="2000"/>
              <a:t>Upgrade CRM Systems</a:t>
            </a:r>
            <a:endParaRPr sz="2000">
              <a:solidFill>
                <a:srgbClr val="2F5496"/>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Char char="•"/>
            </a:pPr>
            <a:r>
              <a:rPr lang="en-US" sz="2000"/>
              <a:t>Call Monitoring &amp; Analytics Tools</a:t>
            </a:r>
            <a:endParaRPr/>
          </a:p>
          <a:p>
            <a:pPr indent="-228600" lvl="0" marL="228600" marR="0" rtl="0" algn="l">
              <a:lnSpc>
                <a:spcPct val="90000"/>
              </a:lnSpc>
              <a:spcBef>
                <a:spcPts val="1000"/>
              </a:spcBef>
              <a:spcAft>
                <a:spcPts val="0"/>
              </a:spcAft>
              <a:buClr>
                <a:schemeClr val="dk1"/>
              </a:buClr>
              <a:buSzPts val="2000"/>
              <a:buChar char="•"/>
            </a:pPr>
            <a:r>
              <a:rPr lang="en-US" sz="2000"/>
              <a:t>IVR System Enhancement</a:t>
            </a:r>
            <a:endParaRPr/>
          </a:p>
          <a:p>
            <a:pPr indent="-228600" lvl="0" marL="228600" marR="0" rtl="0" algn="l">
              <a:lnSpc>
                <a:spcPct val="90000"/>
              </a:lnSpc>
              <a:spcBef>
                <a:spcPts val="1000"/>
              </a:spcBef>
              <a:spcAft>
                <a:spcPts val="0"/>
              </a:spcAft>
              <a:buClr>
                <a:schemeClr val="dk1"/>
              </a:buClr>
              <a:buSzPts val="2000"/>
              <a:buChar char="•"/>
            </a:pPr>
            <a:r>
              <a:rPr lang="en-US" sz="2000"/>
              <a:t>Cloud-based Telephony</a:t>
            </a:r>
            <a:endParaRPr i="0" sz="2000" u="none" strike="noStrike">
              <a:solidFill>
                <a:srgbClr val="2F5496"/>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838199" y="365125"/>
            <a:ext cx="10522789"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Training and Development Initiatives</a:t>
            </a:r>
            <a:endParaRPr/>
          </a:p>
        </p:txBody>
      </p:sp>
      <p:sp>
        <p:nvSpPr>
          <p:cNvPr id="215" name="Google Shape;215;p19"/>
          <p:cNvSpPr txBox="1"/>
          <p:nvPr>
            <p:ph idx="1" type="body"/>
          </p:nvPr>
        </p:nvSpPr>
        <p:spPr>
          <a:xfrm>
            <a:off x="838199" y="1816389"/>
            <a:ext cx="10522789"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None/>
            </a:pPr>
            <a:r>
              <a:t/>
            </a:r>
            <a:endParaRPr sz="4000">
              <a:solidFill>
                <a:schemeClr val="accent1"/>
              </a:solidFill>
            </a:endParaRPr>
          </a:p>
          <a:p>
            <a:pPr indent="-228600" lvl="0" marL="228600" marR="0" rtl="0" algn="l">
              <a:lnSpc>
                <a:spcPct val="90000"/>
              </a:lnSpc>
              <a:spcBef>
                <a:spcPts val="1000"/>
              </a:spcBef>
              <a:spcAft>
                <a:spcPts val="0"/>
              </a:spcAft>
              <a:buClr>
                <a:schemeClr val="dk1"/>
              </a:buClr>
              <a:buSzPts val="2000"/>
              <a:buChar char="•"/>
            </a:pPr>
            <a:r>
              <a:rPr lang="en-US" sz="2000"/>
              <a:t>Continuous Skill Development</a:t>
            </a:r>
            <a:endParaRPr/>
          </a:p>
          <a:p>
            <a:pPr indent="-228600" lvl="0" marL="228600" marR="0" rtl="0" algn="l">
              <a:lnSpc>
                <a:spcPct val="90000"/>
              </a:lnSpc>
              <a:spcBef>
                <a:spcPts val="1000"/>
              </a:spcBef>
              <a:spcAft>
                <a:spcPts val="0"/>
              </a:spcAft>
              <a:buClr>
                <a:schemeClr val="dk1"/>
              </a:buClr>
              <a:buSzPts val="2000"/>
              <a:buChar char="•"/>
            </a:pPr>
            <a:r>
              <a:rPr lang="en-US" sz="2000"/>
              <a:t>Technology Training</a:t>
            </a:r>
            <a:endParaRPr/>
          </a:p>
          <a:p>
            <a:pPr indent="-228600" lvl="0" marL="228600" marR="0" rtl="0" algn="l">
              <a:lnSpc>
                <a:spcPct val="90000"/>
              </a:lnSpc>
              <a:spcBef>
                <a:spcPts val="1000"/>
              </a:spcBef>
              <a:spcAft>
                <a:spcPts val="0"/>
              </a:spcAft>
              <a:buClr>
                <a:schemeClr val="dk1"/>
              </a:buClr>
              <a:buSzPts val="2000"/>
              <a:buChar char="•"/>
            </a:pPr>
            <a:r>
              <a:rPr lang="en-US" sz="2000"/>
              <a:t>Soft Skills Enhancement</a:t>
            </a:r>
            <a:endParaRPr/>
          </a:p>
          <a:p>
            <a:pPr indent="-228600" lvl="0" marL="228600" marR="0" rtl="0" algn="l">
              <a:lnSpc>
                <a:spcPct val="90000"/>
              </a:lnSpc>
              <a:spcBef>
                <a:spcPts val="1000"/>
              </a:spcBef>
              <a:spcAft>
                <a:spcPts val="0"/>
              </a:spcAft>
              <a:buClr>
                <a:schemeClr val="dk1"/>
              </a:buClr>
              <a:buSzPts val="2000"/>
              <a:buChar char="•"/>
            </a:pPr>
            <a:r>
              <a:rPr lang="en-US" sz="2000"/>
              <a:t>Cross-Training</a:t>
            </a:r>
            <a:endParaRPr/>
          </a:p>
          <a:p>
            <a:pPr indent="-228600" lvl="0" marL="228600" marR="0" rtl="0" algn="l">
              <a:lnSpc>
                <a:spcPct val="90000"/>
              </a:lnSpc>
              <a:spcBef>
                <a:spcPts val="1000"/>
              </a:spcBef>
              <a:spcAft>
                <a:spcPts val="0"/>
              </a:spcAft>
              <a:buClr>
                <a:schemeClr val="dk1"/>
              </a:buClr>
              <a:buSzPts val="2000"/>
              <a:buChar char="•"/>
            </a:pPr>
            <a:r>
              <a:rPr lang="en-US" sz="2000"/>
              <a:t>Performance Feedback Loops</a:t>
            </a:r>
            <a:endParaRPr i="0" sz="2000" u="none" strike="noStrike">
              <a:solidFill>
                <a:srgbClr val="2F549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Times New Roman"/>
              <a:buNone/>
            </a:pPr>
            <a:r>
              <a:rPr b="1" lang="en-US">
                <a:solidFill>
                  <a:srgbClr val="2F5496"/>
                </a:solidFill>
                <a:latin typeface="Times New Roman"/>
                <a:ea typeface="Times New Roman"/>
                <a:cs typeface="Times New Roman"/>
                <a:sym typeface="Times New Roman"/>
              </a:rPr>
              <a:t>Problem Statement</a:t>
            </a:r>
            <a:br>
              <a:rPr b="0" i="0" lang="en-US" u="none" strike="noStrike">
                <a:solidFill>
                  <a:srgbClr val="2F5496"/>
                </a:solidFill>
                <a:latin typeface="Times New Roman"/>
                <a:ea typeface="Times New Roman"/>
                <a:cs typeface="Times New Roman"/>
                <a:sym typeface="Times New Roman"/>
              </a:rPr>
            </a:br>
            <a:endParaRPr b="1" i="0" u="none" strike="noStrike">
              <a:solidFill>
                <a:srgbClr val="2F5496"/>
              </a:solidFill>
              <a:latin typeface="Times New Roman"/>
              <a:ea typeface="Times New Roman"/>
              <a:cs typeface="Times New Roman"/>
              <a:sym typeface="Times New Roman"/>
            </a:endParaRPr>
          </a:p>
        </p:txBody>
      </p:sp>
      <p:sp>
        <p:nvSpPr>
          <p:cNvPr id="103" name="Google Shape;10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212529"/>
              </a:buClr>
              <a:buSzPts val="2000"/>
              <a:buNone/>
            </a:pPr>
            <a:r>
              <a:rPr b="0" i="0" lang="en-US" sz="2000">
                <a:solidFill>
                  <a:srgbClr val="212529"/>
                </a:solidFill>
                <a:latin typeface="Arial"/>
                <a:ea typeface="Arial"/>
                <a:cs typeface="Arial"/>
                <a:sym typeface="Arial"/>
              </a:rPr>
              <a:t>You are tasked with optimizing the call center operations for AstroSage, which has received a 1 crore investment. The goal is to determine how to allocate this investment to maximize operational efficiency, customer satisfaction, and profitability. This project will involve analyzing historical call data, performance metrics, and market trends to make informed decisions.</a:t>
            </a:r>
            <a:endParaRPr b="0" i="0" sz="2000" u="none" strike="noStrike">
              <a:solidFill>
                <a:srgbClr val="2F5496"/>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923026" y="365125"/>
            <a:ext cx="10386204"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Infrastructure Enhancements</a:t>
            </a:r>
            <a:endParaRPr/>
          </a:p>
        </p:txBody>
      </p:sp>
      <p:sp>
        <p:nvSpPr>
          <p:cNvPr id="221" name="Google Shape;221;p20"/>
          <p:cNvSpPr txBox="1"/>
          <p:nvPr>
            <p:ph idx="1" type="body"/>
          </p:nvPr>
        </p:nvSpPr>
        <p:spPr>
          <a:xfrm>
            <a:off x="923024" y="1825625"/>
            <a:ext cx="10386205"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None/>
            </a:pPr>
            <a:r>
              <a:t/>
            </a:r>
            <a:endParaRPr b="0" i="0" u="none" strike="noStrike">
              <a:solidFill>
                <a:srgbClr val="2F5496"/>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Char char="•"/>
            </a:pPr>
            <a:r>
              <a:rPr lang="en-US" sz="2000"/>
              <a:t>Upgrade Workstations</a:t>
            </a:r>
            <a:endParaRPr sz="2000">
              <a:solidFill>
                <a:srgbClr val="2F5496"/>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000"/>
              <a:buChar char="•"/>
            </a:pPr>
            <a:r>
              <a:rPr lang="en-US" sz="2000"/>
              <a:t>Ergonomic Office Setup</a:t>
            </a:r>
            <a:endParaRPr/>
          </a:p>
          <a:p>
            <a:pPr indent="-228600" lvl="0" marL="228600" marR="0" rtl="0" algn="l">
              <a:lnSpc>
                <a:spcPct val="90000"/>
              </a:lnSpc>
              <a:spcBef>
                <a:spcPts val="1000"/>
              </a:spcBef>
              <a:spcAft>
                <a:spcPts val="0"/>
              </a:spcAft>
              <a:buClr>
                <a:schemeClr val="dk1"/>
              </a:buClr>
              <a:buSzPts val="2000"/>
              <a:buChar char="•"/>
            </a:pPr>
            <a:r>
              <a:rPr lang="en-US" sz="2000"/>
              <a:t>High-Speed Internet &amp; Redundancy</a:t>
            </a:r>
            <a:endParaRPr/>
          </a:p>
          <a:p>
            <a:pPr indent="-228600" lvl="0" marL="228600" marR="0" rtl="0" algn="l">
              <a:lnSpc>
                <a:spcPct val="90000"/>
              </a:lnSpc>
              <a:spcBef>
                <a:spcPts val="1000"/>
              </a:spcBef>
              <a:spcAft>
                <a:spcPts val="0"/>
              </a:spcAft>
              <a:buClr>
                <a:schemeClr val="dk1"/>
              </a:buClr>
              <a:buSzPts val="2000"/>
              <a:buChar char="•"/>
            </a:pPr>
            <a:r>
              <a:rPr lang="en-US" sz="2000"/>
              <a:t>Enhanced Security Systems</a:t>
            </a:r>
            <a:endParaRPr/>
          </a:p>
          <a:p>
            <a:pPr indent="-228600" lvl="0" marL="228600" marR="0" rtl="0" algn="l">
              <a:lnSpc>
                <a:spcPct val="90000"/>
              </a:lnSpc>
              <a:spcBef>
                <a:spcPts val="1000"/>
              </a:spcBef>
              <a:spcAft>
                <a:spcPts val="0"/>
              </a:spcAft>
              <a:buClr>
                <a:schemeClr val="dk1"/>
              </a:buClr>
              <a:buSzPts val="2000"/>
              <a:buChar char="•"/>
            </a:pPr>
            <a:r>
              <a:rPr lang="en-US" sz="2000"/>
              <a:t>Break Rooms &amp; Wellness Spaces</a:t>
            </a:r>
            <a:endParaRPr i="0" sz="2000" u="none" strike="noStrike">
              <a:solidFill>
                <a:srgbClr val="2F5496"/>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1" y="365125"/>
            <a:ext cx="12191999"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Dashboard and Visualizations</a:t>
            </a:r>
            <a:endParaRPr/>
          </a:p>
        </p:txBody>
      </p:sp>
      <p:sp>
        <p:nvSpPr>
          <p:cNvPr id="227" name="Google Shape;227;p21"/>
          <p:cNvSpPr txBox="1"/>
          <p:nvPr>
            <p:ph idx="1" type="body"/>
          </p:nvPr>
        </p:nvSpPr>
        <p:spPr>
          <a:xfrm>
            <a:off x="0" y="1825624"/>
            <a:ext cx="12192000" cy="503237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None/>
            </a:pPr>
            <a:r>
              <a:t/>
            </a:r>
            <a:endParaRPr b="0" i="0" u="none" strike="noStrike">
              <a:solidFill>
                <a:srgbClr val="2F5496"/>
              </a:solidFill>
              <a:latin typeface="Times New Roman"/>
              <a:ea typeface="Times New Roman"/>
              <a:cs typeface="Times New Roman"/>
              <a:sym typeface="Times New Roman"/>
            </a:endParaRPr>
          </a:p>
        </p:txBody>
      </p:sp>
      <p:pic>
        <p:nvPicPr>
          <p:cNvPr id="228" name="Google Shape;228;p21"/>
          <p:cNvPicPr preferRelativeResize="0"/>
          <p:nvPr/>
        </p:nvPicPr>
        <p:blipFill rotWithShape="1">
          <a:blip r:embed="rId3">
            <a:alphaModFix/>
          </a:blip>
          <a:srcRect b="0" l="0" r="0" t="0"/>
          <a:stretch/>
        </p:blipFill>
        <p:spPr>
          <a:xfrm>
            <a:off x="0" y="1759789"/>
            <a:ext cx="12192000" cy="509821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838200" y="365125"/>
            <a:ext cx="10496909"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Conclusion</a:t>
            </a:r>
            <a:endParaRPr/>
          </a:p>
        </p:txBody>
      </p:sp>
      <p:sp>
        <p:nvSpPr>
          <p:cNvPr id="234" name="Google Shape;234;p22"/>
          <p:cNvSpPr txBox="1"/>
          <p:nvPr>
            <p:ph idx="1" type="body"/>
          </p:nvPr>
        </p:nvSpPr>
        <p:spPr>
          <a:xfrm>
            <a:off x="838200" y="1825625"/>
            <a:ext cx="10496909"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Char char="•"/>
            </a:pPr>
            <a:r>
              <a:rPr lang="en-US" sz="2000"/>
              <a:t>Technology Upgrades</a:t>
            </a:r>
            <a:endParaRPr/>
          </a:p>
          <a:p>
            <a:pPr indent="-228600" lvl="0" marL="228600" marR="0" rtl="0" algn="l">
              <a:lnSpc>
                <a:spcPct val="90000"/>
              </a:lnSpc>
              <a:spcBef>
                <a:spcPts val="1000"/>
              </a:spcBef>
              <a:spcAft>
                <a:spcPts val="0"/>
              </a:spcAft>
              <a:buClr>
                <a:schemeClr val="dk1"/>
              </a:buClr>
              <a:buSzPts val="2000"/>
              <a:buChar char="•"/>
            </a:pPr>
            <a:r>
              <a:rPr lang="en-US" sz="2000"/>
              <a:t>Employee Training</a:t>
            </a:r>
            <a:endParaRPr/>
          </a:p>
          <a:p>
            <a:pPr indent="-228600" lvl="0" marL="228600" marR="0" rtl="0" algn="l">
              <a:lnSpc>
                <a:spcPct val="90000"/>
              </a:lnSpc>
              <a:spcBef>
                <a:spcPts val="1000"/>
              </a:spcBef>
              <a:spcAft>
                <a:spcPts val="0"/>
              </a:spcAft>
              <a:buClr>
                <a:schemeClr val="dk1"/>
              </a:buClr>
              <a:buSzPts val="2000"/>
              <a:buChar char="•"/>
            </a:pPr>
            <a:r>
              <a:rPr lang="en-US" sz="2000"/>
              <a:t>Customer-Centric Approach</a:t>
            </a:r>
            <a:endParaRPr/>
          </a:p>
          <a:p>
            <a:pPr indent="-228600" lvl="0" marL="228600" marR="0" rtl="0" algn="l">
              <a:lnSpc>
                <a:spcPct val="90000"/>
              </a:lnSpc>
              <a:spcBef>
                <a:spcPts val="1000"/>
              </a:spcBef>
              <a:spcAft>
                <a:spcPts val="0"/>
              </a:spcAft>
              <a:buClr>
                <a:schemeClr val="dk1"/>
              </a:buClr>
              <a:buSzPts val="2000"/>
              <a:buChar char="•"/>
            </a:pPr>
            <a:r>
              <a:rPr lang="en-US" sz="2000"/>
              <a:t>Workforce Optimization</a:t>
            </a:r>
            <a:endParaRPr/>
          </a:p>
          <a:p>
            <a:pPr indent="-228600" lvl="0" marL="228600" marR="0" rtl="0" algn="l">
              <a:lnSpc>
                <a:spcPct val="90000"/>
              </a:lnSpc>
              <a:spcBef>
                <a:spcPts val="1000"/>
              </a:spcBef>
              <a:spcAft>
                <a:spcPts val="0"/>
              </a:spcAft>
              <a:buClr>
                <a:schemeClr val="dk1"/>
              </a:buClr>
              <a:buSzPts val="2000"/>
              <a:buChar char="•"/>
            </a:pPr>
            <a:r>
              <a:rPr lang="en-US" sz="2000"/>
              <a:t>Cost Management</a:t>
            </a:r>
            <a:endParaRPr/>
          </a:p>
          <a:p>
            <a:pPr indent="-50800" lvl="0" marL="228600" marR="0" rtl="0" algn="l">
              <a:lnSpc>
                <a:spcPct val="90000"/>
              </a:lnSpc>
              <a:spcBef>
                <a:spcPts val="1000"/>
              </a:spcBef>
              <a:spcAft>
                <a:spcPts val="0"/>
              </a:spcAft>
              <a:buClr>
                <a:schemeClr val="dk1"/>
              </a:buClr>
              <a:buSzPts val="2800"/>
              <a:buNone/>
            </a:pPr>
            <a:r>
              <a:t/>
            </a:r>
            <a:endParaRPr b="0" i="0" u="none" strike="noStrike">
              <a:solidFill>
                <a:srgbClr val="2F5496"/>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2F5496"/>
              </a:buClr>
              <a:buSzPts val="4400"/>
              <a:buFont typeface="Times New Roman"/>
              <a:buNone/>
            </a:pPr>
            <a:br>
              <a:rPr b="1" lang="en-US">
                <a:solidFill>
                  <a:srgbClr val="2F5496"/>
                </a:solidFill>
                <a:latin typeface="Times New Roman"/>
                <a:ea typeface="Times New Roman"/>
                <a:cs typeface="Times New Roman"/>
                <a:sym typeface="Times New Roman"/>
              </a:rPr>
            </a:br>
            <a:endParaRPr b="1" i="0" u="none" strike="noStrike">
              <a:solidFill>
                <a:srgbClr val="2F5496"/>
              </a:solidFill>
              <a:latin typeface="Times New Roman"/>
              <a:ea typeface="Times New Roman"/>
              <a:cs typeface="Times New Roman"/>
              <a:sym typeface="Times New Roman"/>
            </a:endParaRPr>
          </a:p>
        </p:txBody>
      </p:sp>
      <p:sp>
        <p:nvSpPr>
          <p:cNvPr id="240" name="Google Shape;240;p23"/>
          <p:cNvSpPr txBox="1"/>
          <p:nvPr>
            <p:ph idx="1" type="body"/>
          </p:nvPr>
        </p:nvSpPr>
        <p:spPr>
          <a:xfrm>
            <a:off x="838200" y="1825625"/>
            <a:ext cx="10515600" cy="456654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None/>
            </a:pPr>
            <a:r>
              <a:t/>
            </a:r>
            <a:endParaRPr b="0" i="0" u="none" strike="noStrike">
              <a:solidFill>
                <a:srgbClr val="2F5496"/>
              </a:solidFill>
              <a:latin typeface="Times New Roman"/>
              <a:ea typeface="Times New Roman"/>
              <a:cs typeface="Times New Roman"/>
              <a:sym typeface="Times New Roman"/>
            </a:endParaRPr>
          </a:p>
        </p:txBody>
      </p:sp>
      <p:pic>
        <p:nvPicPr>
          <p:cNvPr id="241" name="Google Shape;241;p23"/>
          <p:cNvPicPr preferRelativeResize="0"/>
          <p:nvPr/>
        </p:nvPicPr>
        <p:blipFill rotWithShape="1">
          <a:blip r:embed="rId3">
            <a:alphaModFix/>
          </a:blip>
          <a:srcRect b="0" l="0" r="0" t="0"/>
          <a:stretch/>
        </p:blipFill>
        <p:spPr>
          <a:xfrm>
            <a:off x="838200" y="1825625"/>
            <a:ext cx="10515599" cy="44135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Introduction and Objectives</a:t>
            </a:r>
            <a:endParaRPr/>
          </a:p>
        </p:txBody>
      </p:sp>
      <p:sp>
        <p:nvSpPr>
          <p:cNvPr id="109" name="Google Shape;109;p3"/>
          <p:cNvSpPr txBox="1"/>
          <p:nvPr>
            <p:ph idx="1" type="body"/>
          </p:nvPr>
        </p:nvSpPr>
        <p:spPr>
          <a:xfrm>
            <a:off x="838201" y="1388853"/>
            <a:ext cx="10515600" cy="5469147"/>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90000"/>
              </a:lnSpc>
              <a:spcBef>
                <a:spcPts val="0"/>
              </a:spcBef>
              <a:spcAft>
                <a:spcPts val="0"/>
              </a:spcAft>
              <a:buClr>
                <a:schemeClr val="dk1"/>
              </a:buClr>
              <a:buSzPct val="100000"/>
              <a:buNone/>
            </a:pPr>
            <a:r>
              <a:t/>
            </a:r>
            <a:endParaRPr b="0" i="0" u="none" strike="noStrike">
              <a:solidFill>
                <a:srgbClr val="2F5496"/>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US" sz="2400"/>
              <a:t>AstroSage, a leading astrology platform, handles high volumes of customer interactions daily. To ensure long-term success, the project focuses on improving operational efficiency, customer satisfaction, and profitability.</a:t>
            </a:r>
            <a:endParaRPr/>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accent1"/>
              </a:buClr>
              <a:buSzPct val="100000"/>
              <a:buNone/>
            </a:pPr>
            <a:r>
              <a:rPr b="1" lang="en-US" sz="2400">
                <a:solidFill>
                  <a:schemeClr val="accent1"/>
                </a:solidFill>
              </a:rPr>
              <a:t>Key Focus Areas</a:t>
            </a:r>
            <a:r>
              <a:rPr lang="en-US" sz="2400">
                <a:solidFill>
                  <a:schemeClr val="accent1"/>
                </a:solidFill>
              </a:rPr>
              <a:t>:</a:t>
            </a:r>
            <a:endParaRPr b="1" sz="2400">
              <a:solidFill>
                <a:schemeClr val="accent1"/>
              </a:solidFill>
            </a:endParaRPr>
          </a:p>
          <a:p>
            <a:pPr indent="0" lvl="0" marL="0" rtl="0" algn="l">
              <a:lnSpc>
                <a:spcPct val="90000"/>
              </a:lnSpc>
              <a:spcBef>
                <a:spcPts val="1000"/>
              </a:spcBef>
              <a:spcAft>
                <a:spcPts val="0"/>
              </a:spcAft>
              <a:buClr>
                <a:schemeClr val="accent1"/>
              </a:buClr>
              <a:buSzPct val="100000"/>
              <a:buNone/>
            </a:pPr>
            <a:r>
              <a:rPr b="1" lang="en-US" sz="2400">
                <a:solidFill>
                  <a:schemeClr val="accent1"/>
                </a:solidFill>
              </a:rPr>
              <a:t>Operational Efficiency</a:t>
            </a:r>
            <a:r>
              <a:rPr lang="en-US" sz="2400">
                <a:solidFill>
                  <a:schemeClr val="accent1"/>
                </a:solidFill>
              </a:rPr>
              <a:t>:</a:t>
            </a:r>
            <a:endParaRPr sz="2400"/>
          </a:p>
          <a:p>
            <a:pPr indent="-228600" lvl="0" marL="228600" rtl="0" algn="l">
              <a:lnSpc>
                <a:spcPct val="90000"/>
              </a:lnSpc>
              <a:spcBef>
                <a:spcPts val="1000"/>
              </a:spcBef>
              <a:spcAft>
                <a:spcPts val="0"/>
              </a:spcAft>
              <a:buClr>
                <a:schemeClr val="dk1"/>
              </a:buClr>
              <a:buSzPct val="100000"/>
              <a:buFont typeface="Arial"/>
              <a:buChar char="•"/>
            </a:pPr>
            <a:r>
              <a:rPr lang="en-US" sz="2400"/>
              <a:t>Improve First Call Resolution </a:t>
            </a:r>
            <a:endParaRPr/>
          </a:p>
          <a:p>
            <a:pPr indent="-228600" lvl="0" marL="228600" rtl="0" algn="l">
              <a:lnSpc>
                <a:spcPct val="90000"/>
              </a:lnSpc>
              <a:spcBef>
                <a:spcPts val="1000"/>
              </a:spcBef>
              <a:spcAft>
                <a:spcPts val="0"/>
              </a:spcAft>
              <a:buClr>
                <a:schemeClr val="dk1"/>
              </a:buClr>
              <a:buSzPct val="100000"/>
              <a:buFont typeface="Arial"/>
              <a:buChar char="•"/>
            </a:pPr>
            <a:r>
              <a:rPr lang="en-US" sz="2400"/>
              <a:t>Enhance agent utilization</a:t>
            </a:r>
            <a:endParaRPr/>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accent1"/>
              </a:buClr>
              <a:buSzPct val="100000"/>
              <a:buNone/>
            </a:pPr>
            <a:r>
              <a:rPr b="1" lang="en-US" sz="2400">
                <a:solidFill>
                  <a:schemeClr val="accent1"/>
                </a:solidFill>
              </a:rPr>
              <a:t>Customer Satisfaction</a:t>
            </a:r>
            <a:r>
              <a:rPr lang="en-US" sz="2400">
                <a:solidFill>
                  <a:schemeClr val="accent1"/>
                </a:solidFill>
              </a:rPr>
              <a:t>:</a:t>
            </a:r>
            <a:endParaRPr/>
          </a:p>
          <a:p>
            <a:pPr indent="-228600" lvl="0" marL="228600" rtl="0" algn="l">
              <a:lnSpc>
                <a:spcPct val="90000"/>
              </a:lnSpc>
              <a:spcBef>
                <a:spcPts val="1000"/>
              </a:spcBef>
              <a:spcAft>
                <a:spcPts val="0"/>
              </a:spcAft>
              <a:buClr>
                <a:schemeClr val="dk1"/>
              </a:buClr>
              <a:buSzPct val="100000"/>
              <a:buFont typeface="Arial"/>
              <a:buChar char="•"/>
            </a:pPr>
            <a:r>
              <a:rPr lang="en-US" sz="2400"/>
              <a:t>Boost Customer Satisfaction</a:t>
            </a:r>
            <a:endParaRPr/>
          </a:p>
          <a:p>
            <a:pPr indent="-228600" lvl="0" marL="228600" rtl="0" algn="l">
              <a:lnSpc>
                <a:spcPct val="90000"/>
              </a:lnSpc>
              <a:spcBef>
                <a:spcPts val="1000"/>
              </a:spcBef>
              <a:spcAft>
                <a:spcPts val="0"/>
              </a:spcAft>
              <a:buClr>
                <a:schemeClr val="dk1"/>
              </a:buClr>
              <a:buSzPct val="100000"/>
              <a:buFont typeface="Arial"/>
              <a:buChar char="•"/>
            </a:pPr>
            <a:r>
              <a:rPr lang="en-US" sz="2400"/>
              <a:t>Address key service gaps</a:t>
            </a:r>
            <a:endParaRPr/>
          </a:p>
          <a:p>
            <a:pPr indent="-99060" lvl="0" marL="228600" rtl="0" algn="l">
              <a:lnSpc>
                <a:spcPct val="90000"/>
              </a:lnSpc>
              <a:spcBef>
                <a:spcPts val="1000"/>
              </a:spcBef>
              <a:spcAft>
                <a:spcPts val="0"/>
              </a:spcAft>
              <a:buClr>
                <a:schemeClr val="dk1"/>
              </a:buClr>
              <a:buSzPct val="100000"/>
              <a:buFont typeface="Arial"/>
              <a:buNone/>
            </a:pPr>
            <a:r>
              <a:t/>
            </a:r>
            <a:endParaRPr sz="2400"/>
          </a:p>
          <a:p>
            <a:pPr indent="0" lvl="0" marL="0" rtl="0" algn="l">
              <a:lnSpc>
                <a:spcPct val="90000"/>
              </a:lnSpc>
              <a:spcBef>
                <a:spcPts val="1000"/>
              </a:spcBef>
              <a:spcAft>
                <a:spcPts val="0"/>
              </a:spcAft>
              <a:buClr>
                <a:schemeClr val="accent1"/>
              </a:buClr>
              <a:buSzPct val="100000"/>
              <a:buNone/>
            </a:pPr>
            <a:r>
              <a:rPr b="1" lang="en-US" sz="2400">
                <a:solidFill>
                  <a:schemeClr val="accent1"/>
                </a:solidFill>
              </a:rPr>
              <a:t>Profitability</a:t>
            </a:r>
            <a:r>
              <a:rPr lang="en-US" sz="2400">
                <a:solidFill>
                  <a:schemeClr val="accent1"/>
                </a:solidFill>
              </a:rPr>
              <a:t>:</a:t>
            </a:r>
            <a:endParaRPr/>
          </a:p>
          <a:p>
            <a:pPr indent="-228600" lvl="0" marL="228600" rtl="0" algn="l">
              <a:lnSpc>
                <a:spcPct val="90000"/>
              </a:lnSpc>
              <a:spcBef>
                <a:spcPts val="1000"/>
              </a:spcBef>
              <a:spcAft>
                <a:spcPts val="0"/>
              </a:spcAft>
              <a:buClr>
                <a:schemeClr val="dk1"/>
              </a:buClr>
              <a:buSzPct val="100000"/>
              <a:buFont typeface="Arial"/>
              <a:buChar char="•"/>
            </a:pPr>
            <a:r>
              <a:rPr lang="en-US" sz="2400"/>
              <a:t>Implement cost-saving measures via technology upgrades, agent training, and workforce management.</a:t>
            </a:r>
            <a:endParaRPr/>
          </a:p>
          <a:p>
            <a:pPr indent="-131445" lvl="0" marL="228600" rtl="0" algn="l">
              <a:lnSpc>
                <a:spcPct val="90000"/>
              </a:lnSpc>
              <a:spcBef>
                <a:spcPts val="1000"/>
              </a:spcBef>
              <a:spcAft>
                <a:spcPts val="0"/>
              </a:spcAft>
              <a:buClr>
                <a:schemeClr val="dk1"/>
              </a:buClr>
              <a:buSzPct val="100000"/>
              <a:buNone/>
            </a:pPr>
            <a:r>
              <a:t/>
            </a:r>
            <a:endParaRPr sz="1800"/>
          </a:p>
          <a:p>
            <a:pPr indent="-131445" lvl="0" marL="228600" rtl="0" algn="l">
              <a:lnSpc>
                <a:spcPct val="90000"/>
              </a:lnSpc>
              <a:spcBef>
                <a:spcPts val="1000"/>
              </a:spcBef>
              <a:spcAft>
                <a:spcPts val="0"/>
              </a:spcAft>
              <a:buClr>
                <a:schemeClr val="dk1"/>
              </a:buClr>
              <a:buSzPct val="100000"/>
              <a:buNone/>
            </a:pPr>
            <a:r>
              <a:t/>
            </a:r>
            <a:endParaRPr sz="1800"/>
          </a:p>
          <a:p>
            <a:pPr indent="-77470" lvl="0" marL="228600" marR="0" rtl="0" algn="l">
              <a:lnSpc>
                <a:spcPct val="90000"/>
              </a:lnSpc>
              <a:spcBef>
                <a:spcPts val="1000"/>
              </a:spcBef>
              <a:spcAft>
                <a:spcPts val="0"/>
              </a:spcAft>
              <a:buClr>
                <a:schemeClr val="dk1"/>
              </a:buClr>
              <a:buSzPct val="100000"/>
              <a:buNone/>
            </a:pPr>
            <a:r>
              <a:t/>
            </a:r>
            <a:endParaRPr b="0" i="0" u="none" strike="noStrike">
              <a:solidFill>
                <a:srgbClr val="2F5496"/>
              </a:solidFill>
              <a:latin typeface="Times New Roman"/>
              <a:ea typeface="Times New Roman"/>
              <a:cs typeface="Times New Roman"/>
              <a:sym typeface="Times New Roman"/>
            </a:endParaRPr>
          </a:p>
          <a:p>
            <a:pPr indent="-77470" lvl="0" marL="228600" marR="0" rtl="0" algn="l">
              <a:lnSpc>
                <a:spcPct val="90000"/>
              </a:lnSpc>
              <a:spcBef>
                <a:spcPts val="1000"/>
              </a:spcBef>
              <a:spcAft>
                <a:spcPts val="0"/>
              </a:spcAft>
              <a:buClr>
                <a:schemeClr val="dk1"/>
              </a:buClr>
              <a:buSzPct val="100000"/>
              <a:buNone/>
            </a:pPr>
            <a:r>
              <a:t/>
            </a:r>
            <a:endParaRPr b="0" i="0" u="none" strike="noStrike">
              <a:solidFill>
                <a:srgbClr val="2F5496"/>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838200" y="365125"/>
            <a:ext cx="10515600" cy="12350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lang="en-US">
                <a:solidFill>
                  <a:srgbClr val="2F5496"/>
                </a:solidFill>
                <a:latin typeface="Times New Roman"/>
                <a:ea typeface="Times New Roman"/>
                <a:cs typeface="Times New Roman"/>
                <a:sym typeface="Times New Roman"/>
              </a:rPr>
              <a:t>AstroSage Data</a:t>
            </a:r>
            <a:r>
              <a:rPr b="1" i="0" lang="en-US" u="none" strike="noStrike">
                <a:solidFill>
                  <a:srgbClr val="2F5496"/>
                </a:solidFill>
                <a:latin typeface="Times New Roman"/>
                <a:ea typeface="Times New Roman"/>
                <a:cs typeface="Times New Roman"/>
                <a:sym typeface="Times New Roman"/>
              </a:rPr>
              <a:t> Overview</a:t>
            </a:r>
            <a:endParaRPr/>
          </a:p>
        </p:txBody>
      </p:sp>
      <p:sp>
        <p:nvSpPr>
          <p:cNvPr id="115" name="Google Shape;115;p4"/>
          <p:cNvSpPr txBox="1"/>
          <p:nvPr>
            <p:ph idx="1" type="body"/>
          </p:nvPr>
        </p:nvSpPr>
        <p:spPr>
          <a:xfrm>
            <a:off x="838201" y="1311563"/>
            <a:ext cx="10515600" cy="55464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2000"/>
              <a:buNone/>
            </a:pPr>
            <a:r>
              <a:rPr b="1" lang="en-US" sz="2000">
                <a:solidFill>
                  <a:schemeClr val="accent1"/>
                </a:solidFill>
              </a:rPr>
              <a:t>Call Data Breakdown</a:t>
            </a:r>
            <a:r>
              <a:rPr lang="en-US" sz="2000">
                <a:solidFill>
                  <a:schemeClr val="accent1"/>
                </a:solidFill>
              </a:rPr>
              <a:t>:</a:t>
            </a:r>
            <a:endParaRPr/>
          </a:p>
          <a:p>
            <a:pPr indent="-228600" lvl="0" marL="228600" rtl="0" algn="l">
              <a:lnSpc>
                <a:spcPct val="90000"/>
              </a:lnSpc>
              <a:spcBef>
                <a:spcPts val="1000"/>
              </a:spcBef>
              <a:spcAft>
                <a:spcPts val="0"/>
              </a:spcAft>
              <a:buClr>
                <a:schemeClr val="dk1"/>
              </a:buClr>
              <a:buSzPts val="2000"/>
              <a:buFont typeface="Arial"/>
              <a:buChar char="•"/>
            </a:pPr>
            <a:r>
              <a:rPr b="1" lang="en-US" sz="2000"/>
              <a:t>Total Call Volume</a:t>
            </a:r>
            <a:r>
              <a:rPr lang="en-US" sz="2000"/>
              <a:t>: Daily, weekly, and monthly trends.</a:t>
            </a:r>
            <a:endParaRPr/>
          </a:p>
          <a:p>
            <a:pPr indent="-228600" lvl="0" marL="228600" rtl="0" algn="l">
              <a:lnSpc>
                <a:spcPct val="90000"/>
              </a:lnSpc>
              <a:spcBef>
                <a:spcPts val="1000"/>
              </a:spcBef>
              <a:spcAft>
                <a:spcPts val="0"/>
              </a:spcAft>
              <a:buClr>
                <a:schemeClr val="dk1"/>
              </a:buClr>
              <a:buSzPts val="2000"/>
              <a:buFont typeface="Arial"/>
              <a:buChar char="•"/>
            </a:pPr>
            <a:r>
              <a:rPr b="1" lang="en-US" sz="2000"/>
              <a:t>Peak Call Hours</a:t>
            </a:r>
            <a:r>
              <a:rPr lang="en-US" sz="2000"/>
              <a:t>: Identify busiest times.</a:t>
            </a:r>
            <a:endParaRPr/>
          </a:p>
          <a:p>
            <a:pPr indent="-228600" lvl="0" marL="228600" rtl="0" algn="l">
              <a:lnSpc>
                <a:spcPct val="90000"/>
              </a:lnSpc>
              <a:spcBef>
                <a:spcPts val="1000"/>
              </a:spcBef>
              <a:spcAft>
                <a:spcPts val="0"/>
              </a:spcAft>
              <a:buClr>
                <a:schemeClr val="dk1"/>
              </a:buClr>
              <a:buSzPts val="2000"/>
              <a:buFont typeface="Arial"/>
              <a:buChar char="•"/>
            </a:pPr>
            <a:r>
              <a:rPr b="1" lang="en-US" sz="2000"/>
              <a:t>Call Duration</a:t>
            </a:r>
            <a:r>
              <a:rPr lang="en-US" sz="2000"/>
              <a:t>: Average call length over time.</a:t>
            </a:r>
            <a:endParaRPr/>
          </a:p>
          <a:p>
            <a:pPr indent="-228600" lvl="0" marL="228600" rtl="0" algn="l">
              <a:lnSpc>
                <a:spcPct val="90000"/>
              </a:lnSpc>
              <a:spcBef>
                <a:spcPts val="1000"/>
              </a:spcBef>
              <a:spcAft>
                <a:spcPts val="0"/>
              </a:spcAft>
              <a:buClr>
                <a:schemeClr val="dk1"/>
              </a:buClr>
              <a:buSzPts val="2000"/>
              <a:buFont typeface="Arial"/>
              <a:buChar char="•"/>
            </a:pPr>
            <a:r>
              <a:rPr b="1" lang="en-US" sz="2000"/>
              <a:t>Average Handle Time</a:t>
            </a:r>
            <a:r>
              <a:rPr lang="en-US" sz="2000"/>
              <a:t>: Time agents spend per call.</a:t>
            </a:r>
            <a:endParaRPr/>
          </a:p>
          <a:p>
            <a:pPr indent="-228600" lvl="0" marL="228600" rtl="0" algn="l">
              <a:lnSpc>
                <a:spcPct val="90000"/>
              </a:lnSpc>
              <a:spcBef>
                <a:spcPts val="1000"/>
              </a:spcBef>
              <a:spcAft>
                <a:spcPts val="0"/>
              </a:spcAft>
              <a:buClr>
                <a:schemeClr val="dk1"/>
              </a:buClr>
              <a:buSzPts val="2000"/>
              <a:buFont typeface="Arial"/>
              <a:buChar char="•"/>
            </a:pPr>
            <a:r>
              <a:rPr b="1" lang="en-US" sz="2000"/>
              <a:t>Agent Utilization</a:t>
            </a:r>
            <a:r>
              <a:rPr lang="en-US" sz="2000"/>
              <a:t>: Active vs. idle time.</a:t>
            </a:r>
            <a:endParaRPr/>
          </a:p>
          <a:p>
            <a:pPr indent="0" lvl="0" marL="0" rtl="0" algn="l">
              <a:lnSpc>
                <a:spcPct val="90000"/>
              </a:lnSpc>
              <a:spcBef>
                <a:spcPts val="1000"/>
              </a:spcBef>
              <a:spcAft>
                <a:spcPts val="0"/>
              </a:spcAft>
              <a:buClr>
                <a:schemeClr val="accent1"/>
              </a:buClr>
              <a:buSzPts val="2000"/>
              <a:buNone/>
            </a:pPr>
            <a:r>
              <a:rPr b="1" lang="en-US" sz="2000">
                <a:solidFill>
                  <a:schemeClr val="accent1"/>
                </a:solidFill>
              </a:rPr>
              <a:t>Customer Satisfaction</a:t>
            </a:r>
            <a:r>
              <a:rPr lang="en-US" sz="2000">
                <a:solidFill>
                  <a:schemeClr val="accent1"/>
                </a:solidFill>
              </a:rPr>
              <a:t>:</a:t>
            </a:r>
            <a:endParaRPr/>
          </a:p>
          <a:p>
            <a:pPr indent="-228600" lvl="0" marL="228600" rtl="0" algn="l">
              <a:lnSpc>
                <a:spcPct val="90000"/>
              </a:lnSpc>
              <a:spcBef>
                <a:spcPts val="1000"/>
              </a:spcBef>
              <a:spcAft>
                <a:spcPts val="0"/>
              </a:spcAft>
              <a:buClr>
                <a:schemeClr val="dk1"/>
              </a:buClr>
              <a:buSzPts val="2000"/>
              <a:buFont typeface="Arial"/>
              <a:buChar char="•"/>
            </a:pPr>
            <a:r>
              <a:rPr b="1" lang="en-US" sz="2000"/>
              <a:t>CSAT</a:t>
            </a:r>
            <a:r>
              <a:rPr lang="en-US" sz="2000"/>
              <a:t>: Ratings from post-call surveys.</a:t>
            </a:r>
            <a:endParaRPr/>
          </a:p>
          <a:p>
            <a:pPr indent="-228600" lvl="0" marL="228600" rtl="0" algn="l">
              <a:lnSpc>
                <a:spcPct val="90000"/>
              </a:lnSpc>
              <a:spcBef>
                <a:spcPts val="1000"/>
              </a:spcBef>
              <a:spcAft>
                <a:spcPts val="0"/>
              </a:spcAft>
              <a:buClr>
                <a:schemeClr val="dk1"/>
              </a:buClr>
              <a:buSzPts val="2000"/>
              <a:buFont typeface="Arial"/>
              <a:buChar char="•"/>
            </a:pPr>
            <a:r>
              <a:rPr b="1" lang="en-US" sz="2000"/>
              <a:t>Feedback Themes</a:t>
            </a:r>
            <a:r>
              <a:rPr lang="en-US" sz="2000"/>
              <a:t>: Key issues and satisfaction drivers.</a:t>
            </a:r>
            <a:endParaRPr/>
          </a:p>
          <a:p>
            <a:pPr indent="0" lvl="0" marL="0" rtl="0" algn="l">
              <a:lnSpc>
                <a:spcPct val="90000"/>
              </a:lnSpc>
              <a:spcBef>
                <a:spcPts val="1000"/>
              </a:spcBef>
              <a:spcAft>
                <a:spcPts val="0"/>
              </a:spcAft>
              <a:buClr>
                <a:schemeClr val="accent1"/>
              </a:buClr>
              <a:buSzPts val="2000"/>
              <a:buNone/>
            </a:pPr>
            <a:r>
              <a:rPr b="1" lang="en-US" sz="2000">
                <a:solidFill>
                  <a:schemeClr val="accent1"/>
                </a:solidFill>
              </a:rPr>
              <a:t>Data Cleaning</a:t>
            </a:r>
            <a:r>
              <a:rPr lang="en-US" sz="2000">
                <a:solidFill>
                  <a:schemeClr val="accent1"/>
                </a:solidFill>
              </a:rPr>
              <a:t>:</a:t>
            </a:r>
            <a:endParaRPr/>
          </a:p>
          <a:p>
            <a:pPr indent="-228600" lvl="0" marL="228600" rtl="0" algn="l">
              <a:lnSpc>
                <a:spcPct val="90000"/>
              </a:lnSpc>
              <a:spcBef>
                <a:spcPts val="1000"/>
              </a:spcBef>
              <a:spcAft>
                <a:spcPts val="0"/>
              </a:spcAft>
              <a:buClr>
                <a:schemeClr val="dk1"/>
              </a:buClr>
              <a:buSzPts val="2000"/>
              <a:buFont typeface="Arial"/>
              <a:buChar char="•"/>
            </a:pPr>
            <a:r>
              <a:rPr b="1" lang="en-US" sz="2000"/>
              <a:t>Remove Duplicates</a:t>
            </a:r>
            <a:r>
              <a:rPr lang="en-US" sz="2000"/>
              <a:t>: Eliminate redundant logs.</a:t>
            </a:r>
            <a:endParaRPr/>
          </a:p>
          <a:p>
            <a:pPr indent="-228600" lvl="0" marL="228600" rtl="0" algn="l">
              <a:lnSpc>
                <a:spcPct val="90000"/>
              </a:lnSpc>
              <a:spcBef>
                <a:spcPts val="1000"/>
              </a:spcBef>
              <a:spcAft>
                <a:spcPts val="0"/>
              </a:spcAft>
              <a:buClr>
                <a:schemeClr val="dk1"/>
              </a:buClr>
              <a:buSzPts val="2000"/>
              <a:buFont typeface="Arial"/>
              <a:buChar char="•"/>
            </a:pPr>
            <a:r>
              <a:rPr b="1" lang="en-US" sz="2000"/>
              <a:t>Handle Missing Values</a:t>
            </a:r>
            <a:r>
              <a:rPr lang="en-US" sz="2000"/>
              <a:t>: Address gaps in data.</a:t>
            </a:r>
            <a:endParaRPr/>
          </a:p>
          <a:p>
            <a:pPr indent="-228600" lvl="0" marL="228600" rtl="0" algn="l">
              <a:lnSpc>
                <a:spcPct val="90000"/>
              </a:lnSpc>
              <a:spcBef>
                <a:spcPts val="1000"/>
              </a:spcBef>
              <a:spcAft>
                <a:spcPts val="0"/>
              </a:spcAft>
              <a:buClr>
                <a:schemeClr val="dk1"/>
              </a:buClr>
              <a:buSzPts val="2000"/>
              <a:buFont typeface="Arial"/>
              <a:buChar char="•"/>
            </a:pPr>
            <a:r>
              <a:rPr b="1" lang="en-US" sz="2000"/>
              <a:t>Outlier Detection</a:t>
            </a:r>
            <a:r>
              <a:rPr lang="en-US" sz="2000"/>
              <a:t>: Manage extreme call times and feedback scores.</a:t>
            </a:r>
            <a:endParaRPr/>
          </a:p>
          <a:p>
            <a:pPr indent="-165100" lvl="0" marL="228600" marR="0" rtl="0" algn="l">
              <a:lnSpc>
                <a:spcPct val="90000"/>
              </a:lnSpc>
              <a:spcBef>
                <a:spcPts val="1000"/>
              </a:spcBef>
              <a:spcAft>
                <a:spcPts val="0"/>
              </a:spcAft>
              <a:buClr>
                <a:schemeClr val="dk1"/>
              </a:buClr>
              <a:buSzPts val="1000"/>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lang="en-US">
                <a:solidFill>
                  <a:srgbClr val="2F5496"/>
                </a:solidFill>
                <a:latin typeface="Times New Roman"/>
                <a:ea typeface="Times New Roman"/>
                <a:cs typeface="Times New Roman"/>
                <a:sym typeface="Times New Roman"/>
              </a:rPr>
              <a:t>Analytical Approach and tools</a:t>
            </a:r>
            <a:endParaRPr b="1" i="0" u="none" strike="noStrike">
              <a:solidFill>
                <a:srgbClr val="2F5496"/>
              </a:solidFill>
              <a:latin typeface="Times New Roman"/>
              <a:ea typeface="Times New Roman"/>
              <a:cs typeface="Times New Roman"/>
              <a:sym typeface="Times New Roman"/>
            </a:endParaRPr>
          </a:p>
        </p:txBody>
      </p:sp>
      <p:sp>
        <p:nvSpPr>
          <p:cNvPr id="121" name="Google Shape;12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Char char="•"/>
            </a:pPr>
            <a:r>
              <a:rPr b="1" lang="en-US" sz="2000"/>
              <a:t>Data Cleaning</a:t>
            </a:r>
            <a:r>
              <a:rPr lang="en-US" sz="2000"/>
              <a:t>: Utilized functions like TRIM, CLEAN, and Remove Duplicates to ensure data accuracy.</a:t>
            </a:r>
            <a:endParaRPr/>
          </a:p>
          <a:p>
            <a:pPr indent="-228600" lvl="0" marL="228600" marR="0" rtl="0" algn="l">
              <a:lnSpc>
                <a:spcPct val="90000"/>
              </a:lnSpc>
              <a:spcBef>
                <a:spcPts val="1000"/>
              </a:spcBef>
              <a:spcAft>
                <a:spcPts val="0"/>
              </a:spcAft>
              <a:buClr>
                <a:schemeClr val="dk1"/>
              </a:buClr>
              <a:buSzPts val="2000"/>
              <a:buChar char="•"/>
            </a:pPr>
            <a:r>
              <a:rPr b="1" lang="en-US" sz="2000"/>
              <a:t>Descriptive Analysis</a:t>
            </a:r>
            <a:r>
              <a:rPr lang="en-US" sz="2000"/>
              <a:t>: Employed PivotTables for summarizing key metrics.</a:t>
            </a:r>
            <a:endParaRPr/>
          </a:p>
          <a:p>
            <a:pPr indent="-228600" lvl="0" marL="228600" marR="0" rtl="0" algn="l">
              <a:lnSpc>
                <a:spcPct val="90000"/>
              </a:lnSpc>
              <a:spcBef>
                <a:spcPts val="1000"/>
              </a:spcBef>
              <a:spcAft>
                <a:spcPts val="0"/>
              </a:spcAft>
              <a:buClr>
                <a:schemeClr val="dk1"/>
              </a:buClr>
              <a:buSzPts val="2000"/>
              <a:buChar char="•"/>
            </a:pPr>
            <a:r>
              <a:rPr b="1" lang="en-US" sz="2000"/>
              <a:t>Data Enrichment</a:t>
            </a:r>
            <a:r>
              <a:rPr lang="en-US" sz="2000"/>
              <a:t>: Enhanced the dataset with adding additional columns.</a:t>
            </a:r>
            <a:endParaRPr/>
          </a:p>
          <a:p>
            <a:pPr indent="-228600" lvl="0" marL="228600" marR="0" rtl="0" algn="l">
              <a:lnSpc>
                <a:spcPct val="90000"/>
              </a:lnSpc>
              <a:spcBef>
                <a:spcPts val="1000"/>
              </a:spcBef>
              <a:spcAft>
                <a:spcPts val="0"/>
              </a:spcAft>
              <a:buClr>
                <a:schemeClr val="dk1"/>
              </a:buClr>
              <a:buSzPts val="2000"/>
              <a:buChar char="•"/>
            </a:pPr>
            <a:r>
              <a:rPr b="1" lang="en-US" sz="2000"/>
              <a:t>Customer Segmentation</a:t>
            </a:r>
            <a:r>
              <a:rPr lang="en-US" sz="2000"/>
              <a:t>: Applied SORT and FILTER functions to classify customers based on Ratings and Calls.</a:t>
            </a:r>
            <a:endParaRPr/>
          </a:p>
          <a:p>
            <a:pPr indent="-228600" lvl="0" marL="228600" marR="0" rtl="0" algn="l">
              <a:lnSpc>
                <a:spcPct val="90000"/>
              </a:lnSpc>
              <a:spcBef>
                <a:spcPts val="1000"/>
              </a:spcBef>
              <a:spcAft>
                <a:spcPts val="0"/>
              </a:spcAft>
              <a:buClr>
                <a:schemeClr val="dk1"/>
              </a:buClr>
              <a:buSzPts val="2000"/>
              <a:buChar char="•"/>
            </a:pPr>
            <a:r>
              <a:rPr b="1" lang="en-US" sz="2000"/>
              <a:t>Visualization</a:t>
            </a:r>
            <a:r>
              <a:rPr lang="en-US" sz="2000"/>
              <a:t>: Created dynamic charts and dashboards for data representation, enabling interactive data exploration.</a:t>
            </a:r>
            <a:endParaRPr/>
          </a:p>
          <a:p>
            <a:pPr indent="-165100" lvl="0" marL="228600" marR="0" rtl="0" algn="l">
              <a:lnSpc>
                <a:spcPct val="90000"/>
              </a:lnSpc>
              <a:spcBef>
                <a:spcPts val="1000"/>
              </a:spcBef>
              <a:spcAft>
                <a:spcPts val="0"/>
              </a:spcAft>
              <a:buClr>
                <a:schemeClr val="dk1"/>
              </a:buClr>
              <a:buSzPts val="1000"/>
              <a:buNone/>
            </a:pPr>
            <a:r>
              <a:t/>
            </a:r>
            <a:endParaRPr b="0" i="0" sz="1000" u="none" strike="noStrike">
              <a:solidFill>
                <a:srgbClr val="2F549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Call Volume Analysis</a:t>
            </a:r>
            <a:endParaRPr/>
          </a:p>
        </p:txBody>
      </p:sp>
      <p:sp>
        <p:nvSpPr>
          <p:cNvPr id="127" name="Google Shape;127;p6"/>
          <p:cNvSpPr txBox="1"/>
          <p:nvPr>
            <p:ph idx="1" type="body"/>
          </p:nvPr>
        </p:nvSpPr>
        <p:spPr>
          <a:xfrm>
            <a:off x="838200" y="1880488"/>
            <a:ext cx="10515600" cy="49775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2000"/>
              <a:buNone/>
            </a:pPr>
            <a:r>
              <a:rPr b="1" lang="en-US" sz="2000">
                <a:solidFill>
                  <a:schemeClr val="accent1"/>
                </a:solidFill>
              </a:rPr>
              <a:t>Purpose</a:t>
            </a:r>
            <a:r>
              <a:rPr lang="en-US" sz="2000">
                <a:solidFill>
                  <a:schemeClr val="accent1"/>
                </a:solidFill>
              </a:rPr>
              <a:t>:</a:t>
            </a:r>
            <a:br>
              <a:rPr lang="en-US" sz="2000"/>
            </a:br>
            <a:r>
              <a:rPr lang="en-US" sz="2000"/>
              <a:t>Understanding daily call volume trends helps in resource planning by identifying busy periods and adjusting staffing levels.</a:t>
            </a:r>
            <a:endParaRPr/>
          </a:p>
          <a:p>
            <a:pPr indent="0" lvl="0" marL="0" rtl="0" algn="l">
              <a:lnSpc>
                <a:spcPct val="90000"/>
              </a:lnSpc>
              <a:spcBef>
                <a:spcPts val="1000"/>
              </a:spcBef>
              <a:spcAft>
                <a:spcPts val="0"/>
              </a:spcAft>
              <a:buClr>
                <a:schemeClr val="accent1"/>
              </a:buClr>
              <a:buSzPts val="2000"/>
              <a:buNone/>
            </a:pPr>
            <a:r>
              <a:rPr b="1" lang="en-US" sz="2000">
                <a:solidFill>
                  <a:schemeClr val="accent1"/>
                </a:solidFill>
              </a:rPr>
              <a:t>Insights</a:t>
            </a:r>
            <a:r>
              <a:rPr lang="en-US" sz="2000">
                <a:solidFill>
                  <a:schemeClr val="accent1"/>
                </a:solidFill>
              </a:rPr>
              <a:t>:</a:t>
            </a:r>
            <a:endParaRPr/>
          </a:p>
          <a:p>
            <a:pPr indent="-228600" lvl="0" marL="228600" rtl="0" algn="l">
              <a:lnSpc>
                <a:spcPct val="90000"/>
              </a:lnSpc>
              <a:spcBef>
                <a:spcPts val="1000"/>
              </a:spcBef>
              <a:spcAft>
                <a:spcPts val="0"/>
              </a:spcAft>
              <a:buClr>
                <a:schemeClr val="dk1"/>
              </a:buClr>
              <a:buSzPts val="2000"/>
              <a:buFont typeface="Arial"/>
              <a:buChar char="•"/>
            </a:pPr>
            <a:r>
              <a:rPr b="1" lang="en-US" sz="2000"/>
              <a:t>Busy Periods</a:t>
            </a:r>
            <a:r>
              <a:rPr lang="en-US" sz="2000"/>
              <a:t>: Peak activity mid-December and holiday season.</a:t>
            </a:r>
            <a:endParaRPr/>
          </a:p>
          <a:p>
            <a:pPr indent="-228600" lvl="0" marL="228600" rtl="0" algn="l">
              <a:lnSpc>
                <a:spcPct val="90000"/>
              </a:lnSpc>
              <a:spcBef>
                <a:spcPts val="1000"/>
              </a:spcBef>
              <a:spcAft>
                <a:spcPts val="0"/>
              </a:spcAft>
              <a:buClr>
                <a:schemeClr val="dk1"/>
              </a:buClr>
              <a:buSzPts val="2000"/>
              <a:buFont typeface="Arial"/>
              <a:buChar char="•"/>
            </a:pPr>
            <a:r>
              <a:rPr b="1" lang="en-US" sz="2000"/>
              <a:t>Call Duration Drop</a:t>
            </a:r>
            <a:r>
              <a:rPr lang="en-US" sz="2000"/>
              <a:t>: Lower interaction near the end of the month due to holidays.</a:t>
            </a:r>
            <a:endParaRPr/>
          </a:p>
          <a:p>
            <a:pPr indent="-228600" lvl="0" marL="228600" rtl="0" algn="l">
              <a:lnSpc>
                <a:spcPct val="90000"/>
              </a:lnSpc>
              <a:spcBef>
                <a:spcPts val="1000"/>
              </a:spcBef>
              <a:spcAft>
                <a:spcPts val="0"/>
              </a:spcAft>
              <a:buClr>
                <a:schemeClr val="dk1"/>
              </a:buClr>
              <a:buSzPts val="2000"/>
              <a:buChar char="•"/>
            </a:pPr>
            <a:r>
              <a:rPr b="1" lang="en-US" sz="2000"/>
              <a:t>Actionable Takeaway</a:t>
            </a:r>
            <a:r>
              <a:rPr lang="en-US" sz="2000"/>
              <a:t>:</a:t>
            </a:r>
            <a:br>
              <a:rPr lang="en-US" sz="2000"/>
            </a:br>
            <a:r>
              <a:rPr lang="en-US" sz="2000"/>
              <a:t>Adjust resources by increasing agents during peak times and scaling back during slower periods.</a:t>
            </a:r>
            <a:endParaRPr/>
          </a:p>
          <a:p>
            <a:pPr indent="-50800" lvl="0" marL="228600" rtl="0" algn="l">
              <a:lnSpc>
                <a:spcPct val="90000"/>
              </a:lnSpc>
              <a:spcBef>
                <a:spcPts val="1000"/>
              </a:spcBef>
              <a:spcAft>
                <a:spcPts val="0"/>
              </a:spcAft>
              <a:buClr>
                <a:schemeClr val="dk1"/>
              </a:buClr>
              <a:buSzPts val="2800"/>
              <a:buNone/>
            </a:pPr>
            <a:r>
              <a:t/>
            </a:r>
            <a:endParaRPr b="0" i="0" u="none" strike="noStrike">
              <a:solidFill>
                <a:srgbClr val="2F5496"/>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800"/>
              <a:buNone/>
            </a:pPr>
            <a:r>
              <a:t/>
            </a:r>
            <a:endParaRPr b="0" i="0" u="none" strike="noStrike">
              <a:solidFill>
                <a:srgbClr val="2F5496"/>
              </a:solidFill>
              <a:latin typeface="Times New Roman"/>
              <a:ea typeface="Times New Roman"/>
              <a:cs typeface="Times New Roman"/>
              <a:sym typeface="Times New Roman"/>
            </a:endParaRPr>
          </a:p>
        </p:txBody>
      </p:sp>
      <p:pic>
        <p:nvPicPr>
          <p:cNvPr id="128" name="Google Shape;128;p6"/>
          <p:cNvPicPr preferRelativeResize="0"/>
          <p:nvPr/>
        </p:nvPicPr>
        <p:blipFill rotWithShape="1">
          <a:blip r:embed="rId3">
            <a:alphaModFix/>
          </a:blip>
          <a:srcRect b="0" l="0" r="0" t="0"/>
          <a:stretch/>
        </p:blipFill>
        <p:spPr>
          <a:xfrm>
            <a:off x="2206035" y="4735902"/>
            <a:ext cx="5071235" cy="20272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47103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Agent Performance Analysis</a:t>
            </a:r>
            <a:endParaRPr/>
          </a:p>
        </p:txBody>
      </p:sp>
      <p:sp>
        <p:nvSpPr>
          <p:cNvPr id="134" name="Google Shape;134;p7"/>
          <p:cNvSpPr txBox="1"/>
          <p:nvPr>
            <p:ph idx="1" type="body"/>
          </p:nvPr>
        </p:nvSpPr>
        <p:spPr>
          <a:xfrm>
            <a:off x="838201" y="1825624"/>
            <a:ext cx="10471030" cy="5032375"/>
          </a:xfrm>
          <a:prstGeom prst="rect">
            <a:avLst/>
          </a:prstGeom>
          <a:noFill/>
          <a:ln>
            <a:noFill/>
          </a:ln>
        </p:spPr>
        <p:txBody>
          <a:bodyPr anchorCtr="0" anchor="t" bIns="45700" lIns="91425" spcFirstLastPara="1" rIns="91425" wrap="square" tIns="45700">
            <a:normAutofit/>
          </a:bodyPr>
          <a:lstStyle/>
          <a:p>
            <a:pPr indent="-161925" lvl="0" marL="228600" rtl="0" algn="l">
              <a:lnSpc>
                <a:spcPct val="90000"/>
              </a:lnSpc>
              <a:spcBef>
                <a:spcPts val="0"/>
              </a:spcBef>
              <a:spcAft>
                <a:spcPts val="0"/>
              </a:spcAft>
              <a:buClr>
                <a:schemeClr val="dk1"/>
              </a:buClr>
              <a:buSzPts val="1050"/>
              <a:buNone/>
            </a:pPr>
            <a:r>
              <a:t/>
            </a:r>
            <a:endParaRPr sz="1050"/>
          </a:p>
          <a:p>
            <a:pPr indent="0" lvl="0" marL="0" rtl="0" algn="l">
              <a:lnSpc>
                <a:spcPct val="90000"/>
              </a:lnSpc>
              <a:spcBef>
                <a:spcPts val="1000"/>
              </a:spcBef>
              <a:spcAft>
                <a:spcPts val="0"/>
              </a:spcAft>
              <a:buClr>
                <a:schemeClr val="dk1"/>
              </a:buClr>
              <a:buSzPts val="2000"/>
              <a:buNone/>
            </a:pPr>
            <a:r>
              <a:rPr b="1" lang="en-US" sz="2000"/>
              <a:t>Top Gurus</a:t>
            </a:r>
            <a:r>
              <a:rPr lang="en-US" sz="2000"/>
              <a:t>: High ratings indicate strong performance and customer satisfaction.</a:t>
            </a:r>
            <a:endParaRPr/>
          </a:p>
          <a:p>
            <a:pPr indent="0" lvl="0" marL="0" rtl="0" algn="l">
              <a:lnSpc>
                <a:spcPct val="90000"/>
              </a:lnSpc>
              <a:spcBef>
                <a:spcPts val="1000"/>
              </a:spcBef>
              <a:spcAft>
                <a:spcPts val="0"/>
              </a:spcAft>
              <a:buClr>
                <a:schemeClr val="dk1"/>
              </a:buClr>
              <a:buSzPts val="2000"/>
              <a:buNone/>
            </a:pPr>
            <a:r>
              <a:rPr b="1" lang="en-US" sz="2000"/>
              <a:t>Gradual Decline</a:t>
            </a:r>
            <a:r>
              <a:rPr lang="en-US" sz="2000"/>
              <a:t>: Many gurus have average ratings, with performance varying widely.</a:t>
            </a:r>
            <a:endParaRPr/>
          </a:p>
          <a:p>
            <a:pPr indent="0" lvl="0" marL="0" rtl="0" algn="l">
              <a:lnSpc>
                <a:spcPct val="90000"/>
              </a:lnSpc>
              <a:spcBef>
                <a:spcPts val="1000"/>
              </a:spcBef>
              <a:spcAft>
                <a:spcPts val="0"/>
              </a:spcAft>
              <a:buClr>
                <a:schemeClr val="dk1"/>
              </a:buClr>
              <a:buSzPts val="2000"/>
              <a:buNone/>
            </a:pPr>
            <a:r>
              <a:rPr b="1" lang="en-US" sz="2000"/>
              <a:t>Lowest Ratings</a:t>
            </a:r>
            <a:r>
              <a:rPr lang="en-US" sz="2000"/>
              <a:t>: Sharp drop in ratings for some, indicating service quality or training issues.</a:t>
            </a:r>
            <a:endParaRPr/>
          </a:p>
          <a:p>
            <a:pPr indent="0" lvl="0" marL="0" rtl="0" algn="l">
              <a:lnSpc>
                <a:spcPct val="90000"/>
              </a:lnSpc>
              <a:spcBef>
                <a:spcPts val="1000"/>
              </a:spcBef>
              <a:spcAft>
                <a:spcPts val="0"/>
              </a:spcAft>
              <a:buClr>
                <a:schemeClr val="accent1"/>
              </a:buClr>
              <a:buSzPts val="2000"/>
              <a:buNone/>
            </a:pPr>
            <a:r>
              <a:rPr b="1" lang="en-US" sz="2000">
                <a:solidFill>
                  <a:schemeClr val="accent1"/>
                </a:solidFill>
              </a:rPr>
              <a:t>Implication</a:t>
            </a:r>
            <a:r>
              <a:rPr lang="en-US" sz="2000">
                <a:solidFill>
                  <a:schemeClr val="accent1"/>
                </a:solidFill>
              </a:rPr>
              <a:t>:</a:t>
            </a:r>
            <a:endParaRPr/>
          </a:p>
          <a:p>
            <a:pPr indent="0" lvl="0" marL="0" rtl="0" algn="l">
              <a:lnSpc>
                <a:spcPct val="90000"/>
              </a:lnSpc>
              <a:spcBef>
                <a:spcPts val="1000"/>
              </a:spcBef>
              <a:spcAft>
                <a:spcPts val="0"/>
              </a:spcAft>
              <a:buClr>
                <a:schemeClr val="dk1"/>
              </a:buClr>
              <a:buSzPts val="2000"/>
              <a:buNone/>
            </a:pPr>
            <a:r>
              <a:rPr lang="en-US" sz="2000"/>
              <a:t>A large performance gap exists, suggesting a need for targeted training and performance reviews to improve consistency.</a:t>
            </a:r>
            <a:endParaRPr/>
          </a:p>
        </p:txBody>
      </p:sp>
      <p:pic>
        <p:nvPicPr>
          <p:cNvPr id="135" name="Google Shape;135;p7"/>
          <p:cNvPicPr preferRelativeResize="0"/>
          <p:nvPr/>
        </p:nvPicPr>
        <p:blipFill rotWithShape="1">
          <a:blip r:embed="rId3">
            <a:alphaModFix/>
          </a:blip>
          <a:srcRect b="0" l="0" r="0" t="0"/>
          <a:stretch/>
        </p:blipFill>
        <p:spPr>
          <a:xfrm>
            <a:off x="1373476" y="4502989"/>
            <a:ext cx="5960630" cy="21911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365125"/>
            <a:ext cx="10515602"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i="0" lang="en-US" u="none" strike="noStrike">
                <a:solidFill>
                  <a:srgbClr val="2F5496"/>
                </a:solidFill>
                <a:latin typeface="Times New Roman"/>
                <a:ea typeface="Times New Roman"/>
                <a:cs typeface="Times New Roman"/>
                <a:sym typeface="Times New Roman"/>
              </a:rPr>
              <a:t>Customer Satisfaction Analysis</a:t>
            </a:r>
            <a:endParaRPr/>
          </a:p>
        </p:txBody>
      </p:sp>
      <p:sp>
        <p:nvSpPr>
          <p:cNvPr id="141" name="Google Shape;141;p8"/>
          <p:cNvSpPr txBox="1"/>
          <p:nvPr>
            <p:ph idx="1" type="body"/>
          </p:nvPr>
        </p:nvSpPr>
        <p:spPr>
          <a:xfrm>
            <a:off x="838198" y="1690688"/>
            <a:ext cx="10515602" cy="5032375"/>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marR="0" rtl="0" algn="l">
              <a:lnSpc>
                <a:spcPct val="90000"/>
              </a:lnSpc>
              <a:spcBef>
                <a:spcPts val="1000"/>
              </a:spcBef>
              <a:spcAft>
                <a:spcPts val="0"/>
              </a:spcAft>
              <a:buClr>
                <a:schemeClr val="dk1"/>
              </a:buClr>
              <a:buSzPts val="2000"/>
              <a:buChar char="•"/>
            </a:pPr>
            <a:r>
              <a:rPr lang="en-US" sz="2000"/>
              <a:t>Majority of users (7,256) gave a rating of 0, indicating potential dissatisfaction.</a:t>
            </a:r>
            <a:endParaRPr/>
          </a:p>
          <a:p>
            <a:pPr indent="-228600" lvl="0" marL="228600" marR="0" rtl="0" algn="l">
              <a:lnSpc>
                <a:spcPct val="90000"/>
              </a:lnSpc>
              <a:spcBef>
                <a:spcPts val="1000"/>
              </a:spcBef>
              <a:spcAft>
                <a:spcPts val="0"/>
              </a:spcAft>
              <a:buClr>
                <a:schemeClr val="dk1"/>
              </a:buClr>
              <a:buSzPts val="2000"/>
              <a:buChar char="•"/>
            </a:pPr>
            <a:r>
              <a:rPr lang="en-US" sz="2000"/>
              <a:t>Ratings of 2 and 3 have relatively high counts (4,300+ each).</a:t>
            </a:r>
            <a:endParaRPr/>
          </a:p>
          <a:p>
            <a:pPr indent="-228600" lvl="0" marL="228600" marR="0" rtl="0" algn="l">
              <a:lnSpc>
                <a:spcPct val="90000"/>
              </a:lnSpc>
              <a:spcBef>
                <a:spcPts val="1000"/>
              </a:spcBef>
              <a:spcAft>
                <a:spcPts val="0"/>
              </a:spcAft>
              <a:buClr>
                <a:schemeClr val="dk1"/>
              </a:buClr>
              <a:buSzPts val="2000"/>
              <a:buChar char="•"/>
            </a:pPr>
            <a:r>
              <a:rPr lang="en-US" sz="2000"/>
              <a:t>The high volume of low ratings suggests underlying issues that warrant further investigation.</a:t>
            </a:r>
            <a:endParaRPr/>
          </a:p>
          <a:p>
            <a:pPr indent="-228600" lvl="0" marL="228600" marR="0" rtl="0" algn="l">
              <a:lnSpc>
                <a:spcPct val="90000"/>
              </a:lnSpc>
              <a:spcBef>
                <a:spcPts val="1000"/>
              </a:spcBef>
              <a:spcAft>
                <a:spcPts val="0"/>
              </a:spcAft>
              <a:buClr>
                <a:schemeClr val="dk1"/>
              </a:buClr>
              <a:buSzPts val="2000"/>
              <a:buChar char="•"/>
            </a:pPr>
            <a:r>
              <a:rPr lang="en-US" sz="2000"/>
              <a:t>Ratings between 4 and 8 are more balanced, with user counts ranging from 1,800 to 2,100.</a:t>
            </a:r>
            <a:endParaRPr/>
          </a:p>
          <a:p>
            <a:pPr indent="-101600" lvl="0" marL="228600" marR="0" rtl="0" algn="l">
              <a:lnSpc>
                <a:spcPct val="90000"/>
              </a:lnSpc>
              <a:spcBef>
                <a:spcPts val="1000"/>
              </a:spcBef>
              <a:spcAft>
                <a:spcPts val="0"/>
              </a:spcAft>
              <a:buClr>
                <a:schemeClr val="dk1"/>
              </a:buClr>
              <a:buSzPts val="2000"/>
              <a:buNone/>
            </a:pPr>
            <a:r>
              <a:t/>
            </a:r>
            <a:endParaRPr sz="2000"/>
          </a:p>
          <a:p>
            <a:pPr indent="-101600" lvl="0" marL="228600" marR="0" rtl="0" algn="l">
              <a:lnSpc>
                <a:spcPct val="90000"/>
              </a:lnSpc>
              <a:spcBef>
                <a:spcPts val="1000"/>
              </a:spcBef>
              <a:spcAft>
                <a:spcPts val="0"/>
              </a:spcAft>
              <a:buClr>
                <a:schemeClr val="dk1"/>
              </a:buClr>
              <a:buSzPts val="2000"/>
              <a:buNone/>
            </a:pPr>
            <a:r>
              <a:t/>
            </a:r>
            <a:endParaRPr sz="2000"/>
          </a:p>
          <a:p>
            <a:pPr indent="-101600" lvl="0" marL="228600" marR="0" rtl="0" algn="l">
              <a:lnSpc>
                <a:spcPct val="90000"/>
              </a:lnSpc>
              <a:spcBef>
                <a:spcPts val="1000"/>
              </a:spcBef>
              <a:spcAft>
                <a:spcPts val="0"/>
              </a:spcAft>
              <a:buClr>
                <a:schemeClr val="dk1"/>
              </a:buClr>
              <a:buSzPts val="2000"/>
              <a:buNone/>
            </a:pPr>
            <a:r>
              <a:t/>
            </a:r>
            <a:endParaRPr b="0" i="0" sz="2000" u="none" strike="noStrike">
              <a:solidFill>
                <a:srgbClr val="2F5496"/>
              </a:solidFill>
              <a:latin typeface="Times New Roman"/>
              <a:ea typeface="Times New Roman"/>
              <a:cs typeface="Times New Roman"/>
              <a:sym typeface="Times New Roman"/>
            </a:endParaRPr>
          </a:p>
        </p:txBody>
      </p:sp>
      <p:pic>
        <p:nvPicPr>
          <p:cNvPr id="142" name="Google Shape;142;p8"/>
          <p:cNvPicPr preferRelativeResize="0"/>
          <p:nvPr/>
        </p:nvPicPr>
        <p:blipFill rotWithShape="1">
          <a:blip r:embed="rId3">
            <a:alphaModFix/>
          </a:blip>
          <a:srcRect b="0" l="0" r="0" t="0"/>
          <a:stretch/>
        </p:blipFill>
        <p:spPr>
          <a:xfrm>
            <a:off x="1449856" y="4270074"/>
            <a:ext cx="6870047" cy="22725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838200" y="365125"/>
            <a:ext cx="10515602"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F5496"/>
              </a:buClr>
              <a:buSzPts val="4400"/>
              <a:buFont typeface="Times New Roman"/>
              <a:buNone/>
            </a:pPr>
            <a:r>
              <a:rPr b="1" lang="en-US">
                <a:solidFill>
                  <a:srgbClr val="2F5496"/>
                </a:solidFill>
                <a:latin typeface="Times New Roman"/>
                <a:ea typeface="Times New Roman"/>
                <a:cs typeface="Times New Roman"/>
                <a:sym typeface="Times New Roman"/>
              </a:rPr>
              <a:t>Total Sales by Consultation Type Analysis</a:t>
            </a:r>
            <a:endParaRPr b="1" i="0" u="none" strike="noStrike">
              <a:solidFill>
                <a:srgbClr val="2F5496"/>
              </a:solidFill>
              <a:latin typeface="Times New Roman"/>
              <a:ea typeface="Times New Roman"/>
              <a:cs typeface="Times New Roman"/>
              <a:sym typeface="Times New Roman"/>
            </a:endParaRPr>
          </a:p>
        </p:txBody>
      </p:sp>
      <p:sp>
        <p:nvSpPr>
          <p:cNvPr id="148" name="Google Shape;148;p9"/>
          <p:cNvSpPr txBox="1"/>
          <p:nvPr>
            <p:ph idx="1" type="body"/>
          </p:nvPr>
        </p:nvSpPr>
        <p:spPr>
          <a:xfrm>
            <a:off x="838198" y="1690688"/>
            <a:ext cx="10515602" cy="5032375"/>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marR="0" rtl="0" algn="l">
              <a:lnSpc>
                <a:spcPct val="90000"/>
              </a:lnSpc>
              <a:spcBef>
                <a:spcPts val="1000"/>
              </a:spcBef>
              <a:spcAft>
                <a:spcPts val="0"/>
              </a:spcAft>
              <a:buClr>
                <a:schemeClr val="dk1"/>
              </a:buClr>
              <a:buSzPts val="2000"/>
              <a:buChar char="•"/>
            </a:pPr>
            <a:r>
              <a:rPr lang="en-US" sz="2000"/>
              <a:t>Calls dominate with the highest "SUM of amount" (168,520.62).</a:t>
            </a:r>
            <a:endParaRPr/>
          </a:p>
          <a:p>
            <a:pPr indent="-228600" lvl="0" marL="228600" marR="0" rtl="0" algn="l">
              <a:lnSpc>
                <a:spcPct val="90000"/>
              </a:lnSpc>
              <a:spcBef>
                <a:spcPts val="1000"/>
              </a:spcBef>
              <a:spcAft>
                <a:spcPts val="0"/>
              </a:spcAft>
              <a:buClr>
                <a:schemeClr val="dk1"/>
              </a:buClr>
              <a:buSzPts val="2000"/>
              <a:buChar char="•"/>
            </a:pPr>
            <a:r>
              <a:rPr lang="en-US" sz="2000"/>
              <a:t>Chats account for a smaller portion (45,494.68).</a:t>
            </a:r>
            <a:endParaRPr/>
          </a:p>
          <a:p>
            <a:pPr indent="-228600" lvl="0" marL="228600" marR="0" rtl="0" algn="l">
              <a:lnSpc>
                <a:spcPct val="90000"/>
              </a:lnSpc>
              <a:spcBef>
                <a:spcPts val="1000"/>
              </a:spcBef>
              <a:spcAft>
                <a:spcPts val="0"/>
              </a:spcAft>
              <a:buClr>
                <a:schemeClr val="dk1"/>
              </a:buClr>
              <a:buSzPts val="2000"/>
              <a:buChar char="•"/>
            </a:pPr>
            <a:r>
              <a:rPr lang="en-US" sz="2000"/>
              <a:t>Public live calls have minimal value (50.60), almost negligible.</a:t>
            </a:r>
            <a:endParaRPr/>
          </a:p>
          <a:p>
            <a:pPr indent="-228600" lvl="0" marL="228600" marR="0" rtl="0" algn="l">
              <a:lnSpc>
                <a:spcPct val="90000"/>
              </a:lnSpc>
              <a:spcBef>
                <a:spcPts val="1000"/>
              </a:spcBef>
              <a:spcAft>
                <a:spcPts val="0"/>
              </a:spcAft>
              <a:buClr>
                <a:schemeClr val="dk1"/>
              </a:buClr>
              <a:buSzPts val="2000"/>
              <a:buChar char="•"/>
            </a:pPr>
            <a:r>
              <a:rPr lang="en-US" sz="2000"/>
              <a:t>Calls are overwhelmingly the most significant category.</a:t>
            </a:r>
            <a:endParaRPr b="0" i="0" sz="2000" u="none" strike="noStrike">
              <a:solidFill>
                <a:srgbClr val="2F5496"/>
              </a:solidFill>
              <a:latin typeface="Times New Roman"/>
              <a:ea typeface="Times New Roman"/>
              <a:cs typeface="Times New Roman"/>
              <a:sym typeface="Times New Roman"/>
            </a:endParaRPr>
          </a:p>
        </p:txBody>
      </p:sp>
      <p:pic>
        <p:nvPicPr>
          <p:cNvPr id="149" name="Google Shape;149;p9"/>
          <p:cNvPicPr preferRelativeResize="0"/>
          <p:nvPr/>
        </p:nvPicPr>
        <p:blipFill rotWithShape="1">
          <a:blip r:embed="rId3">
            <a:alphaModFix/>
          </a:blip>
          <a:srcRect b="0" l="0" r="0" t="0"/>
          <a:stretch/>
        </p:blipFill>
        <p:spPr>
          <a:xfrm>
            <a:off x="2659811" y="4131199"/>
            <a:ext cx="4957313" cy="25918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2024-09-11T14:29:25Z</dcterms:created>
  <dc:creator>badal bhati</dc:creator>
</cp:coreProperties>
</file>