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82" r:id="rId19"/>
    <p:sldId id="280" r:id="rId20"/>
    <p:sldId id="281" r:id="rId21"/>
    <p:sldId id="273" r:id="rId22"/>
    <p:sldId id="274"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HncGme7YdXfNpgGmg6DCxq81V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l bhati" userId="41b64121da2afb2c" providerId="LiveId" clId="{85D1F441-E118-462A-9BF9-797131185F5E}"/>
    <pc:docChg chg="modSld">
      <pc:chgData name="badal bhati" userId="41b64121da2afb2c" providerId="LiveId" clId="{85D1F441-E118-462A-9BF9-797131185F5E}" dt="2025-01-10T17:45:32.425" v="1" actId="113"/>
      <pc:docMkLst>
        <pc:docMk/>
      </pc:docMkLst>
      <pc:sldChg chg="modSp mod">
        <pc:chgData name="badal bhati" userId="41b64121da2afb2c" providerId="LiveId" clId="{85D1F441-E118-462A-9BF9-797131185F5E}" dt="2025-01-10T17:45:32.425" v="1" actId="113"/>
        <pc:sldMkLst>
          <pc:docMk/>
          <pc:sldMk cId="0" sldId="256"/>
        </pc:sldMkLst>
        <pc:spChg chg="mod">
          <ac:chgData name="badal bhati" userId="41b64121da2afb2c" providerId="LiveId" clId="{85D1F441-E118-462A-9BF9-797131185F5E}" dt="2025-01-10T17:45:32.425" v="1" actId="113"/>
          <ac:spMkLst>
            <pc:docMk/>
            <pc:sldMk cId="0" sldId="256"/>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6C8DEBF5-9CC4-D1AF-8852-6001117F54DE}"/>
            </a:ext>
          </a:extLst>
        </p:cNvPr>
        <p:cNvGrpSpPr/>
        <p:nvPr/>
      </p:nvGrpSpPr>
      <p:grpSpPr>
        <a:xfrm>
          <a:off x="0" y="0"/>
          <a:ext cx="0" cy="0"/>
          <a:chOff x="0" y="0"/>
          <a:chExt cx="0" cy="0"/>
        </a:xfrm>
      </p:grpSpPr>
      <p:sp>
        <p:nvSpPr>
          <p:cNvPr id="172" name="Google Shape;172;p13:notes">
            <a:extLst>
              <a:ext uri="{FF2B5EF4-FFF2-40B4-BE49-F238E27FC236}">
                <a16:creationId xmlns:a16="http://schemas.microsoft.com/office/drawing/2014/main" id="{319322CD-A732-2ABF-C195-74E6A90C0B2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a:extLst>
              <a:ext uri="{FF2B5EF4-FFF2-40B4-BE49-F238E27FC236}">
                <a16:creationId xmlns:a16="http://schemas.microsoft.com/office/drawing/2014/main" id="{30429C10-2E81-1A3C-45CC-7BEBB527196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66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769C940-7FA4-410F-A7B7-7E6C82A4E252}"/>
            </a:ext>
          </a:extLst>
        </p:cNvPr>
        <p:cNvGrpSpPr/>
        <p:nvPr/>
      </p:nvGrpSpPr>
      <p:grpSpPr>
        <a:xfrm>
          <a:off x="0" y="0"/>
          <a:ext cx="0" cy="0"/>
          <a:chOff x="0" y="0"/>
          <a:chExt cx="0" cy="0"/>
        </a:xfrm>
      </p:grpSpPr>
      <p:sp>
        <p:nvSpPr>
          <p:cNvPr id="191" name="Google Shape;191;p16:notes">
            <a:extLst>
              <a:ext uri="{FF2B5EF4-FFF2-40B4-BE49-F238E27FC236}">
                <a16:creationId xmlns:a16="http://schemas.microsoft.com/office/drawing/2014/main" id="{080EC7C5-5128-A99F-2DCA-0F59B52C73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a:extLst>
              <a:ext uri="{FF2B5EF4-FFF2-40B4-BE49-F238E27FC236}">
                <a16:creationId xmlns:a16="http://schemas.microsoft.com/office/drawing/2014/main" id="{97451CA5-9DCF-5C08-E0F4-8F017D7EEE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086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492C2D58-D548-4714-0C55-E99FAAF802BE}"/>
            </a:ext>
          </a:extLst>
        </p:cNvPr>
        <p:cNvGrpSpPr/>
        <p:nvPr/>
      </p:nvGrpSpPr>
      <p:grpSpPr>
        <a:xfrm>
          <a:off x="0" y="0"/>
          <a:ext cx="0" cy="0"/>
          <a:chOff x="0" y="0"/>
          <a:chExt cx="0" cy="0"/>
        </a:xfrm>
      </p:grpSpPr>
      <p:sp>
        <p:nvSpPr>
          <p:cNvPr id="197" name="Google Shape;197;p17:notes">
            <a:extLst>
              <a:ext uri="{FF2B5EF4-FFF2-40B4-BE49-F238E27FC236}">
                <a16:creationId xmlns:a16="http://schemas.microsoft.com/office/drawing/2014/main" id="{31CA0A5B-E3DE-8362-50FE-1F447722A70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a:extLst>
              <a:ext uri="{FF2B5EF4-FFF2-40B4-BE49-F238E27FC236}">
                <a16:creationId xmlns:a16="http://schemas.microsoft.com/office/drawing/2014/main" id="{BC4E2B54-CCDE-D460-A1C7-A0A4C8A63D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482643F4-FEF4-3590-0ADE-181FDD9D5F16}"/>
            </a:ext>
          </a:extLst>
        </p:cNvPr>
        <p:cNvGrpSpPr/>
        <p:nvPr/>
      </p:nvGrpSpPr>
      <p:grpSpPr>
        <a:xfrm>
          <a:off x="0" y="0"/>
          <a:ext cx="0" cy="0"/>
          <a:chOff x="0" y="0"/>
          <a:chExt cx="0" cy="0"/>
        </a:xfrm>
      </p:grpSpPr>
      <p:sp>
        <p:nvSpPr>
          <p:cNvPr id="197" name="Google Shape;197;p17:notes">
            <a:extLst>
              <a:ext uri="{FF2B5EF4-FFF2-40B4-BE49-F238E27FC236}">
                <a16:creationId xmlns:a16="http://schemas.microsoft.com/office/drawing/2014/main" id="{A39B5E09-11A7-21B2-33FA-0B8DC81629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a:extLst>
              <a:ext uri="{FF2B5EF4-FFF2-40B4-BE49-F238E27FC236}">
                <a16:creationId xmlns:a16="http://schemas.microsoft.com/office/drawing/2014/main" id="{80B62EFB-19F0-F7AD-0D37-E2E17069B0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89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75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51020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4266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 and Text">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739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4912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81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12896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41504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833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281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8559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8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6741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Social Media</a:t>
            </a:r>
            <a:r>
              <a:rPr lang="en-US" b="1" i="0" u="none" strike="noStrike" dirty="0">
                <a:solidFill>
                  <a:srgbClr val="2F5496"/>
                </a:solidFill>
                <a:latin typeface="Times New Roman"/>
                <a:ea typeface="Times New Roman"/>
                <a:cs typeface="Times New Roman"/>
                <a:sym typeface="Times New Roman"/>
              </a:rPr>
              <a:t> Analysis</a:t>
            </a:r>
            <a:br>
              <a:rPr lang="en-US" b="0" i="0" u="none" strike="noStrike" dirty="0">
                <a:solidFill>
                  <a:srgbClr val="2F5496"/>
                </a:solidFill>
                <a:latin typeface="Times New Roman"/>
                <a:ea typeface="Times New Roman"/>
                <a:cs typeface="Times New Roman"/>
                <a:sym typeface="Times New Roman"/>
              </a:rPr>
            </a:br>
            <a:endParaRPr b="1" i="0" u="none" strike="noStrike" dirty="0">
              <a:solidFill>
                <a:srgbClr val="2F5496"/>
              </a:solidFill>
              <a:latin typeface="Times New Roman"/>
              <a:ea typeface="Times New Roman"/>
              <a:cs typeface="Times New Roman"/>
              <a:sym typeface="Times New Roman"/>
            </a:endParaRPr>
          </a:p>
        </p:txBody>
      </p:sp>
      <p:sp>
        <p:nvSpPr>
          <p:cNvPr id="95" name="Google Shape;95;p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buSzPct val="100000"/>
              <a:buNone/>
            </a:pPr>
            <a:r>
              <a:rPr lang="en-IN" sz="2000" dirty="0">
                <a:solidFill>
                  <a:schemeClr val="accent1"/>
                </a:solidFill>
              </a:rPr>
              <a:t>Title:</a:t>
            </a:r>
          </a:p>
          <a:p>
            <a:pPr marL="342900">
              <a:buSzPct val="100000"/>
            </a:pPr>
            <a:r>
              <a:rPr lang="en-IN" sz="2000" dirty="0"/>
              <a:t> Leveraging Instagram Data for Targeted Marketing Strategies.</a:t>
            </a:r>
          </a:p>
          <a:p>
            <a:pPr marL="0" indent="0">
              <a:buSzPct val="100000"/>
              <a:buNone/>
            </a:pPr>
            <a:r>
              <a:rPr lang="en-US" sz="2000" dirty="0">
                <a:solidFill>
                  <a:schemeClr val="accent1"/>
                </a:solidFill>
              </a:rPr>
              <a:t>Subtitle:</a:t>
            </a:r>
          </a:p>
          <a:p>
            <a:pPr marL="342900">
              <a:buSzPct val="100000"/>
            </a:pPr>
            <a:r>
              <a:rPr lang="en-US" sz="2000" dirty="0"/>
              <a:t> Insights and Recommendations for Boosting User Engagement, Retention, and Acquisition.</a:t>
            </a:r>
            <a:endParaRPr lang="en-US" sz="2000" dirty="0">
              <a:sym typeface="Times New Roman"/>
            </a:endParaRPr>
          </a:p>
          <a:p>
            <a:pPr marL="0" indent="0">
              <a:spcBef>
                <a:spcPts val="0"/>
              </a:spcBef>
              <a:buClr>
                <a:srgbClr val="2F5496"/>
              </a:buClr>
              <a:buSzPts val="2800"/>
              <a:buNone/>
            </a:pPr>
            <a:endParaRPr lang="en-US" dirty="0">
              <a:solidFill>
                <a:srgbClr val="2F5496"/>
              </a:solidFill>
              <a:latin typeface="Times New Roman"/>
              <a:ea typeface="Times New Roman"/>
              <a:cs typeface="Times New Roman"/>
              <a:sym typeface="Times New Roman"/>
            </a:endParaRPr>
          </a:p>
          <a:p>
            <a:pPr marL="228600" marR="0" lvl="0" indent="-228600" algn="l" rtl="0">
              <a:lnSpc>
                <a:spcPct val="90000"/>
              </a:lnSpc>
              <a:spcBef>
                <a:spcPts val="0"/>
              </a:spcBef>
              <a:spcAft>
                <a:spcPts val="0"/>
              </a:spcAft>
              <a:buClr>
                <a:srgbClr val="2F5496"/>
              </a:buClr>
              <a:buSzPts val="2800"/>
              <a:buChar char="•"/>
            </a:pPr>
            <a:r>
              <a:rPr lang="en-US" dirty="0">
                <a:solidFill>
                  <a:srgbClr val="2F5496"/>
                </a:solidFill>
                <a:latin typeface="Times New Roman"/>
                <a:ea typeface="Times New Roman"/>
                <a:cs typeface="Times New Roman"/>
                <a:sym typeface="Times New Roman"/>
              </a:rPr>
              <a:t>Vikas Upadhyay</a:t>
            </a:r>
            <a:endParaRPr b="0" i="0" u="none" strike="noStrike" dirty="0">
              <a:solidFill>
                <a:srgbClr val="2F5496"/>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rgbClr val="2F5496"/>
              </a:buClr>
              <a:buSzPts val="2800"/>
              <a:buChar char="•"/>
            </a:pPr>
            <a:r>
              <a:rPr lang="en-US" dirty="0">
                <a:solidFill>
                  <a:srgbClr val="2F5496"/>
                </a:solidFill>
                <a:latin typeface="Times New Roman"/>
                <a:ea typeface="Times New Roman"/>
                <a:cs typeface="Times New Roman"/>
                <a:sym typeface="Times New Roman"/>
              </a:rPr>
              <a:t>18/11/2024</a:t>
            </a:r>
            <a:endParaRPr b="0" i="0" u="none" strike="noStrike" dirty="0">
              <a:solidFill>
                <a:srgbClr val="2F5496"/>
              </a:solidFill>
              <a:latin typeface="Times New Roman"/>
              <a:ea typeface="Times New Roman"/>
              <a:cs typeface="Times New Roman"/>
              <a:sym typeface="Times New Roman"/>
            </a:endParaRPr>
          </a:p>
        </p:txBody>
      </p:sp>
      <p:pic>
        <p:nvPicPr>
          <p:cNvPr id="97" name="Google Shape;97;p1"/>
          <p:cNvPicPr preferRelativeResize="0"/>
          <p:nvPr/>
        </p:nvPicPr>
        <p:blipFill rotWithShape="1">
          <a:blip r:embed="rId3">
            <a:alphaModFix/>
          </a:blip>
          <a:srcRect/>
          <a:stretch/>
        </p:blipFill>
        <p:spPr>
          <a:xfrm>
            <a:off x="5370957" y="3429000"/>
            <a:ext cx="5905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User Without Engagement</a:t>
            </a:r>
            <a:r>
              <a:rPr lang="en-US" b="1" i="0" u="none" strike="noStrike" dirty="0">
                <a:solidFill>
                  <a:srgbClr val="2F5496"/>
                </a:solidFill>
                <a:latin typeface="Times New Roman"/>
                <a:ea typeface="Times New Roman"/>
                <a:cs typeface="Times New Roman"/>
                <a:sym typeface="Times New Roman"/>
              </a:rPr>
              <a:t> Analysis</a:t>
            </a:r>
            <a:endParaRPr dirty="0"/>
          </a:p>
        </p:txBody>
      </p:sp>
      <p:sp>
        <p:nvSpPr>
          <p:cNvPr id="155" name="Google Shape;155;p10"/>
          <p:cNvSpPr txBox="1">
            <a:spLocks noGrp="1"/>
          </p:cNvSpPr>
          <p:nvPr>
            <p:ph type="body" idx="1"/>
          </p:nvPr>
        </p:nvSpPr>
        <p:spPr>
          <a:xfrm>
            <a:off x="838198" y="1690688"/>
            <a:ext cx="10515602" cy="5032375"/>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solidFill>
                  <a:schemeClr val="accent1"/>
                </a:solidFill>
              </a:rPr>
              <a:t>Insights:</a:t>
            </a:r>
            <a:endParaRPr lang="en-IN" sz="2000" dirty="0"/>
          </a:p>
          <a:p>
            <a:pPr marL="285750" indent="-285750">
              <a:buSzPts val="2000"/>
            </a:pPr>
            <a:r>
              <a:rPr lang="en-IN" sz="2000" dirty="0"/>
              <a:t>The below table shows the list of users who have never liked any posts.</a:t>
            </a:r>
          </a:p>
          <a:p>
            <a:pPr marL="285750" indent="-285750">
              <a:buSzPts val="2000"/>
            </a:pPr>
            <a:r>
              <a:rPr lang="en-IN" sz="2000" dirty="0"/>
              <a:t>These users may represent inactive accounts or individuals who consume content but do not engage.</a:t>
            </a:r>
          </a:p>
          <a:p>
            <a:pPr marL="285750" indent="-285750">
              <a:buSzPts val="2000"/>
            </a:pPr>
            <a:r>
              <a:rPr lang="en-IN" sz="2000" dirty="0"/>
              <a:t>Some users might prefer passive participation rather than active engagement.</a:t>
            </a:r>
          </a:p>
          <a:p>
            <a:pPr marL="228600" indent="-228600">
              <a:spcBef>
                <a:spcPts val="0"/>
              </a:spcBef>
              <a:buSzPts val="2000"/>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dk1"/>
              </a:buClr>
              <a:buSzPts val="2000"/>
              <a:buChar char="•"/>
            </a:pPr>
            <a:endParaRPr dirty="0"/>
          </a:p>
        </p:txBody>
      </p:sp>
      <p:pic>
        <p:nvPicPr>
          <p:cNvPr id="2" name="Picture 1">
            <a:extLst>
              <a:ext uri="{FF2B5EF4-FFF2-40B4-BE49-F238E27FC236}">
                <a16:creationId xmlns:a16="http://schemas.microsoft.com/office/drawing/2014/main" id="{3AFA885A-BBB3-209D-627E-BD5BBCE0F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453" y="3458790"/>
            <a:ext cx="1551699" cy="31518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User by Engagement</a:t>
            </a:r>
            <a:r>
              <a:rPr lang="en-US" b="1" i="0" u="none" strike="noStrike" dirty="0">
                <a:solidFill>
                  <a:srgbClr val="2F5496"/>
                </a:solidFill>
                <a:latin typeface="Times New Roman"/>
                <a:ea typeface="Times New Roman"/>
                <a:cs typeface="Times New Roman"/>
                <a:sym typeface="Times New Roman"/>
              </a:rPr>
              <a:t> Analysis</a:t>
            </a:r>
            <a:endParaRPr dirty="0"/>
          </a:p>
        </p:txBody>
      </p:sp>
      <p:sp>
        <p:nvSpPr>
          <p:cNvPr id="162" name="Google Shape;162;p11"/>
          <p:cNvSpPr txBox="1">
            <a:spLocks noGrp="1"/>
          </p:cNvSpPr>
          <p:nvPr>
            <p:ph type="body" idx="1"/>
          </p:nvPr>
        </p:nvSpPr>
        <p:spPr>
          <a:xfrm>
            <a:off x="838198" y="1690688"/>
            <a:ext cx="10515602" cy="5167312"/>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solidFill>
                  <a:schemeClr val="accent1"/>
                </a:solidFill>
              </a:rPr>
              <a:t>Insights:</a:t>
            </a:r>
            <a:endParaRPr lang="en-US" sz="2000" b="1" dirty="0"/>
          </a:p>
          <a:p>
            <a:pPr marL="342900">
              <a:buSzPts val="2000"/>
            </a:pPr>
            <a:r>
              <a:rPr lang="en-US" sz="2000" b="1" dirty="0"/>
              <a:t>High likes/comments: </a:t>
            </a:r>
            <a:r>
              <a:rPr lang="en-US" sz="2000" dirty="0"/>
              <a:t>Active, resonating contributors.</a:t>
            </a:r>
          </a:p>
          <a:p>
            <a:pPr marL="342900">
              <a:buSzPts val="2000"/>
            </a:pPr>
            <a:r>
              <a:rPr lang="en-US" sz="2000" b="1" dirty="0"/>
              <a:t>Low likes/comments: </a:t>
            </a:r>
            <a:r>
              <a:rPr lang="en-US" sz="2000" dirty="0"/>
              <a:t>Opportunities for activation.</a:t>
            </a:r>
          </a:p>
          <a:p>
            <a:pPr marL="342900">
              <a:buSzPts val="2000"/>
            </a:pPr>
            <a:r>
              <a:rPr lang="en-US" sz="2000" b="1" dirty="0"/>
              <a:t>High tags: </a:t>
            </a:r>
            <a:r>
              <a:rPr lang="en-US" sz="2000" dirty="0"/>
              <a:t>Ideal for theme-based campaigns.</a:t>
            </a:r>
            <a:endParaRPr sz="2000" dirty="0"/>
          </a:p>
        </p:txBody>
      </p:sp>
      <p:pic>
        <p:nvPicPr>
          <p:cNvPr id="2" name="Picture 1">
            <a:extLst>
              <a:ext uri="{FF2B5EF4-FFF2-40B4-BE49-F238E27FC236}">
                <a16:creationId xmlns:a16="http://schemas.microsoft.com/office/drawing/2014/main" id="{3C80B396-2796-618C-3164-BF75F82E3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131" y="3495516"/>
            <a:ext cx="3289869" cy="30939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dirty="0">
                <a:solidFill>
                  <a:srgbClr val="2F5496"/>
                </a:solidFill>
                <a:latin typeface="Times New Roman"/>
                <a:ea typeface="Times New Roman"/>
                <a:cs typeface="Times New Roman"/>
                <a:sym typeface="Times New Roman"/>
              </a:rPr>
              <a:t>Hashtag by Average Likes Analysis</a:t>
            </a:r>
            <a:endParaRPr dirty="0"/>
          </a:p>
        </p:txBody>
      </p:sp>
      <p:sp>
        <p:nvSpPr>
          <p:cNvPr id="169" name="Google Shape;169;p12"/>
          <p:cNvSpPr txBox="1">
            <a:spLocks noGrp="1"/>
          </p:cNvSpPr>
          <p:nvPr>
            <p:ph type="body" idx="1"/>
          </p:nvPr>
        </p:nvSpPr>
        <p:spPr>
          <a:xfrm>
            <a:off x="838198" y="1690688"/>
            <a:ext cx="10515602" cy="5167312"/>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solidFill>
                  <a:schemeClr val="accent1"/>
                </a:solidFill>
              </a:rPr>
              <a:t>Insights:</a:t>
            </a:r>
            <a:endParaRPr lang="en-IN" sz="2000" dirty="0"/>
          </a:p>
          <a:p>
            <a:pPr marL="285750" indent="-285750">
              <a:buSzPts val="2000"/>
            </a:pPr>
            <a:r>
              <a:rPr lang="en-IN" sz="2000" dirty="0"/>
              <a:t>The hashtags with the highest average likes per post are indicative of the most engaging topics or themes on the platform.</a:t>
            </a:r>
          </a:p>
          <a:p>
            <a:pPr marL="285750" indent="-285750">
              <a:buSzPts val="2000"/>
            </a:pPr>
            <a:r>
              <a:rPr lang="en-IN" sz="2000" dirty="0"/>
              <a:t>Use these popular hashtags to increase visibility and engagement for new posts or campaigns.</a:t>
            </a:r>
          </a:p>
          <a:p>
            <a:pPr marL="0" lvl="0" indent="0" algn="l" rtl="0">
              <a:lnSpc>
                <a:spcPct val="90000"/>
              </a:lnSpc>
              <a:spcBef>
                <a:spcPts val="0"/>
              </a:spcBef>
              <a:spcAft>
                <a:spcPts val="0"/>
              </a:spcAft>
              <a:buClr>
                <a:schemeClr val="dk1"/>
              </a:buClr>
              <a:buSzPts val="2000"/>
              <a:buNone/>
            </a:pPr>
            <a:endParaRPr dirty="0"/>
          </a:p>
        </p:txBody>
      </p:sp>
      <p:pic>
        <p:nvPicPr>
          <p:cNvPr id="1026" name="Picture 2">
            <a:extLst>
              <a:ext uri="{FF2B5EF4-FFF2-40B4-BE49-F238E27FC236}">
                <a16:creationId xmlns:a16="http://schemas.microsoft.com/office/drawing/2014/main" id="{A19E093C-8703-F725-4EB6-14624A22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52" y="3433659"/>
            <a:ext cx="6327648" cy="3242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149541" y="365125"/>
            <a:ext cx="11892916"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User Activity</a:t>
            </a:r>
            <a:r>
              <a:rPr lang="en-US" b="1" i="0" u="none" strike="noStrike" dirty="0">
                <a:solidFill>
                  <a:srgbClr val="2F5496"/>
                </a:solidFill>
                <a:latin typeface="Times New Roman"/>
                <a:ea typeface="Times New Roman"/>
                <a:cs typeface="Times New Roman"/>
                <a:sym typeface="Times New Roman"/>
              </a:rPr>
              <a:t> Analysis</a:t>
            </a:r>
            <a:endParaRPr dirty="0"/>
          </a:p>
        </p:txBody>
      </p:sp>
      <p:sp>
        <p:nvSpPr>
          <p:cNvPr id="176" name="Google Shape;176;p13"/>
          <p:cNvSpPr txBox="1">
            <a:spLocks noGrp="1"/>
          </p:cNvSpPr>
          <p:nvPr>
            <p:ph type="body" idx="1"/>
          </p:nvPr>
        </p:nvSpPr>
        <p:spPr>
          <a:xfrm>
            <a:off x="149542" y="1690688"/>
            <a:ext cx="11892916" cy="5167312"/>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solidFill>
                  <a:schemeClr val="accent1"/>
                </a:solidFill>
              </a:rPr>
              <a:t>Insights:</a:t>
            </a:r>
            <a:endParaRPr lang="en-US" sz="2000" dirty="0"/>
          </a:p>
          <a:p>
            <a:pPr marL="342900">
              <a:buSzPts val="2000"/>
            </a:pPr>
            <a:r>
              <a:rPr lang="en-US" sz="2000" dirty="0"/>
              <a:t>Some users with no posts but 257 likes/comments are active engagers.</a:t>
            </a:r>
          </a:p>
          <a:p>
            <a:pPr marL="342900">
              <a:buSzPts val="2000"/>
            </a:pPr>
            <a:r>
              <a:rPr lang="en-US" sz="2000" dirty="0"/>
              <a:t>Adelle96 and Josianne.Friesen show moderate posts with consistent engagement.</a:t>
            </a:r>
          </a:p>
          <a:p>
            <a:pPr marL="342900">
              <a:buSzPts val="2000"/>
            </a:pPr>
            <a:r>
              <a:rPr lang="en-US" sz="2000" dirty="0"/>
              <a:t>Karley_Bosco excels in engagement per post, highlighting quality content.</a:t>
            </a:r>
          </a:p>
          <a:p>
            <a:pPr marL="342900">
              <a:buSzPts val="2000"/>
            </a:pPr>
            <a:r>
              <a:rPr lang="en-US" sz="2000" dirty="0"/>
              <a:t>Users like Andre_Purdy85 may need guidance to improve post engagement.</a:t>
            </a:r>
            <a:endParaRPr sz="2000" dirty="0"/>
          </a:p>
        </p:txBody>
      </p:sp>
      <p:pic>
        <p:nvPicPr>
          <p:cNvPr id="2056" name="Picture 8">
            <a:extLst>
              <a:ext uri="{FF2B5EF4-FFF2-40B4-BE49-F238E27FC236}">
                <a16:creationId xmlns:a16="http://schemas.microsoft.com/office/drawing/2014/main" id="{C3704810-8397-D13A-77AD-2AAA4CF85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819" y="4051908"/>
            <a:ext cx="3864611" cy="26421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415FBFC-1AF5-869F-4A1F-BC0B26307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06" y="4051908"/>
            <a:ext cx="3803397" cy="264213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DB6C277-DAD6-4547-95AE-0750033670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3245" y="4051907"/>
            <a:ext cx="3803397" cy="2642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EB72131E-390E-8AE1-CDF5-1D74702C2548}"/>
            </a:ext>
          </a:extLst>
        </p:cNvPr>
        <p:cNvGrpSpPr/>
        <p:nvPr/>
      </p:nvGrpSpPr>
      <p:grpSpPr>
        <a:xfrm>
          <a:off x="0" y="0"/>
          <a:ext cx="0" cy="0"/>
          <a:chOff x="0" y="0"/>
          <a:chExt cx="0" cy="0"/>
        </a:xfrm>
      </p:grpSpPr>
      <p:sp>
        <p:nvSpPr>
          <p:cNvPr id="175" name="Google Shape;175;p13">
            <a:extLst>
              <a:ext uri="{FF2B5EF4-FFF2-40B4-BE49-F238E27FC236}">
                <a16:creationId xmlns:a16="http://schemas.microsoft.com/office/drawing/2014/main" id="{5EB16301-0429-E57F-B42D-4715007EC4BD}"/>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dirty="0">
                <a:solidFill>
                  <a:srgbClr val="2F5496"/>
                </a:solidFill>
                <a:latin typeface="Times New Roman"/>
                <a:ea typeface="Times New Roman"/>
                <a:cs typeface="Times New Roman"/>
                <a:sym typeface="Times New Roman"/>
              </a:rPr>
              <a:t>Average Tags Per Post Analysis</a:t>
            </a:r>
            <a:endParaRPr dirty="0"/>
          </a:p>
        </p:txBody>
      </p:sp>
      <p:sp>
        <p:nvSpPr>
          <p:cNvPr id="176" name="Google Shape;176;p13">
            <a:extLst>
              <a:ext uri="{FF2B5EF4-FFF2-40B4-BE49-F238E27FC236}">
                <a16:creationId xmlns:a16="http://schemas.microsoft.com/office/drawing/2014/main" id="{73A58783-768D-FA6D-23D0-41488E1CA5A3}"/>
              </a:ext>
            </a:extLst>
          </p:cNvPr>
          <p:cNvSpPr txBox="1">
            <a:spLocks noGrp="1"/>
          </p:cNvSpPr>
          <p:nvPr>
            <p:ph type="body" idx="1"/>
          </p:nvPr>
        </p:nvSpPr>
        <p:spPr>
          <a:xfrm>
            <a:off x="838198" y="1690688"/>
            <a:ext cx="10515602" cy="5032375"/>
          </a:xfrm>
          <a:prstGeom prst="rect">
            <a:avLst/>
          </a:prstGeom>
          <a:noFill/>
          <a:ln>
            <a:noFill/>
          </a:ln>
        </p:spPr>
        <p:txBody>
          <a:bodyPr spcFirstLastPara="1" wrap="square" lIns="91425" tIns="45700" rIns="91425" bIns="45700" anchor="t" anchorCtr="0">
            <a:normAutofit/>
          </a:bodyPr>
          <a:lstStyle/>
          <a:p>
            <a:pPr marL="127000" indent="0">
              <a:buSzPts val="2000"/>
              <a:buNone/>
            </a:pPr>
            <a:r>
              <a:rPr lang="en-US" sz="2000" dirty="0">
                <a:solidFill>
                  <a:schemeClr val="accent1"/>
                </a:solidFill>
              </a:rPr>
              <a:t>Insights:</a:t>
            </a:r>
            <a:endParaRPr lang="en-IN" sz="2000" dirty="0"/>
          </a:p>
          <a:p>
            <a:pPr marL="469900">
              <a:buSzPts val="2000"/>
            </a:pPr>
            <a:r>
              <a:rPr lang="en-IN" sz="2000" dirty="0"/>
              <a:t>The average number of tags per post is 1.9494.</a:t>
            </a:r>
          </a:p>
          <a:p>
            <a:pPr marL="469900">
              <a:buSzPts val="2000"/>
            </a:pPr>
            <a:r>
              <a:rPr lang="en-US" sz="2000" dirty="0"/>
              <a:t>This indicates that most users are not very active in terms of creating content.</a:t>
            </a:r>
            <a:endParaRPr lang="en-IN" sz="2000" dirty="0"/>
          </a:p>
          <a:p>
            <a:pPr marL="469900">
              <a:buSzPts val="2000"/>
            </a:pPr>
            <a:endParaRPr sz="2000" dirty="0"/>
          </a:p>
          <a:p>
            <a:pPr marL="127000" indent="0">
              <a:buSzPts val="2000"/>
              <a:buNone/>
            </a:pPr>
            <a:endParaRPr sz="2000" dirty="0"/>
          </a:p>
        </p:txBody>
      </p:sp>
      <p:pic>
        <p:nvPicPr>
          <p:cNvPr id="4" name="Picture 3">
            <a:extLst>
              <a:ext uri="{FF2B5EF4-FFF2-40B4-BE49-F238E27FC236}">
                <a16:creationId xmlns:a16="http://schemas.microsoft.com/office/drawing/2014/main" id="{DF24A36C-89D7-56FB-8DC2-B29FD1788D78}"/>
              </a:ext>
            </a:extLst>
          </p:cNvPr>
          <p:cNvPicPr>
            <a:picLocks noChangeAspect="1"/>
          </p:cNvPicPr>
          <p:nvPr/>
        </p:nvPicPr>
        <p:blipFill>
          <a:blip r:embed="rId3"/>
          <a:stretch>
            <a:fillRect/>
          </a:stretch>
        </p:blipFill>
        <p:spPr>
          <a:xfrm>
            <a:off x="3259081" y="3521504"/>
            <a:ext cx="3803339" cy="1645808"/>
          </a:xfrm>
          <a:prstGeom prst="rect">
            <a:avLst/>
          </a:prstGeom>
        </p:spPr>
      </p:pic>
    </p:spTree>
    <p:extLst>
      <p:ext uri="{BB962C8B-B14F-4D97-AF65-F5344CB8AC3E}">
        <p14:creationId xmlns:p14="http://schemas.microsoft.com/office/powerpoint/2010/main" val="244180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838200" y="365125"/>
            <a:ext cx="10531415"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a:solidFill>
                  <a:srgbClr val="2F5496"/>
                </a:solidFill>
                <a:latin typeface="Times New Roman"/>
                <a:ea typeface="Times New Roman"/>
                <a:cs typeface="Times New Roman"/>
                <a:sym typeface="Times New Roman"/>
              </a:rPr>
              <a:t>Insights from Data Trends</a:t>
            </a:r>
            <a:endParaRPr/>
          </a:p>
        </p:txBody>
      </p:sp>
      <p:sp>
        <p:nvSpPr>
          <p:cNvPr id="183" name="Google Shape;183;p14"/>
          <p:cNvSpPr txBox="1">
            <a:spLocks noGrp="1"/>
          </p:cNvSpPr>
          <p:nvPr>
            <p:ph type="body" idx="1"/>
          </p:nvPr>
        </p:nvSpPr>
        <p:spPr>
          <a:xfrm>
            <a:off x="838200" y="1690688"/>
            <a:ext cx="10806023" cy="5167312"/>
          </a:xfrm>
          <a:prstGeom prst="rect">
            <a:avLst/>
          </a:prstGeom>
          <a:noFill/>
          <a:ln>
            <a:noFill/>
          </a:ln>
        </p:spPr>
        <p:txBody>
          <a:bodyPr spcFirstLastPara="1" wrap="square" lIns="91425" tIns="45700" rIns="91425" bIns="45700" anchor="t" anchorCtr="0">
            <a:noAutofit/>
          </a:bodyPr>
          <a:lstStyle/>
          <a:p>
            <a:pPr marL="0" indent="0">
              <a:buSzPts val="2000"/>
              <a:buFont typeface="Arial"/>
              <a:buNone/>
            </a:pPr>
            <a:r>
              <a:rPr lang="en-IN" sz="2000" dirty="0">
                <a:solidFill>
                  <a:schemeClr val="accent1"/>
                </a:solidFill>
              </a:rPr>
              <a:t>High Engagement from Non-Posters:</a:t>
            </a:r>
          </a:p>
          <a:p>
            <a:pPr marL="342900">
              <a:buSzPts val="2000"/>
            </a:pPr>
            <a:r>
              <a:rPr lang="en-US" sz="2000" dirty="0">
                <a:solidFill>
                  <a:schemeClr val="tx1"/>
                </a:solidFill>
              </a:rPr>
              <a:t>Many users engage actively (likes, comments) without posting, highlighting potential for content creation incentives.</a:t>
            </a:r>
            <a:endParaRPr lang="en-IN" sz="2000" dirty="0">
              <a:solidFill>
                <a:schemeClr val="tx1"/>
              </a:solidFill>
            </a:endParaRPr>
          </a:p>
          <a:p>
            <a:pPr marL="0" indent="0">
              <a:buSzPts val="2000"/>
              <a:buFont typeface="Arial"/>
              <a:buNone/>
            </a:pPr>
            <a:r>
              <a:rPr lang="en-IN" sz="2000" dirty="0">
                <a:solidFill>
                  <a:schemeClr val="accent1"/>
                </a:solidFill>
              </a:rPr>
              <a:t>Low Average Post Count:</a:t>
            </a:r>
          </a:p>
          <a:p>
            <a:pPr marL="342900">
              <a:buSzPts val="2000"/>
            </a:pPr>
            <a:r>
              <a:rPr lang="en-US" sz="2000" dirty="0">
                <a:solidFill>
                  <a:schemeClr val="tx1"/>
                </a:solidFill>
              </a:rPr>
              <a:t>Low average post count (~1.95) suggests room to boost content creation.</a:t>
            </a:r>
            <a:endParaRPr lang="en-IN" sz="2000" dirty="0">
              <a:solidFill>
                <a:schemeClr val="tx1"/>
              </a:solidFill>
            </a:endParaRPr>
          </a:p>
          <a:p>
            <a:pPr marL="0" indent="0">
              <a:buSzPts val="2000"/>
              <a:buFont typeface="Arial"/>
              <a:buNone/>
            </a:pPr>
            <a:r>
              <a:rPr lang="en-IN" sz="2000" dirty="0">
                <a:solidFill>
                  <a:schemeClr val="accent1"/>
                </a:solidFill>
              </a:rPr>
              <a:t>Quality Over Quantity:</a:t>
            </a:r>
          </a:p>
          <a:p>
            <a:pPr marL="342900">
              <a:buSzPts val="2000"/>
            </a:pPr>
            <a:r>
              <a:rPr lang="en-US" sz="2000" dirty="0">
                <a:solidFill>
                  <a:schemeClr val="tx1"/>
                </a:solidFill>
              </a:rPr>
              <a:t>High engagement rates come from quality posts, not quantity, emphasizing content optimization.</a:t>
            </a:r>
            <a:endParaRPr lang="en-IN" sz="2000" dirty="0">
              <a:solidFill>
                <a:schemeClr val="tx1"/>
              </a:solidFill>
            </a:endParaRPr>
          </a:p>
          <a:p>
            <a:pPr marL="0" indent="0">
              <a:buSzPts val="2000"/>
              <a:buFont typeface="Arial"/>
              <a:buNone/>
            </a:pPr>
            <a:r>
              <a:rPr lang="en-IN" sz="2000" dirty="0">
                <a:solidFill>
                  <a:schemeClr val="accent1"/>
                </a:solidFill>
              </a:rPr>
              <a:t>Engagement Concentration:</a:t>
            </a:r>
          </a:p>
          <a:p>
            <a:pPr marL="342900">
              <a:buSzPts val="2000"/>
            </a:pPr>
            <a:r>
              <a:rPr lang="en-US" sz="2000" dirty="0">
                <a:solidFill>
                  <a:schemeClr val="tx1"/>
                </a:solidFill>
              </a:rPr>
              <a:t>Engagement is concentrated among a few active users, indicating influence opportunities.</a:t>
            </a:r>
            <a:endParaRPr lang="en-IN" sz="2000" dirty="0">
              <a:solidFill>
                <a:schemeClr val="tx1"/>
              </a:solidFill>
            </a:endParaRPr>
          </a:p>
          <a:p>
            <a:pPr marL="0" indent="0">
              <a:buSzPts val="2000"/>
              <a:buFont typeface="Arial"/>
              <a:buNone/>
            </a:pPr>
            <a:r>
              <a:rPr lang="en-IN" sz="2000" dirty="0">
                <a:solidFill>
                  <a:schemeClr val="accent1"/>
                </a:solidFill>
              </a:rPr>
              <a:t>Hashtag Strategy:</a:t>
            </a:r>
          </a:p>
          <a:p>
            <a:pPr marL="342900">
              <a:buSzPts val="2000"/>
            </a:pPr>
            <a:r>
              <a:rPr lang="en-US" sz="2000" dirty="0">
                <a:solidFill>
                  <a:schemeClr val="tx1"/>
                </a:solidFill>
              </a:rPr>
              <a:t>Hashtags positively impact engagement, offering a strategic focus for campaigns.</a:t>
            </a:r>
            <a:endParaRPr lang="en-IN"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838200" y="365125"/>
            <a:ext cx="10255370"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a:solidFill>
                  <a:srgbClr val="2F5496"/>
                </a:solidFill>
                <a:latin typeface="Times New Roman"/>
                <a:ea typeface="Times New Roman"/>
                <a:cs typeface="Times New Roman"/>
                <a:sym typeface="Times New Roman"/>
              </a:rPr>
              <a:t>Subjective Feedback Analysis</a:t>
            </a:r>
            <a:endParaRPr/>
          </a:p>
        </p:txBody>
      </p:sp>
      <p:sp>
        <p:nvSpPr>
          <p:cNvPr id="189" name="Google Shape;189;p15"/>
          <p:cNvSpPr txBox="1">
            <a:spLocks noGrp="1"/>
          </p:cNvSpPr>
          <p:nvPr>
            <p:ph type="body" idx="1"/>
          </p:nvPr>
        </p:nvSpPr>
        <p:spPr>
          <a:xfrm>
            <a:off x="914399" y="1825624"/>
            <a:ext cx="10255369" cy="5032375"/>
          </a:xfrm>
          <a:prstGeom prst="rect">
            <a:avLst/>
          </a:prstGeom>
          <a:noFill/>
          <a:ln>
            <a:noFill/>
          </a:ln>
        </p:spPr>
        <p:txBody>
          <a:bodyPr spcFirstLastPara="1" wrap="square" lIns="91425" tIns="45700" rIns="91425" bIns="45700" anchor="t" anchorCtr="0">
            <a:normAutofit/>
          </a:bodyPr>
          <a:lstStyle/>
          <a:p>
            <a:pPr marL="0" lvl="0" indent="0">
              <a:buSzPts val="2000"/>
              <a:buFont typeface="Arial"/>
              <a:buNone/>
            </a:pPr>
            <a:r>
              <a:rPr lang="en-IN" sz="2000" dirty="0">
                <a:solidFill>
                  <a:schemeClr val="accent1"/>
                </a:solidFill>
              </a:rPr>
              <a:t>Loyal/Valuable Users:</a:t>
            </a:r>
            <a:endParaRPr sz="2000" dirty="0">
              <a:solidFill>
                <a:schemeClr val="accent1"/>
              </a:solidFill>
            </a:endParaRPr>
          </a:p>
          <a:p>
            <a:pPr marL="342900" lvl="0">
              <a:buSzPts val="2000"/>
            </a:pPr>
            <a:r>
              <a:rPr lang="en-US" sz="2000" dirty="0">
                <a:solidFill>
                  <a:schemeClr val="tx1"/>
                </a:solidFill>
              </a:rPr>
              <a:t>Define criteria for loyalty/engagement.</a:t>
            </a:r>
            <a:endParaRPr sz="2000" dirty="0">
              <a:solidFill>
                <a:schemeClr val="tx1"/>
              </a:solidFill>
            </a:endParaRPr>
          </a:p>
          <a:p>
            <a:pPr marL="342900" lvl="0">
              <a:buSzPts val="2000"/>
            </a:pPr>
            <a:r>
              <a:rPr lang="en-IN" sz="2000" dirty="0">
                <a:solidFill>
                  <a:schemeClr val="tx1"/>
                </a:solidFill>
              </a:rPr>
              <a:t>Suggested incentives.</a:t>
            </a:r>
            <a:endParaRPr sz="2000" dirty="0">
              <a:solidFill>
                <a:schemeClr val="tx1"/>
              </a:solidFill>
            </a:endParaRPr>
          </a:p>
          <a:p>
            <a:pPr marL="0" lvl="0" indent="0">
              <a:buSzPts val="2000"/>
              <a:buFont typeface="Arial"/>
              <a:buNone/>
            </a:pPr>
            <a:r>
              <a:rPr lang="en-IN" sz="2000" dirty="0">
                <a:solidFill>
                  <a:schemeClr val="accent1"/>
                </a:solidFill>
              </a:rPr>
              <a:t>Re-engaging Inactive Users</a:t>
            </a:r>
            <a:r>
              <a:rPr lang="en-US" sz="2000" dirty="0">
                <a:solidFill>
                  <a:schemeClr val="accent1"/>
                </a:solidFill>
              </a:rPr>
              <a:t>:</a:t>
            </a:r>
            <a:endParaRPr sz="2000" dirty="0">
              <a:solidFill>
                <a:schemeClr val="accent1"/>
              </a:solidFill>
            </a:endParaRPr>
          </a:p>
          <a:p>
            <a:pPr marL="342900">
              <a:buSzPts val="2000"/>
            </a:pPr>
            <a:r>
              <a:rPr lang="en-IN" sz="2000" dirty="0">
                <a:solidFill>
                  <a:schemeClr val="tx1"/>
                </a:solidFill>
              </a:rPr>
              <a:t>Content refresh ideas.</a:t>
            </a:r>
            <a:endParaRPr lang="en-US" sz="2000" dirty="0">
              <a:solidFill>
                <a:schemeClr val="tx1"/>
              </a:solidFill>
            </a:endParaRPr>
          </a:p>
          <a:p>
            <a:pPr marL="342900">
              <a:buSzPts val="2000"/>
            </a:pPr>
            <a:r>
              <a:rPr lang="en-IN" sz="2000" dirty="0">
                <a:solidFill>
                  <a:schemeClr val="tx1"/>
                </a:solidFill>
              </a:rPr>
              <a:t>Targeted campaigns.</a:t>
            </a:r>
            <a:endParaRPr sz="2000" dirty="0">
              <a:solidFill>
                <a:schemeClr val="tx1"/>
              </a:solidFill>
            </a:endParaRPr>
          </a:p>
          <a:p>
            <a:pPr marL="0" lvl="0" indent="0">
              <a:buSzPts val="2000"/>
              <a:buFont typeface="Arial"/>
              <a:buNone/>
            </a:pPr>
            <a:r>
              <a:rPr lang="en-IN" sz="2000" dirty="0">
                <a:solidFill>
                  <a:schemeClr val="accent1"/>
                </a:solidFill>
              </a:rPr>
              <a:t>High Engagement Hashtags/Topics</a:t>
            </a:r>
            <a:r>
              <a:rPr lang="en-US" sz="2000" dirty="0">
                <a:solidFill>
                  <a:schemeClr val="accent1"/>
                </a:solidFill>
              </a:rPr>
              <a:t>:</a:t>
            </a:r>
            <a:endParaRPr sz="2000" dirty="0">
              <a:solidFill>
                <a:schemeClr val="accent1"/>
              </a:solidFill>
            </a:endParaRPr>
          </a:p>
          <a:p>
            <a:pPr marL="342900" lvl="0">
              <a:buSzPts val="2000"/>
            </a:pPr>
            <a:r>
              <a:rPr lang="en-IN" sz="2000" dirty="0">
                <a:solidFill>
                  <a:schemeClr val="tx1"/>
                </a:solidFill>
              </a:rPr>
              <a:t>Recommendations for content strategy</a:t>
            </a:r>
            <a:r>
              <a:rPr lang="en-US" sz="2000" dirty="0">
                <a:solidFill>
                  <a:schemeClr val="tx1"/>
                </a:solidFill>
              </a:rPr>
              <a:t>.</a:t>
            </a:r>
            <a:endParaRPr sz="2000" dirty="0">
              <a:solidFill>
                <a:schemeClr val="tx1"/>
              </a:solidFill>
            </a:endParaRPr>
          </a:p>
          <a:p>
            <a:pPr marL="342900" lvl="0">
              <a:buSzPts val="2000"/>
            </a:pPr>
            <a:r>
              <a:rPr lang="en-US" sz="2000" dirty="0">
                <a:solidFill>
                  <a:schemeClr val="tx1"/>
                </a:solidFill>
              </a:rPr>
              <a:t>How to use these for ad campaigns.</a:t>
            </a:r>
            <a:endParaRPr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838199" y="365125"/>
            <a:ext cx="10289875"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a:solidFill>
                  <a:srgbClr val="2F5496"/>
                </a:solidFill>
                <a:latin typeface="Times New Roman"/>
                <a:ea typeface="Times New Roman"/>
                <a:cs typeface="Times New Roman"/>
                <a:sym typeface="Times New Roman"/>
              </a:rPr>
              <a:t>Subjective Feedback Analysis</a:t>
            </a:r>
            <a:endParaRPr/>
          </a:p>
        </p:txBody>
      </p:sp>
      <p:sp>
        <p:nvSpPr>
          <p:cNvPr id="195" name="Google Shape;195;p16"/>
          <p:cNvSpPr txBox="1">
            <a:spLocks noGrp="1"/>
          </p:cNvSpPr>
          <p:nvPr>
            <p:ph type="body" idx="1"/>
          </p:nvPr>
        </p:nvSpPr>
        <p:spPr>
          <a:xfrm>
            <a:off x="838198" y="1825624"/>
            <a:ext cx="10289875" cy="5032375"/>
          </a:xfrm>
          <a:prstGeom prst="rect">
            <a:avLst/>
          </a:prstGeom>
          <a:noFill/>
          <a:ln>
            <a:noFill/>
          </a:ln>
        </p:spPr>
        <p:txBody>
          <a:bodyPr spcFirstLastPara="1" wrap="square" lIns="91425" tIns="45700" rIns="91425" bIns="45700" anchor="t" anchorCtr="0">
            <a:noAutofit/>
          </a:bodyPr>
          <a:lstStyle/>
          <a:p>
            <a:pPr marL="0" lvl="0" indent="0">
              <a:buSzPts val="2000"/>
              <a:buFont typeface="Arial"/>
              <a:buNone/>
            </a:pPr>
            <a:r>
              <a:rPr lang="en-IN" sz="2000" dirty="0">
                <a:solidFill>
                  <a:schemeClr val="accent1"/>
                </a:solidFill>
              </a:rPr>
              <a:t>Trends and Patterns in Engagement:</a:t>
            </a:r>
          </a:p>
          <a:p>
            <a:pPr marL="342900">
              <a:buSzPts val="2000"/>
            </a:pPr>
            <a:r>
              <a:rPr lang="en-US" sz="2000" dirty="0">
                <a:solidFill>
                  <a:schemeClr val="tx1"/>
                </a:solidFill>
              </a:rPr>
              <a:t>Analysis by demographics (age, gender, location).</a:t>
            </a:r>
          </a:p>
          <a:p>
            <a:pPr marL="342900">
              <a:buSzPts val="2000"/>
            </a:pPr>
            <a:r>
              <a:rPr lang="en-US" sz="2000" dirty="0">
                <a:solidFill>
                  <a:schemeClr val="tx1"/>
                </a:solidFill>
              </a:rPr>
              <a:t>Optimal posting times for campaigns.</a:t>
            </a:r>
            <a:endParaRPr sz="2000" dirty="0">
              <a:solidFill>
                <a:schemeClr val="tx1"/>
              </a:solidFill>
            </a:endParaRPr>
          </a:p>
          <a:p>
            <a:pPr marL="0" lvl="0" indent="0">
              <a:buSzPts val="2000"/>
              <a:buFont typeface="Arial"/>
              <a:buNone/>
            </a:pPr>
            <a:r>
              <a:rPr lang="en-IN" sz="2000" dirty="0">
                <a:solidFill>
                  <a:schemeClr val="accent1"/>
                </a:solidFill>
              </a:rPr>
              <a:t>Influencer Marketing Candidates</a:t>
            </a:r>
            <a:r>
              <a:rPr lang="en-US" sz="2000" dirty="0">
                <a:solidFill>
                  <a:schemeClr val="accent1"/>
                </a:solidFill>
              </a:rPr>
              <a:t>:</a:t>
            </a:r>
            <a:endParaRPr sz="2000" dirty="0">
              <a:solidFill>
                <a:schemeClr val="accent1"/>
              </a:solidFill>
            </a:endParaRPr>
          </a:p>
          <a:p>
            <a:pPr marL="342900" lvl="0">
              <a:buSzPts val="2000"/>
            </a:pPr>
            <a:r>
              <a:rPr lang="en-US" sz="2000" dirty="0">
                <a:solidFill>
                  <a:schemeClr val="tx1"/>
                </a:solidFill>
              </a:rPr>
              <a:t>Criteria: High engagement, loyal followers.</a:t>
            </a:r>
          </a:p>
          <a:p>
            <a:pPr marL="342900" lvl="0">
              <a:buSzPts val="2000"/>
            </a:pPr>
            <a:r>
              <a:rPr lang="en-IN" sz="2000" dirty="0">
                <a:solidFill>
                  <a:schemeClr val="tx1"/>
                </a:solidFill>
              </a:rPr>
              <a:t>Collaboration approaches</a:t>
            </a:r>
            <a:r>
              <a:rPr lang="en-US" sz="2000" dirty="0">
                <a:solidFill>
                  <a:schemeClr val="tx1"/>
                </a:solidFill>
              </a:rPr>
              <a:t>.</a:t>
            </a:r>
            <a:endParaRPr sz="2000" dirty="0">
              <a:solidFill>
                <a:schemeClr val="tx1"/>
              </a:solidFill>
            </a:endParaRPr>
          </a:p>
          <a:p>
            <a:pPr marL="342900" lvl="0">
              <a:buSzPts val="2000"/>
            </a:pPr>
            <a:r>
              <a:rPr lang="en-US" sz="2000" dirty="0">
                <a:solidFill>
                  <a:schemeClr val="tx1"/>
                </a:solidFill>
              </a:rPr>
              <a:t>Continuous Monitoring.</a:t>
            </a:r>
          </a:p>
          <a:p>
            <a:pPr marL="0" indent="0">
              <a:buSzPts val="2000"/>
              <a:buNone/>
            </a:pPr>
            <a:r>
              <a:rPr lang="en-IN" sz="2000" dirty="0">
                <a:solidFill>
                  <a:schemeClr val="accent1"/>
                </a:solidFill>
              </a:rPr>
              <a:t>Brand Ambassadors:</a:t>
            </a:r>
            <a:endParaRPr lang="en-US" sz="2000" dirty="0">
              <a:solidFill>
                <a:schemeClr val="accent1"/>
              </a:solidFill>
            </a:endParaRPr>
          </a:p>
          <a:p>
            <a:pPr marL="342900">
              <a:buSzPts val="2000"/>
            </a:pPr>
            <a:r>
              <a:rPr lang="en-US" sz="2000" dirty="0">
                <a:solidFill>
                  <a:schemeClr val="tx1"/>
                </a:solidFill>
              </a:rPr>
              <a:t>Identify active, highly engaged users to promote initiatives.</a:t>
            </a:r>
          </a:p>
          <a:p>
            <a:pPr marL="0" indent="0">
              <a:buSzPts val="2000"/>
              <a:buNone/>
            </a:pPr>
            <a:r>
              <a:rPr lang="en-IN" sz="2000" dirty="0">
                <a:solidFill>
                  <a:schemeClr val="accent1"/>
                </a:solidFill>
              </a:rPr>
              <a:t>User Segmentation: </a:t>
            </a:r>
            <a:endParaRPr lang="en-US" sz="2000" dirty="0">
              <a:solidFill>
                <a:schemeClr val="accent1"/>
              </a:solidFill>
            </a:endParaRPr>
          </a:p>
          <a:p>
            <a:pPr marL="342900">
              <a:buSzPts val="2000"/>
            </a:pPr>
            <a:r>
              <a:rPr lang="en-US" sz="2000" dirty="0">
                <a:solidFill>
                  <a:schemeClr val="tx1"/>
                </a:solidFill>
              </a:rPr>
              <a:t>Target active creators, passive engagers, and inactive users with tailored strategies.</a:t>
            </a:r>
            <a:endParaRPr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4B1DAFC9-9F33-58AF-12F7-FB6F3AFC6870}"/>
            </a:ext>
          </a:extLst>
        </p:cNvPr>
        <p:cNvGrpSpPr/>
        <p:nvPr/>
      </p:nvGrpSpPr>
      <p:grpSpPr>
        <a:xfrm>
          <a:off x="0" y="0"/>
          <a:ext cx="0" cy="0"/>
          <a:chOff x="0" y="0"/>
          <a:chExt cx="0" cy="0"/>
        </a:xfrm>
      </p:grpSpPr>
      <p:sp>
        <p:nvSpPr>
          <p:cNvPr id="194" name="Google Shape;194;p16">
            <a:extLst>
              <a:ext uri="{FF2B5EF4-FFF2-40B4-BE49-F238E27FC236}">
                <a16:creationId xmlns:a16="http://schemas.microsoft.com/office/drawing/2014/main" id="{1EFCC0EA-ACC4-B55D-FC50-0E16AADC1793}"/>
              </a:ext>
            </a:extLst>
          </p:cNvPr>
          <p:cNvSpPr txBox="1">
            <a:spLocks noGrp="1"/>
          </p:cNvSpPr>
          <p:nvPr>
            <p:ph type="title"/>
          </p:nvPr>
        </p:nvSpPr>
        <p:spPr>
          <a:xfrm>
            <a:off x="838199" y="365125"/>
            <a:ext cx="10289875"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cs typeface="Times New Roman"/>
                <a:sym typeface="Times New Roman"/>
              </a:rPr>
              <a:t>Engagement Metrics</a:t>
            </a:r>
            <a:endParaRPr dirty="0"/>
          </a:p>
        </p:txBody>
      </p:sp>
      <p:sp>
        <p:nvSpPr>
          <p:cNvPr id="195" name="Google Shape;195;p16">
            <a:extLst>
              <a:ext uri="{FF2B5EF4-FFF2-40B4-BE49-F238E27FC236}">
                <a16:creationId xmlns:a16="http://schemas.microsoft.com/office/drawing/2014/main" id="{E074C28D-46E6-4626-F137-1D52C09D72AA}"/>
              </a:ext>
            </a:extLst>
          </p:cNvPr>
          <p:cNvSpPr txBox="1">
            <a:spLocks noGrp="1"/>
          </p:cNvSpPr>
          <p:nvPr>
            <p:ph type="body" idx="1"/>
          </p:nvPr>
        </p:nvSpPr>
        <p:spPr>
          <a:xfrm>
            <a:off x="838198" y="1825624"/>
            <a:ext cx="10289875" cy="5032375"/>
          </a:xfrm>
          <a:prstGeom prst="rect">
            <a:avLst/>
          </a:prstGeom>
          <a:noFill/>
          <a:ln>
            <a:noFill/>
          </a:ln>
        </p:spPr>
        <p:txBody>
          <a:bodyPr spcFirstLastPara="1" wrap="square" lIns="91425" tIns="45700" rIns="91425" bIns="45700" anchor="t" anchorCtr="0">
            <a:noAutofit/>
          </a:bodyPr>
          <a:lstStyle/>
          <a:p>
            <a:pPr marL="0" lvl="0" indent="0">
              <a:buSzPts val="2000"/>
              <a:buFont typeface="Arial"/>
              <a:buNone/>
            </a:pPr>
            <a:r>
              <a:rPr lang="en-US" sz="2000" dirty="0">
                <a:solidFill>
                  <a:schemeClr val="accent1"/>
                </a:solidFill>
              </a:rPr>
              <a:t>Total:</a:t>
            </a:r>
            <a:endParaRPr sz="2000" dirty="0">
              <a:solidFill>
                <a:schemeClr val="accent1"/>
              </a:solidFill>
            </a:endParaRPr>
          </a:p>
          <a:p>
            <a:pPr marL="342900">
              <a:buSzPts val="2000"/>
            </a:pPr>
            <a:r>
              <a:rPr lang="en-US" sz="2000" dirty="0">
                <a:solidFill>
                  <a:schemeClr val="tx1"/>
                </a:solidFill>
              </a:rPr>
              <a:t>Likes, comments, photo tags per user.</a:t>
            </a:r>
            <a:endParaRPr sz="2000" dirty="0">
              <a:solidFill>
                <a:schemeClr val="tx1"/>
              </a:solidFill>
            </a:endParaRPr>
          </a:p>
          <a:p>
            <a:pPr marL="342900">
              <a:buSzPts val="2000"/>
            </a:pPr>
            <a:r>
              <a:rPr lang="en-IN" sz="2000" dirty="0">
                <a:solidFill>
                  <a:schemeClr val="tx1"/>
                </a:solidFill>
              </a:rPr>
              <a:t>Monthly engagement rankings.</a:t>
            </a:r>
            <a:endParaRPr sz="2000" dirty="0">
              <a:solidFill>
                <a:schemeClr val="tx1"/>
              </a:solidFill>
            </a:endParaRPr>
          </a:p>
          <a:p>
            <a:pPr marL="0" lvl="0" indent="0">
              <a:buSzPts val="2000"/>
              <a:buFont typeface="Arial"/>
              <a:buNone/>
            </a:pPr>
            <a:r>
              <a:rPr lang="en-US" sz="2000" dirty="0">
                <a:solidFill>
                  <a:schemeClr val="accent1"/>
                </a:solidFill>
              </a:rPr>
              <a:t>Segmentation based on behavior and engagement data:</a:t>
            </a:r>
            <a:endParaRPr sz="2000" dirty="0">
              <a:solidFill>
                <a:schemeClr val="accent1"/>
              </a:solidFill>
            </a:endParaRPr>
          </a:p>
          <a:p>
            <a:pPr marL="342900" lvl="0">
              <a:buSzPts val="2000"/>
            </a:pPr>
            <a:r>
              <a:rPr lang="en-IN" sz="2000" dirty="0">
                <a:solidFill>
                  <a:schemeClr val="tx1"/>
                </a:solidFill>
              </a:rPr>
              <a:t>Active users</a:t>
            </a:r>
            <a:r>
              <a:rPr lang="en-US" sz="2000" dirty="0">
                <a:solidFill>
                  <a:schemeClr val="tx1"/>
                </a:solidFill>
              </a:rPr>
              <a:t>.</a:t>
            </a:r>
            <a:endParaRPr sz="2000" dirty="0">
              <a:solidFill>
                <a:schemeClr val="tx1"/>
              </a:solidFill>
            </a:endParaRPr>
          </a:p>
          <a:p>
            <a:pPr marL="342900" lvl="0">
              <a:buSzPts val="2000"/>
            </a:pPr>
            <a:r>
              <a:rPr lang="en-IN" sz="2000" dirty="0">
                <a:solidFill>
                  <a:schemeClr val="tx1"/>
                </a:solidFill>
              </a:rPr>
              <a:t>Influencers.</a:t>
            </a:r>
            <a:endParaRPr lang="en-US" sz="2000" dirty="0">
              <a:solidFill>
                <a:schemeClr val="tx1"/>
              </a:solidFill>
            </a:endParaRPr>
          </a:p>
          <a:p>
            <a:pPr marL="342900" lvl="0">
              <a:buSzPts val="2000"/>
            </a:pPr>
            <a:r>
              <a:rPr lang="en-IN" sz="2000" dirty="0">
                <a:solidFill>
                  <a:schemeClr val="tx1"/>
                </a:solidFill>
              </a:rPr>
              <a:t>Potential advocates.</a:t>
            </a:r>
            <a:endParaRPr sz="2000" dirty="0">
              <a:solidFill>
                <a:schemeClr val="tx1"/>
              </a:solidFill>
            </a:endParaRPr>
          </a:p>
        </p:txBody>
      </p:sp>
    </p:spTree>
    <p:extLst>
      <p:ext uri="{BB962C8B-B14F-4D97-AF65-F5344CB8AC3E}">
        <p14:creationId xmlns:p14="http://schemas.microsoft.com/office/powerpoint/2010/main" val="118592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7C661368-4EF1-EE53-829C-8F48692C7871}"/>
            </a:ext>
          </a:extLst>
        </p:cNvPr>
        <p:cNvGrpSpPr/>
        <p:nvPr/>
      </p:nvGrpSpPr>
      <p:grpSpPr>
        <a:xfrm>
          <a:off x="0" y="0"/>
          <a:ext cx="0" cy="0"/>
          <a:chOff x="0" y="0"/>
          <a:chExt cx="0" cy="0"/>
        </a:xfrm>
      </p:grpSpPr>
      <p:sp>
        <p:nvSpPr>
          <p:cNvPr id="200" name="Google Shape;200;p17">
            <a:extLst>
              <a:ext uri="{FF2B5EF4-FFF2-40B4-BE49-F238E27FC236}">
                <a16:creationId xmlns:a16="http://schemas.microsoft.com/office/drawing/2014/main" id="{7996DC2C-7F80-3D3B-B87F-7B5BD38C67C2}"/>
              </a:ext>
            </a:extLst>
          </p:cNvPr>
          <p:cNvSpPr txBox="1">
            <a:spLocks noGrp="1"/>
          </p:cNvSpPr>
          <p:nvPr>
            <p:ph type="title"/>
          </p:nvPr>
        </p:nvSpPr>
        <p:spPr>
          <a:xfrm>
            <a:off x="1233576" y="365125"/>
            <a:ext cx="9558069"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a:solidFill>
                  <a:srgbClr val="2F5496"/>
                </a:solidFill>
                <a:latin typeface="Times New Roman"/>
                <a:ea typeface="Times New Roman"/>
                <a:cs typeface="Times New Roman"/>
                <a:sym typeface="Times New Roman"/>
              </a:rPr>
              <a:t>Strategic </a:t>
            </a:r>
            <a:r>
              <a:rPr lang="en-US" b="1">
                <a:solidFill>
                  <a:srgbClr val="2F5496"/>
                </a:solidFill>
                <a:latin typeface="Times New Roman"/>
                <a:ea typeface="Times New Roman"/>
                <a:cs typeface="Times New Roman"/>
                <a:sym typeface="Times New Roman"/>
              </a:rPr>
              <a:t>Recommendation</a:t>
            </a:r>
            <a:endParaRPr b="1" i="0" u="none" strike="noStrike">
              <a:solidFill>
                <a:srgbClr val="2F5496"/>
              </a:solidFill>
              <a:latin typeface="Times New Roman"/>
              <a:ea typeface="Times New Roman"/>
              <a:cs typeface="Times New Roman"/>
              <a:sym typeface="Times New Roman"/>
            </a:endParaRPr>
          </a:p>
        </p:txBody>
      </p:sp>
      <p:sp>
        <p:nvSpPr>
          <p:cNvPr id="201" name="Google Shape;201;p17">
            <a:extLst>
              <a:ext uri="{FF2B5EF4-FFF2-40B4-BE49-F238E27FC236}">
                <a16:creationId xmlns:a16="http://schemas.microsoft.com/office/drawing/2014/main" id="{789879E2-40D5-FC07-3476-367CA089F7E6}"/>
              </a:ext>
            </a:extLst>
          </p:cNvPr>
          <p:cNvSpPr txBox="1">
            <a:spLocks noGrp="1"/>
          </p:cNvSpPr>
          <p:nvPr>
            <p:ph type="body" idx="1"/>
          </p:nvPr>
        </p:nvSpPr>
        <p:spPr>
          <a:xfrm>
            <a:off x="1233575" y="1607126"/>
            <a:ext cx="9558070" cy="5250874"/>
          </a:xfrm>
          <a:prstGeom prst="rect">
            <a:avLst/>
          </a:prstGeom>
          <a:noFill/>
          <a:ln>
            <a:noFill/>
          </a:ln>
        </p:spPr>
        <p:txBody>
          <a:bodyPr spcFirstLastPara="1" wrap="square" lIns="91425" tIns="45700" rIns="91425" bIns="45700" anchor="t" anchorCtr="0">
            <a:noAutofit/>
          </a:bodyPr>
          <a:lstStyle/>
          <a:p>
            <a:pPr marL="0" lvl="0" indent="0">
              <a:buSzPts val="2000"/>
              <a:buFont typeface="Arial"/>
              <a:buNone/>
            </a:pPr>
            <a:r>
              <a:rPr lang="en-IN" sz="2000" dirty="0">
                <a:solidFill>
                  <a:schemeClr val="accent1"/>
                </a:solidFill>
              </a:rPr>
              <a:t>Re-engagement Campaigns:</a:t>
            </a:r>
          </a:p>
          <a:p>
            <a:pPr marL="342900">
              <a:buSzPts val="2000"/>
            </a:pPr>
            <a:r>
              <a:rPr lang="en-US" sz="2000" dirty="0">
                <a:solidFill>
                  <a:schemeClr val="tx1"/>
                </a:solidFill>
              </a:rPr>
              <a:t>Encourage activity from inactive users.</a:t>
            </a:r>
            <a:endParaRPr lang="en-IN" sz="2000" dirty="0">
              <a:solidFill>
                <a:schemeClr val="tx1"/>
              </a:solidFill>
            </a:endParaRPr>
          </a:p>
          <a:p>
            <a:pPr marL="342900">
              <a:buSzPts val="2000"/>
            </a:pPr>
            <a:r>
              <a:rPr lang="en-US" sz="2000" dirty="0">
                <a:solidFill>
                  <a:schemeClr val="tx1"/>
                </a:solidFill>
              </a:rPr>
              <a:t>Leverage personalized notifications and incentives.</a:t>
            </a:r>
            <a:endParaRPr lang="en-IN" sz="2000" dirty="0">
              <a:solidFill>
                <a:schemeClr val="accent1"/>
              </a:solidFill>
            </a:endParaRPr>
          </a:p>
          <a:p>
            <a:pPr marL="0" indent="0">
              <a:buSzPts val="2000"/>
              <a:buFont typeface="Arial"/>
              <a:buNone/>
            </a:pPr>
            <a:r>
              <a:rPr lang="en-IN" sz="2000" dirty="0">
                <a:solidFill>
                  <a:schemeClr val="accent1"/>
                </a:solidFill>
              </a:rPr>
              <a:t>Content Strategy:</a:t>
            </a:r>
          </a:p>
          <a:p>
            <a:pPr marL="342900">
              <a:buSzPts val="2000"/>
            </a:pPr>
            <a:r>
              <a:rPr lang="en-US" sz="2000" dirty="0">
                <a:solidFill>
                  <a:schemeClr val="tx1"/>
                </a:solidFill>
              </a:rPr>
              <a:t>Analyze hashtags and topics with high engagement rates</a:t>
            </a:r>
            <a:r>
              <a:rPr lang="en-IN" sz="2000" dirty="0">
                <a:solidFill>
                  <a:schemeClr val="tx1"/>
                </a:solidFill>
              </a:rPr>
              <a:t>.</a:t>
            </a:r>
          </a:p>
          <a:p>
            <a:pPr marL="342900">
              <a:buSzPts val="2000"/>
            </a:pPr>
            <a:r>
              <a:rPr lang="en-US" sz="2000" dirty="0">
                <a:solidFill>
                  <a:schemeClr val="tx1"/>
                </a:solidFill>
              </a:rPr>
              <a:t>Recommend optimal posting times based on trends.</a:t>
            </a:r>
            <a:endParaRPr lang="en-IN" sz="2000" dirty="0">
              <a:solidFill>
                <a:schemeClr val="accent1"/>
              </a:solidFill>
            </a:endParaRPr>
          </a:p>
          <a:p>
            <a:pPr marL="0" indent="0">
              <a:buSzPts val="2000"/>
              <a:buFont typeface="Arial"/>
              <a:buNone/>
            </a:pPr>
            <a:r>
              <a:rPr lang="en-IN" sz="2000" dirty="0">
                <a:solidFill>
                  <a:schemeClr val="accent1"/>
                </a:solidFill>
              </a:rPr>
              <a:t>Influencer Marketing:</a:t>
            </a:r>
          </a:p>
          <a:p>
            <a:pPr marL="342900">
              <a:buSzPts val="2000"/>
            </a:pPr>
            <a:r>
              <a:rPr lang="en-US" sz="2000" dirty="0">
                <a:solidFill>
                  <a:schemeClr val="tx1"/>
                </a:solidFill>
              </a:rPr>
              <a:t>Identify top users with high engagement and followers.</a:t>
            </a:r>
            <a:endParaRPr lang="en-IN" sz="2000" dirty="0">
              <a:solidFill>
                <a:schemeClr val="tx1"/>
              </a:solidFill>
            </a:endParaRPr>
          </a:p>
          <a:p>
            <a:pPr marL="342900">
              <a:buSzPts val="2000"/>
            </a:pPr>
            <a:r>
              <a:rPr lang="en-IN" sz="2000" dirty="0">
                <a:solidFill>
                  <a:schemeClr val="tx1"/>
                </a:solidFill>
              </a:rPr>
              <a:t>Approach influencers for campaigns.</a:t>
            </a:r>
          </a:p>
          <a:p>
            <a:pPr marL="342900">
              <a:spcBef>
                <a:spcPts val="0"/>
              </a:spcBef>
              <a:buClr>
                <a:schemeClr val="accent1"/>
              </a:buClr>
              <a:buSzPts val="2000"/>
            </a:pPr>
            <a:endParaRPr sz="2000" i="0" u="none" strike="noStrike" dirty="0">
              <a:solidFill>
                <a:schemeClr val="accent1"/>
              </a:solidFill>
              <a:latin typeface="Times New Roman"/>
              <a:ea typeface="Times New Roman"/>
              <a:cs typeface="Times New Roman"/>
              <a:sym typeface="Times New Roman"/>
            </a:endParaRPr>
          </a:p>
        </p:txBody>
      </p:sp>
      <p:sp>
        <p:nvSpPr>
          <p:cNvPr id="202" name="Google Shape;202;p17">
            <a:extLst>
              <a:ext uri="{FF2B5EF4-FFF2-40B4-BE49-F238E27FC236}">
                <a16:creationId xmlns:a16="http://schemas.microsoft.com/office/drawing/2014/main" id="{5EF60218-A2FD-C2ED-93D8-CDBBCB7B981C}"/>
              </a:ext>
            </a:extLst>
          </p:cNvPr>
          <p:cNvSpPr txBox="1"/>
          <p:nvPr/>
        </p:nvSpPr>
        <p:spPr>
          <a:xfrm>
            <a:off x="8129016" y="6858000"/>
            <a:ext cx="406298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262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Problem Statement</a:t>
            </a:r>
            <a:br>
              <a:rPr lang="en-US" b="0" i="0" u="none" strike="noStrike" dirty="0">
                <a:solidFill>
                  <a:srgbClr val="2F5496"/>
                </a:solidFill>
                <a:latin typeface="Times New Roman"/>
                <a:ea typeface="Times New Roman"/>
                <a:cs typeface="Times New Roman"/>
                <a:sym typeface="Times New Roman"/>
              </a:rPr>
            </a:br>
            <a:endParaRPr b="1" i="0" u="none" strike="noStrike" dirty="0">
              <a:solidFill>
                <a:srgbClr val="2F5496"/>
              </a:solidFill>
              <a:latin typeface="Times New Roman"/>
              <a:ea typeface="Times New Roman"/>
              <a:cs typeface="Times New Roman"/>
              <a:sym typeface="Times New Roman"/>
            </a:endParaRPr>
          </a:p>
        </p:txBody>
      </p:sp>
      <p:sp>
        <p:nvSpPr>
          <p:cNvPr id="103" name="Google Shape;103;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212529"/>
              </a:buClr>
              <a:buSzPts val="2000"/>
              <a:buNone/>
            </a:pPr>
            <a:r>
              <a:rPr lang="en-US" sz="2000" dirty="0"/>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sz="2000" dirty="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7F25D361-3EFD-AB34-1BF8-45CB2E499401}"/>
            </a:ext>
          </a:extLst>
        </p:cNvPr>
        <p:cNvGrpSpPr/>
        <p:nvPr/>
      </p:nvGrpSpPr>
      <p:grpSpPr>
        <a:xfrm>
          <a:off x="0" y="0"/>
          <a:ext cx="0" cy="0"/>
          <a:chOff x="0" y="0"/>
          <a:chExt cx="0" cy="0"/>
        </a:xfrm>
      </p:grpSpPr>
      <p:sp>
        <p:nvSpPr>
          <p:cNvPr id="200" name="Google Shape;200;p17">
            <a:extLst>
              <a:ext uri="{FF2B5EF4-FFF2-40B4-BE49-F238E27FC236}">
                <a16:creationId xmlns:a16="http://schemas.microsoft.com/office/drawing/2014/main" id="{8042819E-CDDF-29D3-F50E-3B1CFB79158B}"/>
              </a:ext>
            </a:extLst>
          </p:cNvPr>
          <p:cNvSpPr txBox="1">
            <a:spLocks noGrp="1"/>
          </p:cNvSpPr>
          <p:nvPr>
            <p:ph type="title"/>
          </p:nvPr>
        </p:nvSpPr>
        <p:spPr>
          <a:xfrm>
            <a:off x="941832" y="365125"/>
            <a:ext cx="10158984"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Recommendation</a:t>
            </a:r>
            <a:endParaRPr b="1" i="0" u="none" strike="noStrike" dirty="0">
              <a:solidFill>
                <a:srgbClr val="2F5496"/>
              </a:solidFill>
              <a:latin typeface="Times New Roman"/>
              <a:ea typeface="Times New Roman"/>
              <a:cs typeface="Times New Roman"/>
              <a:sym typeface="Times New Roman"/>
            </a:endParaRPr>
          </a:p>
        </p:txBody>
      </p:sp>
      <p:sp>
        <p:nvSpPr>
          <p:cNvPr id="201" name="Google Shape;201;p17">
            <a:extLst>
              <a:ext uri="{FF2B5EF4-FFF2-40B4-BE49-F238E27FC236}">
                <a16:creationId xmlns:a16="http://schemas.microsoft.com/office/drawing/2014/main" id="{F1F63F50-2A96-0DC7-B64E-E9FCFD65FD29}"/>
              </a:ext>
            </a:extLst>
          </p:cNvPr>
          <p:cNvSpPr txBox="1">
            <a:spLocks noGrp="1"/>
          </p:cNvSpPr>
          <p:nvPr>
            <p:ph type="body" idx="1"/>
          </p:nvPr>
        </p:nvSpPr>
        <p:spPr>
          <a:xfrm>
            <a:off x="941832" y="1607126"/>
            <a:ext cx="10158984" cy="5250874"/>
          </a:xfrm>
          <a:prstGeom prst="rect">
            <a:avLst/>
          </a:prstGeom>
          <a:noFill/>
          <a:ln>
            <a:noFill/>
          </a:ln>
        </p:spPr>
        <p:txBody>
          <a:bodyPr spcFirstLastPara="1" wrap="square" lIns="91425" tIns="45700" rIns="91425" bIns="45700" anchor="t" anchorCtr="0">
            <a:noAutofit/>
          </a:bodyPr>
          <a:lstStyle/>
          <a:p>
            <a:pPr marL="0" lvl="0" indent="0">
              <a:buSzPts val="2000"/>
              <a:buFont typeface="Arial"/>
              <a:buNone/>
            </a:pPr>
            <a:r>
              <a:rPr lang="en-IN" sz="2000" dirty="0">
                <a:solidFill>
                  <a:schemeClr val="accent1"/>
                </a:solidFill>
              </a:rPr>
              <a:t>Targeted Campaigns:</a:t>
            </a:r>
          </a:p>
          <a:p>
            <a:pPr marL="342900">
              <a:buSzPts val="2000"/>
            </a:pPr>
            <a:r>
              <a:rPr lang="en-US" sz="2000" dirty="0">
                <a:solidFill>
                  <a:schemeClr val="tx1"/>
                </a:solidFill>
              </a:rPr>
              <a:t>Utilize trends in hashtags and posting times.</a:t>
            </a:r>
            <a:endParaRPr lang="en-IN" sz="2000" dirty="0">
              <a:solidFill>
                <a:schemeClr val="tx1"/>
              </a:solidFill>
            </a:endParaRPr>
          </a:p>
          <a:p>
            <a:pPr marL="342900">
              <a:buSzPts val="2000"/>
            </a:pPr>
            <a:r>
              <a:rPr lang="en-IN" sz="2000" dirty="0">
                <a:solidFill>
                  <a:schemeClr val="tx1"/>
                </a:solidFill>
              </a:rPr>
              <a:t>Focus on high-engagement content types.</a:t>
            </a:r>
          </a:p>
          <a:p>
            <a:pPr marL="0" indent="0">
              <a:buSzPts val="2000"/>
              <a:buFont typeface="Arial"/>
              <a:buNone/>
            </a:pPr>
            <a:r>
              <a:rPr lang="en-IN" sz="2000" dirty="0">
                <a:solidFill>
                  <a:schemeClr val="accent1"/>
                </a:solidFill>
              </a:rPr>
              <a:t>Personalization:</a:t>
            </a:r>
          </a:p>
          <a:p>
            <a:pPr marL="342900">
              <a:buSzPts val="2000"/>
            </a:pPr>
            <a:r>
              <a:rPr lang="en-IN" sz="2000" dirty="0">
                <a:solidFill>
                  <a:schemeClr val="tx1"/>
                </a:solidFill>
              </a:rPr>
              <a:t>Use user-generated content (UGC).</a:t>
            </a:r>
          </a:p>
          <a:p>
            <a:pPr marL="342900">
              <a:buSzPts val="2000"/>
            </a:pPr>
            <a:r>
              <a:rPr lang="en-US" sz="2000" dirty="0">
                <a:solidFill>
                  <a:schemeClr val="tx1"/>
                </a:solidFill>
              </a:rPr>
              <a:t>Leverage hashtags and photo tags for ad campaigns.</a:t>
            </a:r>
            <a:endParaRPr lang="en-IN" sz="2000" dirty="0">
              <a:solidFill>
                <a:schemeClr val="tx1"/>
              </a:solidFill>
            </a:endParaRPr>
          </a:p>
          <a:p>
            <a:pPr marL="0" indent="0">
              <a:buSzPts val="2000"/>
              <a:buFont typeface="Arial"/>
              <a:buNone/>
            </a:pPr>
            <a:r>
              <a:rPr lang="en-IN" sz="2000" dirty="0">
                <a:solidFill>
                  <a:schemeClr val="accent1"/>
                </a:solidFill>
              </a:rPr>
              <a:t>Brand Ambassadors:</a:t>
            </a:r>
          </a:p>
          <a:p>
            <a:pPr marL="342900">
              <a:buSzPts val="2000"/>
            </a:pPr>
            <a:r>
              <a:rPr lang="en-US" sz="2000" dirty="0">
                <a:solidFill>
                  <a:schemeClr val="tx1"/>
                </a:solidFill>
              </a:rPr>
              <a:t>Identify and collaborate with advocates.</a:t>
            </a:r>
            <a:endParaRPr lang="en-IN" sz="2000" dirty="0">
              <a:solidFill>
                <a:schemeClr val="tx1"/>
              </a:solidFill>
            </a:endParaRPr>
          </a:p>
          <a:p>
            <a:pPr marL="342900">
              <a:buSzPts val="2000"/>
            </a:pPr>
            <a:r>
              <a:rPr lang="en-US" sz="2000" dirty="0">
                <a:solidFill>
                  <a:schemeClr val="tx1"/>
                </a:solidFill>
              </a:rPr>
              <a:t>Reward high-engagement users with exclusive offers.</a:t>
            </a:r>
            <a:endParaRPr lang="en-IN" sz="2000" dirty="0">
              <a:solidFill>
                <a:schemeClr val="tx1"/>
              </a:solidFill>
            </a:endParaRPr>
          </a:p>
        </p:txBody>
      </p:sp>
      <p:sp>
        <p:nvSpPr>
          <p:cNvPr id="202" name="Google Shape;202;p17">
            <a:extLst>
              <a:ext uri="{FF2B5EF4-FFF2-40B4-BE49-F238E27FC236}">
                <a16:creationId xmlns:a16="http://schemas.microsoft.com/office/drawing/2014/main" id="{4AE983CE-755A-0A52-1EF4-716337EE3409}"/>
              </a:ext>
            </a:extLst>
          </p:cNvPr>
          <p:cNvSpPr txBox="1"/>
          <p:nvPr/>
        </p:nvSpPr>
        <p:spPr>
          <a:xfrm>
            <a:off x="8129016" y="6858000"/>
            <a:ext cx="406298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0259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838199" y="365125"/>
            <a:ext cx="10479657"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cs typeface="Times New Roman"/>
                <a:sym typeface="Times New Roman"/>
              </a:rPr>
              <a:t>Why Data Driven Approach Matters</a:t>
            </a:r>
            <a:endParaRPr dirty="0"/>
          </a:p>
        </p:txBody>
      </p:sp>
      <p:sp>
        <p:nvSpPr>
          <p:cNvPr id="208" name="Google Shape;208;p18"/>
          <p:cNvSpPr txBox="1">
            <a:spLocks noGrp="1"/>
          </p:cNvSpPr>
          <p:nvPr>
            <p:ph type="body" idx="1"/>
          </p:nvPr>
        </p:nvSpPr>
        <p:spPr>
          <a:xfrm>
            <a:off x="838198" y="1825625"/>
            <a:ext cx="1047965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lang="en-IN" sz="2400" dirty="0">
              <a:solidFill>
                <a:schemeClr val="accent1"/>
              </a:solidFill>
            </a:endParaRPr>
          </a:p>
          <a:p>
            <a:pPr marL="0" indent="0">
              <a:buSzPts val="2000"/>
              <a:buNone/>
            </a:pPr>
            <a:r>
              <a:rPr lang="en-IN" sz="2000" dirty="0">
                <a:solidFill>
                  <a:schemeClr val="accent1"/>
                </a:solidFill>
              </a:rPr>
              <a:t>Personalization:</a:t>
            </a:r>
          </a:p>
          <a:p>
            <a:pPr marL="228600" indent="-228600">
              <a:buSzPts val="2000"/>
            </a:pPr>
            <a:r>
              <a:rPr lang="en-US" sz="2000" dirty="0"/>
              <a:t>Tailored content for each user’s interests and activity patterns.</a:t>
            </a:r>
            <a:endParaRPr lang="en-IN" sz="2000" dirty="0"/>
          </a:p>
          <a:p>
            <a:pPr marL="0" indent="0">
              <a:buSzPts val="2000"/>
              <a:buNone/>
            </a:pPr>
            <a:r>
              <a:rPr lang="en-IN" sz="2000" dirty="0">
                <a:solidFill>
                  <a:schemeClr val="accent1"/>
                </a:solidFill>
              </a:rPr>
              <a:t>Business Growth:</a:t>
            </a:r>
          </a:p>
          <a:p>
            <a:pPr marL="228600" indent="-228600">
              <a:buSzPts val="2000"/>
            </a:pPr>
            <a:r>
              <a:rPr lang="en-US" sz="2000" dirty="0"/>
              <a:t>Increased ROI through targeted ads and strategic campaigns.</a:t>
            </a:r>
            <a:endParaRPr lang="en-IN" sz="2000" dirty="0"/>
          </a:p>
          <a:p>
            <a:pPr marL="0" indent="0">
              <a:buSzPts val="2000"/>
              <a:buNone/>
            </a:pPr>
            <a:r>
              <a:rPr lang="en-IN" sz="2000" dirty="0">
                <a:solidFill>
                  <a:schemeClr val="accent1"/>
                </a:solidFill>
              </a:rPr>
              <a:t>Community Building:</a:t>
            </a:r>
          </a:p>
          <a:p>
            <a:pPr marL="228600" indent="-228600">
              <a:buSzPts val="2000"/>
            </a:pPr>
            <a:r>
              <a:rPr lang="en-US" sz="2000" dirty="0"/>
              <a:t>Enhancing connections between users and brands on Instagram.</a:t>
            </a:r>
            <a:endParaRPr lang="en-IN" sz="2000" dirty="0"/>
          </a:p>
          <a:p>
            <a:pPr marL="228600" indent="-228600">
              <a:buSzPts val="2000"/>
            </a:pPr>
            <a:endParaRPr lang="en-IN" sz="2000" dirty="0"/>
          </a:p>
          <a:p>
            <a:pPr marL="228600" indent="-228600">
              <a:buSzPts val="2000"/>
            </a:pPr>
            <a:endParaRPr lang="en-IN" sz="2000" dirty="0"/>
          </a:p>
          <a:p>
            <a:pPr marL="342900">
              <a:spcBef>
                <a:spcPts val="0"/>
              </a:spcBef>
              <a:buSzPts val="2400"/>
            </a:pPr>
            <a:endParaRPr sz="2400" dirty="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838199" y="365125"/>
            <a:ext cx="10522789"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cs typeface="Times New Roman"/>
                <a:sym typeface="Times New Roman"/>
              </a:rPr>
              <a:t>Technical Implementation</a:t>
            </a:r>
            <a:endParaRPr dirty="0"/>
          </a:p>
        </p:txBody>
      </p:sp>
      <p:sp>
        <p:nvSpPr>
          <p:cNvPr id="215" name="Google Shape;215;p19"/>
          <p:cNvSpPr txBox="1">
            <a:spLocks noGrp="1"/>
          </p:cNvSpPr>
          <p:nvPr>
            <p:ph type="body" idx="1"/>
          </p:nvPr>
        </p:nvSpPr>
        <p:spPr>
          <a:xfrm>
            <a:off x="838199" y="1816389"/>
            <a:ext cx="10522789" cy="4351338"/>
          </a:xfrm>
          <a:prstGeom prst="rect">
            <a:avLst/>
          </a:prstGeom>
          <a:noFill/>
          <a:ln>
            <a:noFill/>
          </a:ln>
        </p:spPr>
        <p:txBody>
          <a:bodyPr spcFirstLastPara="1" wrap="square" lIns="91425" tIns="45700" rIns="91425" bIns="45700" anchor="t" anchorCtr="0">
            <a:normAutofit/>
          </a:bodyPr>
          <a:lstStyle/>
          <a:p>
            <a:pPr marL="0" marR="0" lvl="0" indent="0">
              <a:buSzPts val="2000"/>
              <a:buNone/>
            </a:pPr>
            <a:r>
              <a:rPr lang="en-IN" sz="2000" dirty="0">
                <a:solidFill>
                  <a:schemeClr val="accent1"/>
                </a:solidFill>
              </a:rPr>
              <a:t>Technical Implementation from Data:</a:t>
            </a:r>
            <a:endParaRPr sz="2000" dirty="0">
              <a:solidFill>
                <a:schemeClr val="accent1"/>
              </a:solidFill>
            </a:endParaRPr>
          </a:p>
          <a:p>
            <a:pPr marL="0" indent="0">
              <a:buSzPts val="2000"/>
              <a:buNone/>
            </a:pPr>
            <a:r>
              <a:rPr lang="en-IN" sz="2000" dirty="0">
                <a:solidFill>
                  <a:schemeClr val="accent1"/>
                </a:solidFill>
              </a:rPr>
              <a:t>Changing ‘Like’ to ‘Heart’:</a:t>
            </a:r>
          </a:p>
          <a:p>
            <a:pPr marL="228600" marR="0" lvl="0" indent="-228600" algn="l" rtl="0">
              <a:lnSpc>
                <a:spcPct val="90000"/>
              </a:lnSpc>
              <a:spcBef>
                <a:spcPts val="1000"/>
              </a:spcBef>
              <a:spcAft>
                <a:spcPts val="0"/>
              </a:spcAft>
              <a:buClr>
                <a:schemeClr val="dk1"/>
              </a:buClr>
              <a:buSzPts val="2000"/>
              <a:buChar char="•"/>
            </a:pPr>
            <a:r>
              <a:rPr lang="en-US" sz="2000" dirty="0"/>
              <a:t>Boost engagement with emotive interactions.</a:t>
            </a:r>
            <a:endParaRPr sz="2000" dirty="0"/>
          </a:p>
          <a:p>
            <a:pPr marL="0" marR="0" lvl="0" indent="0">
              <a:buSzPts val="2000"/>
              <a:buNone/>
            </a:pPr>
            <a:r>
              <a:rPr lang="en-IN" sz="2000" dirty="0">
                <a:solidFill>
                  <a:schemeClr val="accent1"/>
                </a:solidFill>
              </a:rPr>
              <a:t>Engagement Metrics: </a:t>
            </a:r>
          </a:p>
          <a:p>
            <a:pPr marL="342900">
              <a:buSzPts val="2000"/>
            </a:pPr>
            <a:r>
              <a:rPr lang="en-US" sz="2000" dirty="0"/>
              <a:t>Track and analyze likes, shares, and trends weekly.</a:t>
            </a:r>
          </a:p>
          <a:p>
            <a:pPr marL="0" indent="0">
              <a:buSzPts val="2000"/>
              <a:buNone/>
            </a:pPr>
            <a:r>
              <a:rPr lang="en-US" sz="2000" dirty="0">
                <a:solidFill>
                  <a:schemeClr val="accent1"/>
                </a:solidFill>
              </a:rPr>
              <a:t>Demographics Correlations:</a:t>
            </a:r>
          </a:p>
          <a:p>
            <a:pPr marL="342900">
              <a:buSzPts val="2000"/>
            </a:pPr>
            <a:r>
              <a:rPr lang="en-US" sz="2000" dirty="0"/>
              <a:t>Personalize content based on user activity patterns.</a:t>
            </a:r>
            <a:endParaRPr sz="2000" dirty="0"/>
          </a:p>
          <a:p>
            <a:pPr marL="0" marR="0" lvl="0" indent="0">
              <a:buSzPts val="2000"/>
              <a:buNone/>
            </a:pPr>
            <a:r>
              <a:rPr lang="en-IN" sz="2000" dirty="0">
                <a:solidFill>
                  <a:schemeClr val="accent1"/>
                </a:solidFill>
              </a:rPr>
              <a:t>Follower-Following Dynamics:</a:t>
            </a:r>
          </a:p>
          <a:p>
            <a:pPr marL="228600" marR="0" lvl="0" indent="-228600" algn="l" rtl="0">
              <a:lnSpc>
                <a:spcPct val="90000"/>
              </a:lnSpc>
              <a:spcBef>
                <a:spcPts val="1000"/>
              </a:spcBef>
              <a:spcAft>
                <a:spcPts val="0"/>
              </a:spcAft>
              <a:buClr>
                <a:schemeClr val="dk1"/>
              </a:buClr>
              <a:buSzPts val="2000"/>
              <a:buChar char="•"/>
            </a:pPr>
            <a:r>
              <a:rPr lang="en-IN" sz="2000" dirty="0"/>
              <a:t>Promote reciprocal connections; identify influencers.</a:t>
            </a:r>
            <a:endParaRPr sz="2000" dirty="0">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38200" y="365125"/>
            <a:ext cx="10496909"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dirty="0">
                <a:solidFill>
                  <a:srgbClr val="2F5496"/>
                </a:solidFill>
                <a:latin typeface="Times New Roman"/>
                <a:ea typeface="Times New Roman"/>
                <a:cs typeface="Times New Roman"/>
                <a:sym typeface="Times New Roman"/>
              </a:rPr>
              <a:t>Conclusion</a:t>
            </a:r>
            <a:endParaRPr dirty="0"/>
          </a:p>
        </p:txBody>
      </p:sp>
      <p:sp>
        <p:nvSpPr>
          <p:cNvPr id="234" name="Google Shape;234;p22"/>
          <p:cNvSpPr txBox="1">
            <a:spLocks noGrp="1"/>
          </p:cNvSpPr>
          <p:nvPr>
            <p:ph type="body" idx="1"/>
          </p:nvPr>
        </p:nvSpPr>
        <p:spPr>
          <a:xfrm>
            <a:off x="838199" y="1806191"/>
            <a:ext cx="10496909" cy="4351338"/>
          </a:xfrm>
          <a:prstGeom prst="rect">
            <a:avLst/>
          </a:prstGeom>
          <a:noFill/>
          <a:ln>
            <a:noFill/>
          </a:ln>
        </p:spPr>
        <p:txBody>
          <a:bodyPr spcFirstLastPara="1" wrap="square" lIns="91425" tIns="45700" rIns="91425" bIns="45700" anchor="t" anchorCtr="0">
            <a:normAutofit/>
          </a:bodyPr>
          <a:lstStyle/>
          <a:p>
            <a:pPr marL="0" indent="0">
              <a:buSzPts val="2000"/>
              <a:buNone/>
            </a:pPr>
            <a:r>
              <a:rPr lang="en-IN" sz="2000" dirty="0">
                <a:solidFill>
                  <a:schemeClr val="accent1"/>
                </a:solidFill>
              </a:rPr>
              <a:t>Insights from Data Drive:</a:t>
            </a:r>
            <a:endParaRPr lang="en-US" sz="2000" dirty="0">
              <a:solidFill>
                <a:schemeClr val="accent1"/>
              </a:solidFill>
            </a:endParaRPr>
          </a:p>
          <a:p>
            <a:pPr marL="0" indent="0">
              <a:buSzPts val="2000"/>
              <a:buNone/>
            </a:pPr>
            <a:r>
              <a:rPr lang="en-IN" sz="2000" dirty="0">
                <a:solidFill>
                  <a:schemeClr val="accent1"/>
                </a:solidFill>
              </a:rPr>
              <a:t>Stronger Engagement Strategies:</a:t>
            </a:r>
          </a:p>
          <a:p>
            <a:pPr marL="228600" indent="-228600">
              <a:buSzPts val="2000"/>
            </a:pPr>
            <a:r>
              <a:rPr lang="en-IN" sz="2000" dirty="0"/>
              <a:t>Foster meaningful interactions.</a:t>
            </a:r>
            <a:endParaRPr lang="en-US" sz="2000" dirty="0"/>
          </a:p>
          <a:p>
            <a:pPr marL="0" indent="0">
              <a:buSzPts val="2000"/>
              <a:buNone/>
            </a:pPr>
            <a:r>
              <a:rPr lang="en-IN" sz="2000" dirty="0">
                <a:solidFill>
                  <a:schemeClr val="accent1"/>
                </a:solidFill>
              </a:rPr>
              <a:t>Improved User Retention and Acquisition:</a:t>
            </a:r>
          </a:p>
          <a:p>
            <a:pPr marL="228600" indent="-228600">
              <a:buSzPts val="2000"/>
            </a:pPr>
            <a:r>
              <a:rPr lang="en-IN" sz="2000" dirty="0"/>
              <a:t>Targeted content for growth.</a:t>
            </a:r>
            <a:endParaRPr lang="en-US" sz="2000" dirty="0"/>
          </a:p>
          <a:p>
            <a:pPr marL="0" indent="0">
              <a:buSzPts val="2000"/>
              <a:buNone/>
            </a:pPr>
            <a:r>
              <a:rPr lang="en-US" sz="2000" dirty="0">
                <a:solidFill>
                  <a:schemeClr val="accent1"/>
                </a:solidFill>
              </a:rPr>
              <a:t>Feedback Loops:</a:t>
            </a:r>
          </a:p>
          <a:p>
            <a:pPr marL="228600" indent="-228600">
              <a:buSzPts val="2000"/>
            </a:pPr>
            <a:r>
              <a:rPr lang="en-IN" sz="2000" dirty="0"/>
              <a:t>Drive iterative improvements.</a:t>
            </a:r>
            <a:endParaRPr lang="en-US" sz="2000" dirty="0"/>
          </a:p>
          <a:p>
            <a:pPr marL="0" indent="0">
              <a:buSzPts val="2000"/>
              <a:buNone/>
            </a:pPr>
            <a:r>
              <a:rPr lang="en-US" sz="2000" dirty="0">
                <a:solidFill>
                  <a:schemeClr val="accent1"/>
                </a:solidFill>
              </a:rPr>
              <a:t>Campaign Optimization :</a:t>
            </a:r>
          </a:p>
          <a:p>
            <a:pPr marL="228600" indent="-228600">
              <a:buSzPts val="2000"/>
            </a:pPr>
            <a:r>
              <a:rPr lang="en-IN" sz="2000" dirty="0"/>
              <a:t>Regular analysis for better performance.</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rgbClr val="2F5496"/>
              </a:buClr>
              <a:buSzPts val="4400"/>
              <a:buFont typeface="Times New Roman"/>
              <a:buNone/>
            </a:pPr>
            <a:br>
              <a:rPr lang="en-US" b="1">
                <a:solidFill>
                  <a:srgbClr val="2F5496"/>
                </a:solidFill>
                <a:latin typeface="Times New Roman"/>
                <a:ea typeface="Times New Roman"/>
                <a:cs typeface="Times New Roman"/>
                <a:sym typeface="Times New Roman"/>
              </a:rPr>
            </a:br>
            <a:endParaRPr b="1" i="0" u="none" strike="noStrike">
              <a:solidFill>
                <a:srgbClr val="2F5496"/>
              </a:solidFill>
              <a:latin typeface="Times New Roman"/>
              <a:ea typeface="Times New Roman"/>
              <a:cs typeface="Times New Roman"/>
              <a:sym typeface="Times New Roman"/>
            </a:endParaRPr>
          </a:p>
        </p:txBody>
      </p:sp>
      <p:sp>
        <p:nvSpPr>
          <p:cNvPr id="240" name="Google Shape;240;p23"/>
          <p:cNvSpPr txBox="1">
            <a:spLocks noGrp="1"/>
          </p:cNvSpPr>
          <p:nvPr>
            <p:ph type="body" idx="1"/>
          </p:nvPr>
        </p:nvSpPr>
        <p:spPr>
          <a:xfrm>
            <a:off x="838200" y="1825625"/>
            <a:ext cx="10515600" cy="456654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None/>
            </a:pPr>
            <a:endParaRPr b="0" i="0" u="none" strike="noStrike">
              <a:solidFill>
                <a:srgbClr val="2F5496"/>
              </a:solidFill>
              <a:latin typeface="Times New Roman"/>
              <a:ea typeface="Times New Roman"/>
              <a:cs typeface="Times New Roman"/>
              <a:sym typeface="Times New Roman"/>
            </a:endParaRPr>
          </a:p>
        </p:txBody>
      </p:sp>
      <p:pic>
        <p:nvPicPr>
          <p:cNvPr id="241" name="Google Shape;241;p23"/>
          <p:cNvPicPr preferRelativeResize="0"/>
          <p:nvPr/>
        </p:nvPicPr>
        <p:blipFill rotWithShape="1">
          <a:blip r:embed="rId3">
            <a:alphaModFix/>
          </a:blip>
          <a:srcRect/>
          <a:stretch/>
        </p:blipFill>
        <p:spPr>
          <a:xfrm>
            <a:off x="838200" y="1825625"/>
            <a:ext cx="10515599" cy="4413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i="0" u="none" strike="noStrike">
                <a:solidFill>
                  <a:srgbClr val="2F5496"/>
                </a:solidFill>
                <a:latin typeface="Times New Roman"/>
                <a:ea typeface="Times New Roman"/>
                <a:cs typeface="Times New Roman"/>
                <a:sym typeface="Times New Roman"/>
              </a:rPr>
              <a:t>Introduction and Objectives</a:t>
            </a:r>
            <a:endParaRPr/>
          </a:p>
        </p:txBody>
      </p:sp>
      <p:sp>
        <p:nvSpPr>
          <p:cNvPr id="109" name="Google Shape;109;p3"/>
          <p:cNvSpPr txBox="1">
            <a:spLocks noGrp="1"/>
          </p:cNvSpPr>
          <p:nvPr>
            <p:ph type="body" idx="1"/>
          </p:nvPr>
        </p:nvSpPr>
        <p:spPr>
          <a:xfrm>
            <a:off x="838201" y="1388853"/>
            <a:ext cx="10515600" cy="546914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ct val="100000"/>
              <a:buNone/>
            </a:pPr>
            <a:endParaRPr b="0" i="0" u="none" strike="noStrike" dirty="0">
              <a:solidFill>
                <a:srgbClr val="2F5496"/>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IN" sz="2000" dirty="0">
                <a:solidFill>
                  <a:schemeClr val="accent1"/>
                </a:solidFill>
              </a:rPr>
              <a:t>Meta Overview:</a:t>
            </a:r>
          </a:p>
          <a:p>
            <a:pPr marL="342900">
              <a:buSzPct val="100000"/>
            </a:pPr>
            <a:r>
              <a:rPr lang="en-US" sz="2000" dirty="0"/>
              <a:t>Founded in 2004 as Facebook, rebranded to Meta in 2021.</a:t>
            </a:r>
          </a:p>
          <a:p>
            <a:pPr marL="342900">
              <a:buSzPct val="100000"/>
            </a:pPr>
            <a:r>
              <a:rPr lang="en-US" sz="2000" dirty="0"/>
              <a:t>Vision: Building technologies to connect people, communities, and businesses.</a:t>
            </a:r>
          </a:p>
          <a:p>
            <a:pPr marL="342900">
              <a:buSzPct val="100000"/>
            </a:pPr>
            <a:r>
              <a:rPr lang="en-US" sz="2000" dirty="0"/>
              <a:t>Products include Facebook, Instagram, WhatsApp, and Oculus VR.</a:t>
            </a:r>
          </a:p>
          <a:p>
            <a:pPr marL="0" indent="0">
              <a:buSzPct val="100000"/>
              <a:buNone/>
            </a:pPr>
            <a:r>
              <a:rPr lang="en-IN" sz="2000" dirty="0">
                <a:solidFill>
                  <a:schemeClr val="accent1"/>
                </a:solidFill>
              </a:rPr>
              <a:t>Instagram at Meta:</a:t>
            </a:r>
          </a:p>
          <a:p>
            <a:pPr marL="342900">
              <a:buSzPct val="100000"/>
            </a:pPr>
            <a:r>
              <a:rPr lang="en-US" sz="2000" dirty="0"/>
              <a:t>Instagram: A platform with 2 billion+ active users globally.</a:t>
            </a:r>
          </a:p>
          <a:p>
            <a:pPr marL="342900">
              <a:buSzPct val="100000"/>
            </a:pPr>
            <a:r>
              <a:rPr lang="en-US" sz="2000" dirty="0"/>
              <a:t>Focus: Visual storytelling, content sharing, and community engagement.</a:t>
            </a:r>
          </a:p>
          <a:p>
            <a:pPr marL="342900">
              <a:buSzPct val="100000"/>
            </a:pPr>
            <a:r>
              <a:rPr lang="en-US" sz="2000" dirty="0"/>
              <a:t>Critical tool for businesses to reach and engage audiences.</a:t>
            </a:r>
          </a:p>
          <a:p>
            <a:pPr marL="0" indent="0">
              <a:buSzPct val="100000"/>
              <a:buNone/>
            </a:pPr>
            <a:r>
              <a:rPr lang="en-US" sz="2000" dirty="0">
                <a:solidFill>
                  <a:schemeClr val="accent1"/>
                </a:solidFill>
              </a:rPr>
              <a:t>Key Focus Areas:</a:t>
            </a:r>
          </a:p>
          <a:p>
            <a:pPr marL="342900">
              <a:buSzPct val="100000"/>
            </a:pPr>
            <a:r>
              <a:rPr lang="en-IN" sz="2000" dirty="0"/>
              <a:t>Develop data-driven marketing strategies.</a:t>
            </a:r>
          </a:p>
          <a:p>
            <a:pPr marL="342900">
              <a:buSzPct val="100000"/>
            </a:pPr>
            <a:r>
              <a:rPr lang="en-IN" sz="2000" dirty="0"/>
              <a:t>Increase user engagement, retention, and acquisition.</a:t>
            </a:r>
          </a:p>
          <a:p>
            <a:pPr marL="342900">
              <a:buSzPct val="100000"/>
            </a:pPr>
            <a:r>
              <a:rPr lang="en-US" sz="2000" dirty="0"/>
              <a:t>Leverage insights from Instagram's user data to inform decisions.</a:t>
            </a:r>
          </a:p>
          <a:p>
            <a:pPr marL="228600" lvl="0" indent="-99060" algn="l" rtl="0">
              <a:lnSpc>
                <a:spcPct val="90000"/>
              </a:lnSpc>
              <a:spcBef>
                <a:spcPts val="1000"/>
              </a:spcBef>
              <a:spcAft>
                <a:spcPts val="0"/>
              </a:spcAft>
              <a:buClr>
                <a:schemeClr val="dk1"/>
              </a:buClr>
              <a:buSzPct val="100000"/>
              <a:buFont typeface="Arial"/>
              <a:buNone/>
            </a:pPr>
            <a:endParaRPr lang="en-US" sz="2800" dirty="0"/>
          </a:p>
          <a:p>
            <a:pPr marL="342900">
              <a:buSzPct val="100000"/>
            </a:pPr>
            <a:endParaRPr lang="en-IN" sz="2400" dirty="0"/>
          </a:p>
          <a:p>
            <a:pPr marL="342900">
              <a:buSzPct val="100000"/>
            </a:pPr>
            <a:endParaRPr sz="2200" b="1" dirty="0">
              <a:solidFill>
                <a:schemeClr val="accent1"/>
              </a:solidFill>
            </a:endParaRPr>
          </a:p>
          <a:p>
            <a:pPr marL="0" lvl="0" indent="0" algn="l" rtl="0">
              <a:lnSpc>
                <a:spcPct val="90000"/>
              </a:lnSpc>
              <a:spcBef>
                <a:spcPts val="1000"/>
              </a:spcBef>
              <a:spcAft>
                <a:spcPts val="0"/>
              </a:spcAft>
              <a:buClr>
                <a:schemeClr val="accent1"/>
              </a:buClr>
              <a:buSzPct val="100000"/>
              <a:buNone/>
            </a:pPr>
            <a:endParaRPr dirty="0"/>
          </a:p>
          <a:p>
            <a:pPr marL="228600" lvl="0" indent="-131445" algn="l" rtl="0">
              <a:lnSpc>
                <a:spcPct val="90000"/>
              </a:lnSpc>
              <a:spcBef>
                <a:spcPts val="1000"/>
              </a:spcBef>
              <a:spcAft>
                <a:spcPts val="0"/>
              </a:spcAft>
              <a:buClr>
                <a:schemeClr val="dk1"/>
              </a:buClr>
              <a:buSzPct val="100000"/>
              <a:buNone/>
            </a:pPr>
            <a:endParaRPr sz="1800" dirty="0"/>
          </a:p>
          <a:p>
            <a:pPr marL="228600" lvl="0" indent="-131445" algn="l" rtl="0">
              <a:lnSpc>
                <a:spcPct val="90000"/>
              </a:lnSpc>
              <a:spcBef>
                <a:spcPts val="1000"/>
              </a:spcBef>
              <a:spcAft>
                <a:spcPts val="0"/>
              </a:spcAft>
              <a:buClr>
                <a:schemeClr val="dk1"/>
              </a:buClr>
              <a:buSzPct val="100000"/>
              <a:buNone/>
            </a:pPr>
            <a:endParaRPr sz="1800" dirty="0"/>
          </a:p>
          <a:p>
            <a:pPr marL="228600" marR="0" lvl="0" indent="-77470" algn="l" rtl="0">
              <a:lnSpc>
                <a:spcPct val="90000"/>
              </a:lnSpc>
              <a:spcBef>
                <a:spcPts val="1000"/>
              </a:spcBef>
              <a:spcAft>
                <a:spcPts val="0"/>
              </a:spcAft>
              <a:buClr>
                <a:schemeClr val="dk1"/>
              </a:buClr>
              <a:buSzPct val="100000"/>
              <a:buNone/>
            </a:pPr>
            <a:endParaRPr b="0" i="0" u="none" strike="noStrike" dirty="0">
              <a:solidFill>
                <a:srgbClr val="2F5496"/>
              </a:solidFill>
              <a:latin typeface="Times New Roman"/>
              <a:ea typeface="Times New Roman"/>
              <a:cs typeface="Times New Roman"/>
              <a:sym typeface="Times New Roman"/>
            </a:endParaRPr>
          </a:p>
          <a:p>
            <a:pPr marL="228600" marR="0" lvl="0" indent="-77470" algn="l" rtl="0">
              <a:lnSpc>
                <a:spcPct val="90000"/>
              </a:lnSpc>
              <a:spcBef>
                <a:spcPts val="1000"/>
              </a:spcBef>
              <a:spcAft>
                <a:spcPts val="0"/>
              </a:spcAft>
              <a:buClr>
                <a:schemeClr val="dk1"/>
              </a:buClr>
              <a:buSzPct val="100000"/>
              <a:buNone/>
            </a:pPr>
            <a:endParaRPr b="0" i="0" u="none" strike="noStrike" dirty="0">
              <a:solidFill>
                <a:srgbClr val="2F549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8200" y="365125"/>
            <a:ext cx="10515600" cy="1235075"/>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Social Media Data</a:t>
            </a:r>
            <a:r>
              <a:rPr lang="en-US" b="1" i="0" u="none" strike="noStrike" dirty="0">
                <a:solidFill>
                  <a:srgbClr val="2F5496"/>
                </a:solidFill>
                <a:latin typeface="Times New Roman"/>
                <a:ea typeface="Times New Roman"/>
                <a:cs typeface="Times New Roman"/>
                <a:sym typeface="Times New Roman"/>
              </a:rPr>
              <a:t> Overview</a:t>
            </a:r>
            <a:endParaRPr dirty="0"/>
          </a:p>
        </p:txBody>
      </p:sp>
      <p:sp>
        <p:nvSpPr>
          <p:cNvPr id="115" name="Google Shape;115;p4"/>
          <p:cNvSpPr txBox="1">
            <a:spLocks noGrp="1"/>
          </p:cNvSpPr>
          <p:nvPr>
            <p:ph type="body" idx="1"/>
          </p:nvPr>
        </p:nvSpPr>
        <p:spPr>
          <a:xfrm>
            <a:off x="838201" y="1311563"/>
            <a:ext cx="10515600" cy="55464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000"/>
              <a:buNone/>
            </a:pPr>
            <a:endParaRPr lang="en-US" sz="2000" dirty="0">
              <a:solidFill>
                <a:schemeClr val="accent1"/>
              </a:solidFill>
            </a:endParaRPr>
          </a:p>
          <a:p>
            <a:pPr marL="0" lvl="0" indent="0" algn="l" rtl="0">
              <a:lnSpc>
                <a:spcPct val="90000"/>
              </a:lnSpc>
              <a:spcBef>
                <a:spcPts val="0"/>
              </a:spcBef>
              <a:spcAft>
                <a:spcPts val="0"/>
              </a:spcAft>
              <a:buClr>
                <a:schemeClr val="accent1"/>
              </a:buClr>
              <a:buSzPts val="2000"/>
              <a:buNone/>
            </a:pPr>
            <a:endParaRPr lang="en-US" sz="2000" dirty="0">
              <a:solidFill>
                <a:schemeClr val="accent1"/>
              </a:solidFill>
            </a:endParaRPr>
          </a:p>
          <a:p>
            <a:pPr marL="0" lvl="0" indent="0" algn="l" rtl="0">
              <a:lnSpc>
                <a:spcPct val="90000"/>
              </a:lnSpc>
              <a:spcBef>
                <a:spcPts val="0"/>
              </a:spcBef>
              <a:spcAft>
                <a:spcPts val="0"/>
              </a:spcAft>
              <a:buClr>
                <a:schemeClr val="accent1"/>
              </a:buClr>
              <a:buSzPts val="2000"/>
              <a:buNone/>
            </a:pPr>
            <a:r>
              <a:rPr lang="en-US" sz="2000" dirty="0">
                <a:solidFill>
                  <a:schemeClr val="accent1"/>
                </a:solidFill>
              </a:rPr>
              <a:t>Social Media Data Breakdown:</a:t>
            </a:r>
          </a:p>
          <a:p>
            <a:pPr marL="406400">
              <a:buSzPct val="100000"/>
            </a:pPr>
            <a:r>
              <a:rPr lang="en-IN" sz="2000" b="1" dirty="0"/>
              <a:t>Users Table: </a:t>
            </a:r>
            <a:r>
              <a:rPr lang="en-US" sz="2000" dirty="0"/>
              <a:t>Stores user information with unique IDs and creation timestamps.</a:t>
            </a:r>
            <a:endParaRPr lang="en-IN" sz="2000" dirty="0"/>
          </a:p>
          <a:p>
            <a:pPr marL="406400">
              <a:buSzPct val="100000"/>
            </a:pPr>
            <a:r>
              <a:rPr lang="en-IN" sz="2000" b="1" dirty="0"/>
              <a:t>Photos Table: </a:t>
            </a:r>
            <a:r>
              <a:rPr lang="en-US" sz="2000" dirty="0"/>
              <a:t>Tracks user-uploaded photos with references to the uploader (user ID).</a:t>
            </a:r>
            <a:endParaRPr lang="en-IN" sz="2000" dirty="0"/>
          </a:p>
          <a:p>
            <a:pPr marL="406400">
              <a:buSzPct val="100000"/>
            </a:pPr>
            <a:r>
              <a:rPr lang="en-IN" sz="2000" b="1" dirty="0"/>
              <a:t>Comments Table: </a:t>
            </a:r>
            <a:r>
              <a:rPr lang="en-US" sz="2000" dirty="0"/>
              <a:t>Stores comments on photos, linking them to the user and photo IDs.</a:t>
            </a:r>
            <a:endParaRPr lang="en-IN" sz="2000" dirty="0"/>
          </a:p>
          <a:p>
            <a:pPr marL="406400">
              <a:buSzPct val="100000"/>
            </a:pPr>
            <a:r>
              <a:rPr lang="en-IN" sz="2000" b="1" dirty="0"/>
              <a:t>Likes Table: </a:t>
            </a:r>
            <a:r>
              <a:rPr lang="en-US" sz="2000" dirty="0"/>
              <a:t>Captures "likes" on photos with references to the user and photo IDs.</a:t>
            </a:r>
            <a:endParaRPr lang="en-IN" sz="2000" dirty="0"/>
          </a:p>
          <a:p>
            <a:pPr marL="406400">
              <a:buSzPct val="100000"/>
            </a:pPr>
            <a:r>
              <a:rPr lang="en-IN" sz="2000" b="1" dirty="0"/>
              <a:t>Follows Table: </a:t>
            </a:r>
            <a:r>
              <a:rPr lang="en-US" sz="2000" dirty="0"/>
              <a:t>Tracks follower - followee relationships between users.</a:t>
            </a:r>
            <a:endParaRPr lang="en-IN" sz="2000" dirty="0"/>
          </a:p>
          <a:p>
            <a:pPr marL="406400">
              <a:buSzPct val="100000"/>
            </a:pPr>
            <a:r>
              <a:rPr lang="en-IN" sz="2000" b="1" dirty="0"/>
              <a:t>Tags Table: </a:t>
            </a:r>
            <a:r>
              <a:rPr lang="en-US" sz="2000" dirty="0"/>
              <a:t>Maintains unique hashtags with associated creation timestamps.</a:t>
            </a:r>
            <a:endParaRPr lang="en-IN" sz="2000" dirty="0"/>
          </a:p>
          <a:p>
            <a:pPr marL="406400">
              <a:buSzPct val="100000"/>
            </a:pPr>
            <a:r>
              <a:rPr lang="en-US" sz="2000" b="1" dirty="0"/>
              <a:t>Photo_Tags Table: </a:t>
            </a:r>
            <a:r>
              <a:rPr lang="en-US" sz="2000" dirty="0"/>
              <a:t>Links photos to hashtags for multi-tagging functionality.</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Analytical Approach and tools</a:t>
            </a:r>
            <a:endParaRPr b="1" i="0" u="none" strike="noStrike" dirty="0">
              <a:solidFill>
                <a:srgbClr val="2F5496"/>
              </a:solidFill>
              <a:latin typeface="Times New Roman"/>
              <a:ea typeface="Times New Roman"/>
              <a:cs typeface="Times New Roman"/>
              <a:sym typeface="Times New Roman"/>
            </a:endParaRPr>
          </a:p>
        </p:txBody>
      </p:sp>
      <p:sp>
        <p:nvSpPr>
          <p:cNvPr id="121" name="Google Shape;121;p5"/>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0" indent="0">
              <a:buSzPct val="100000"/>
              <a:buNone/>
            </a:pPr>
            <a:r>
              <a:rPr lang="en-IN" sz="2200" dirty="0">
                <a:solidFill>
                  <a:schemeClr val="accent1"/>
                </a:solidFill>
              </a:rPr>
              <a:t>Data Cleaning and Validation:</a:t>
            </a:r>
          </a:p>
          <a:p>
            <a:pPr marL="342900">
              <a:buSzPct val="100000"/>
            </a:pPr>
            <a:r>
              <a:rPr lang="en-US" sz="2200" dirty="0"/>
              <a:t>Identify and resolve duplicates or null values.</a:t>
            </a:r>
            <a:endParaRPr lang="en-IN" sz="2200" dirty="0"/>
          </a:p>
          <a:p>
            <a:pPr marL="0" indent="0">
              <a:buSzPct val="100000"/>
              <a:buNone/>
            </a:pPr>
            <a:r>
              <a:rPr lang="en-IN" sz="2200" dirty="0">
                <a:solidFill>
                  <a:schemeClr val="accent1"/>
                </a:solidFill>
              </a:rPr>
              <a:t>User Activity Analysis:</a:t>
            </a:r>
          </a:p>
          <a:p>
            <a:pPr marL="342900">
              <a:buSzPct val="100000"/>
            </a:pPr>
            <a:r>
              <a:rPr lang="en-US" sz="2200" dirty="0"/>
              <a:t>Distribution of posts, likes, and comments.</a:t>
            </a:r>
          </a:p>
          <a:p>
            <a:pPr marL="342900">
              <a:buSzPct val="100000"/>
            </a:pPr>
            <a:r>
              <a:rPr lang="en-US" sz="2200" dirty="0"/>
              <a:t>Segmentation of users by engagement levels.</a:t>
            </a:r>
          </a:p>
          <a:p>
            <a:pPr marL="0" indent="0">
              <a:buSzPct val="100000"/>
              <a:buNone/>
            </a:pPr>
            <a:r>
              <a:rPr lang="en-IN" sz="2200" dirty="0">
                <a:solidFill>
                  <a:schemeClr val="accent1"/>
                </a:solidFill>
              </a:rPr>
              <a:t>Engagement Metrics Calculation:</a:t>
            </a:r>
          </a:p>
          <a:p>
            <a:pPr marL="342900">
              <a:buSzPct val="100000"/>
            </a:pPr>
            <a:r>
              <a:rPr lang="en-IN" sz="2200" dirty="0"/>
              <a:t>Average tags per post.</a:t>
            </a:r>
          </a:p>
          <a:p>
            <a:pPr marL="342900">
              <a:buSzPct val="100000"/>
            </a:pPr>
            <a:r>
              <a:rPr lang="en-US" sz="2200" dirty="0"/>
              <a:t>Total likes, comments, and engagement rate per user.</a:t>
            </a:r>
          </a:p>
          <a:p>
            <a:pPr marL="342900">
              <a:buSzPct val="100000"/>
            </a:pPr>
            <a:r>
              <a:rPr lang="en-US" sz="2200" dirty="0"/>
              <a:t>Identify users with highest engagement.</a:t>
            </a:r>
            <a:endParaRPr sz="2200" dirty="0"/>
          </a:p>
          <a:p>
            <a:pPr marL="0" marR="0" lvl="0" indent="0" algn="l" rtl="0">
              <a:lnSpc>
                <a:spcPct val="90000"/>
              </a:lnSpc>
              <a:spcBef>
                <a:spcPts val="1000"/>
              </a:spcBef>
              <a:spcAft>
                <a:spcPts val="0"/>
              </a:spcAft>
              <a:buClr>
                <a:schemeClr val="dk1"/>
              </a:buClr>
              <a:buSzPts val="2000"/>
              <a:buNone/>
            </a:pPr>
            <a:r>
              <a:rPr lang="en-US" sz="2200" dirty="0">
                <a:solidFill>
                  <a:schemeClr val="accent1"/>
                </a:solidFill>
              </a:rPr>
              <a:t>Visualization:</a:t>
            </a:r>
          </a:p>
          <a:p>
            <a:pPr marL="228600" marR="0" lvl="0" indent="-228600" algn="l" rtl="0">
              <a:lnSpc>
                <a:spcPct val="90000"/>
              </a:lnSpc>
              <a:spcBef>
                <a:spcPts val="1000"/>
              </a:spcBef>
              <a:spcAft>
                <a:spcPts val="0"/>
              </a:spcAft>
              <a:buClr>
                <a:schemeClr val="dk1"/>
              </a:buClr>
              <a:buSzPts val="2000"/>
              <a:buChar char="•"/>
            </a:pPr>
            <a:r>
              <a:rPr lang="en-US" sz="2200" dirty="0"/>
              <a:t> Created dynamic charts for data representation, enabling interactive data exploration.</a:t>
            </a:r>
            <a:endParaRPr sz="2200" dirty="0"/>
          </a:p>
          <a:p>
            <a:pPr marL="228600" marR="0" lvl="0" indent="-165100" algn="l" rtl="0">
              <a:lnSpc>
                <a:spcPct val="90000"/>
              </a:lnSpc>
              <a:spcBef>
                <a:spcPts val="1000"/>
              </a:spcBef>
              <a:spcAft>
                <a:spcPts val="0"/>
              </a:spcAft>
              <a:buClr>
                <a:schemeClr val="dk1"/>
              </a:buClr>
              <a:buSzPts val="1000"/>
              <a:buNone/>
            </a:pPr>
            <a:endParaRPr sz="1000" b="0" i="0" u="none" strike="noStrike" dirty="0">
              <a:solidFill>
                <a:srgbClr val="2F54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User Engagement Analysis</a:t>
            </a:r>
            <a:endParaRPr dirty="0"/>
          </a:p>
        </p:txBody>
      </p:sp>
      <p:sp>
        <p:nvSpPr>
          <p:cNvPr id="127" name="Google Shape;127;p6"/>
          <p:cNvSpPr txBox="1">
            <a:spLocks noGrp="1"/>
          </p:cNvSpPr>
          <p:nvPr>
            <p:ph type="body" idx="1"/>
          </p:nvPr>
        </p:nvSpPr>
        <p:spPr>
          <a:xfrm>
            <a:off x="838200" y="1591056"/>
            <a:ext cx="10515600" cy="5266943"/>
          </a:xfrm>
          <a:prstGeom prst="rect">
            <a:avLst/>
          </a:prstGeom>
          <a:noFill/>
          <a:ln>
            <a:noFill/>
          </a:ln>
        </p:spPr>
        <p:txBody>
          <a:bodyPr spcFirstLastPara="1" wrap="square" lIns="91425" tIns="45700" rIns="91425" bIns="45700" anchor="t" anchorCtr="0">
            <a:normAutofit/>
          </a:bodyPr>
          <a:lstStyle/>
          <a:p>
            <a:pPr marL="0" indent="0">
              <a:buClr>
                <a:schemeClr val="accent1"/>
              </a:buClr>
              <a:buSzPts val="2000"/>
              <a:buNone/>
            </a:pPr>
            <a:r>
              <a:rPr lang="en-US" sz="2000" dirty="0">
                <a:solidFill>
                  <a:schemeClr val="accent1"/>
                </a:solidFill>
              </a:rPr>
              <a:t>Purpose:</a:t>
            </a:r>
          </a:p>
          <a:p>
            <a:pPr marL="0" indent="0">
              <a:spcBef>
                <a:spcPts val="0"/>
              </a:spcBef>
              <a:buClr>
                <a:schemeClr val="accent1"/>
              </a:buClr>
              <a:buSzPts val="2000"/>
              <a:buNone/>
            </a:pPr>
            <a:endParaRPr lang="en-US" sz="2000" dirty="0"/>
          </a:p>
          <a:p>
            <a:pPr marL="342900">
              <a:spcBef>
                <a:spcPts val="0"/>
              </a:spcBef>
              <a:buClr>
                <a:schemeClr val="tx1"/>
              </a:buClr>
              <a:buSzPts val="2000"/>
            </a:pPr>
            <a:r>
              <a:rPr lang="en-US" sz="2000" dirty="0"/>
              <a:t>Identify top users with the highest engagement rates (likes, comments).</a:t>
            </a:r>
          </a:p>
          <a:p>
            <a:pPr marL="0" indent="0">
              <a:buClr>
                <a:schemeClr val="accent1"/>
              </a:buClr>
              <a:buSzPts val="2000"/>
              <a:buNone/>
            </a:pPr>
            <a:r>
              <a:rPr lang="en-US" sz="2000" dirty="0">
                <a:solidFill>
                  <a:schemeClr val="accent1"/>
                </a:solidFill>
              </a:rPr>
              <a:t>Insights:</a:t>
            </a:r>
          </a:p>
          <a:p>
            <a:pPr marL="342900">
              <a:buClr>
                <a:schemeClr val="tx1"/>
              </a:buClr>
              <a:buSzPts val="2000"/>
            </a:pPr>
            <a:r>
              <a:rPr lang="en-US" sz="2000" dirty="0"/>
              <a:t>Janet Armstrong and Zack Kemmer: High posts, low engagement—content strategy needs improvement.</a:t>
            </a:r>
          </a:p>
          <a:p>
            <a:pPr marL="342900">
              <a:buClr>
                <a:schemeClr val="tx1"/>
              </a:buClr>
              <a:buSzPts val="2000"/>
            </a:pPr>
            <a:r>
              <a:rPr lang="en-IN" sz="2000" dirty="0"/>
              <a:t>Meggie Doyle, Jaylan Lakin, Granville Kutch: Few posts, high engagement—content strategy working well.</a:t>
            </a:r>
            <a:endParaRPr lang="en-US" sz="2000" dirty="0"/>
          </a:p>
          <a:p>
            <a:pPr marL="0" indent="0">
              <a:buClr>
                <a:schemeClr val="tx1"/>
              </a:buClr>
              <a:buSzPts val="2000"/>
              <a:buNone/>
            </a:pPr>
            <a:endParaRPr lang="en-US" sz="2000" b="1" dirty="0">
              <a:solidFill>
                <a:schemeClr val="tx1"/>
              </a:solidFill>
            </a:endParaRPr>
          </a:p>
          <a:p>
            <a:pPr marL="342900">
              <a:spcBef>
                <a:spcPts val="0"/>
              </a:spcBef>
              <a:buClr>
                <a:schemeClr val="tx1"/>
              </a:buClr>
              <a:buSzPts val="2000"/>
            </a:pPr>
            <a:endParaRPr lang="en-US" sz="2000" dirty="0">
              <a:solidFill>
                <a:schemeClr val="tx1"/>
              </a:solidFill>
            </a:endParaRPr>
          </a:p>
          <a:p>
            <a:pPr marL="342900">
              <a:spcBef>
                <a:spcPts val="0"/>
              </a:spcBef>
              <a:buClr>
                <a:schemeClr val="tx1"/>
              </a:buClr>
              <a:buSzPts val="2000"/>
            </a:pPr>
            <a:endParaRPr lang="en-IN" sz="2000" b="1" i="0" u="none" strike="noStrike" dirty="0">
              <a:solidFill>
                <a:schemeClr val="tx1"/>
              </a:solidFill>
              <a:latin typeface="Times New Roman"/>
              <a:ea typeface="Times New Roman"/>
              <a:cs typeface="Times New Roman"/>
              <a:sym typeface="Times New Roman"/>
            </a:endParaRPr>
          </a:p>
        </p:txBody>
      </p:sp>
      <p:pic>
        <p:nvPicPr>
          <p:cNvPr id="3078" name="Picture 6">
            <a:extLst>
              <a:ext uri="{FF2B5EF4-FFF2-40B4-BE49-F238E27FC236}">
                <a16:creationId xmlns:a16="http://schemas.microsoft.com/office/drawing/2014/main" id="{6B94D19D-0A47-7DC9-0FFC-71D88EB5D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929" y="4352465"/>
            <a:ext cx="3684672" cy="2268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471030"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User Engagement By Month</a:t>
            </a:r>
            <a:r>
              <a:rPr lang="en-US" b="1" i="0" u="none" strike="noStrike" dirty="0">
                <a:solidFill>
                  <a:srgbClr val="2F5496"/>
                </a:solidFill>
                <a:latin typeface="Times New Roman"/>
                <a:ea typeface="Times New Roman"/>
                <a:cs typeface="Times New Roman"/>
                <a:sym typeface="Times New Roman"/>
              </a:rPr>
              <a:t> Analysis</a:t>
            </a:r>
            <a:endParaRPr dirty="0"/>
          </a:p>
        </p:txBody>
      </p:sp>
      <p:sp>
        <p:nvSpPr>
          <p:cNvPr id="134" name="Google Shape;134;p7"/>
          <p:cNvSpPr txBox="1">
            <a:spLocks noGrp="1"/>
          </p:cNvSpPr>
          <p:nvPr>
            <p:ph type="body" idx="1"/>
          </p:nvPr>
        </p:nvSpPr>
        <p:spPr>
          <a:xfrm>
            <a:off x="838200" y="1783080"/>
            <a:ext cx="10471031" cy="5074919"/>
          </a:xfrm>
          <a:prstGeom prst="rect">
            <a:avLst/>
          </a:prstGeom>
          <a:noFill/>
          <a:ln>
            <a:noFill/>
          </a:ln>
        </p:spPr>
        <p:txBody>
          <a:bodyPr spcFirstLastPara="1" wrap="square" lIns="91425" tIns="45700" rIns="91425" bIns="45700" anchor="t" anchorCtr="0">
            <a:normAutofit/>
          </a:bodyPr>
          <a:lstStyle/>
          <a:p>
            <a:pPr marL="127000" indent="0">
              <a:buSzPts val="2000"/>
              <a:buNone/>
            </a:pPr>
            <a:r>
              <a:rPr lang="en-US" sz="2000" dirty="0">
                <a:solidFill>
                  <a:schemeClr val="accent1"/>
                </a:solidFill>
              </a:rPr>
              <a:t>Insights:</a:t>
            </a:r>
            <a:endParaRPr lang="en-US" sz="2000" dirty="0"/>
          </a:p>
          <a:p>
            <a:pPr marL="469900">
              <a:buSzPts val="2000"/>
            </a:pPr>
            <a:r>
              <a:rPr lang="en-US" sz="2000" dirty="0"/>
              <a:t>Billy52 (Rank 20) and Elenor88 (Rank 17): High engagement, strong influence.</a:t>
            </a:r>
          </a:p>
          <a:p>
            <a:pPr marL="469900">
              <a:buSzPts val="2000"/>
            </a:pPr>
            <a:r>
              <a:rPr lang="en-US" sz="2000" dirty="0"/>
              <a:t>Emilio_Bernier52 (Rank 19), Karley_Bosco, Rick29 (Rank 15): Great for targeted campaigns.</a:t>
            </a:r>
          </a:p>
          <a:p>
            <a:pPr marL="469900">
              <a:buSzPts val="2000"/>
            </a:pPr>
            <a:r>
              <a:rPr lang="en-US" sz="2000" dirty="0"/>
              <a:t>Aniya_Hackett, Bethany20, Nia_Haag: Low engagement, likely inactive or niche-focused.</a:t>
            </a:r>
            <a:endParaRPr sz="2000" dirty="0"/>
          </a:p>
        </p:txBody>
      </p:sp>
      <p:pic>
        <p:nvPicPr>
          <p:cNvPr id="5122" name="Picture 2">
            <a:extLst>
              <a:ext uri="{FF2B5EF4-FFF2-40B4-BE49-F238E27FC236}">
                <a16:creationId xmlns:a16="http://schemas.microsoft.com/office/drawing/2014/main" id="{48FC17E8-6172-0C13-8AF8-99DC4C47A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14" y="3667903"/>
            <a:ext cx="5595518" cy="2970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Followers And Following</a:t>
            </a:r>
            <a:r>
              <a:rPr lang="en-US" b="1" i="0" u="none" strike="noStrike" dirty="0">
                <a:solidFill>
                  <a:srgbClr val="2F5496"/>
                </a:solidFill>
                <a:latin typeface="Times New Roman"/>
                <a:ea typeface="Times New Roman"/>
                <a:cs typeface="Times New Roman"/>
                <a:sym typeface="Times New Roman"/>
              </a:rPr>
              <a:t> Analysis</a:t>
            </a:r>
            <a:endParaRPr dirty="0"/>
          </a:p>
        </p:txBody>
      </p:sp>
      <p:sp>
        <p:nvSpPr>
          <p:cNvPr id="141" name="Google Shape;141;p8"/>
          <p:cNvSpPr txBox="1">
            <a:spLocks noGrp="1"/>
          </p:cNvSpPr>
          <p:nvPr>
            <p:ph type="body" idx="1"/>
          </p:nvPr>
        </p:nvSpPr>
        <p:spPr>
          <a:xfrm>
            <a:off x="838200" y="1690688"/>
            <a:ext cx="10515600" cy="5167312"/>
          </a:xfrm>
          <a:prstGeom prst="rect">
            <a:avLst/>
          </a:prstGeom>
          <a:noFill/>
          <a:ln>
            <a:noFill/>
          </a:ln>
        </p:spPr>
        <p:txBody>
          <a:bodyPr spcFirstLastPara="1" wrap="square" lIns="91425" tIns="45700" rIns="91425" bIns="45700" anchor="t" anchorCtr="0">
            <a:normAutofit/>
          </a:bodyPr>
          <a:lstStyle/>
          <a:p>
            <a:pPr marL="228600" indent="-50800">
              <a:spcBef>
                <a:spcPts val="0"/>
              </a:spcBef>
              <a:buSzPts val="2800"/>
              <a:buNone/>
            </a:pPr>
            <a:endParaRPr lang="en-US" sz="2000" dirty="0">
              <a:solidFill>
                <a:schemeClr val="accent1"/>
              </a:solidFill>
            </a:endParaRPr>
          </a:p>
          <a:p>
            <a:pPr marL="228600" indent="-50800">
              <a:spcBef>
                <a:spcPts val="0"/>
              </a:spcBef>
              <a:buSzPts val="2800"/>
              <a:buNone/>
            </a:pPr>
            <a:r>
              <a:rPr lang="en-US" sz="2000" dirty="0">
                <a:solidFill>
                  <a:schemeClr val="accent1"/>
                </a:solidFill>
              </a:rPr>
              <a:t>Insights:</a:t>
            </a:r>
            <a:endParaRPr sz="2000" dirty="0"/>
          </a:p>
          <a:p>
            <a:pPr marL="469900">
              <a:buSzPts val="2000"/>
            </a:pPr>
            <a:r>
              <a:rPr lang="en-US" sz="2000" dirty="0"/>
              <a:t>Kenton_Kirlin and Kasandra_Homenick: 77 followers, no followings—one-sided dynamics.</a:t>
            </a:r>
          </a:p>
          <a:p>
            <a:pPr marL="469900">
              <a:buSzPts val="2000"/>
            </a:pPr>
            <a:r>
              <a:rPr lang="en-US" sz="2000" dirty="0"/>
              <a:t>Odessa2 and Hailee26: 76 followers, 99 followings—reciprocal behavior.</a:t>
            </a:r>
          </a:p>
          <a:p>
            <a:pPr marL="412750" indent="-285750">
              <a:buSzPts val="2000"/>
            </a:pPr>
            <a:r>
              <a:rPr lang="en-US" sz="2000" dirty="0"/>
              <a:t>Most users: Balanced 76 followers, 99 followings—uniform engagement pattern.</a:t>
            </a:r>
            <a:endParaRPr sz="2000" dirty="0"/>
          </a:p>
          <a:p>
            <a:pPr marL="228600" marR="0" lvl="0" indent="-101600" algn="l" rtl="0">
              <a:lnSpc>
                <a:spcPct val="90000"/>
              </a:lnSpc>
              <a:spcBef>
                <a:spcPts val="1000"/>
              </a:spcBef>
              <a:spcAft>
                <a:spcPts val="0"/>
              </a:spcAft>
              <a:buClr>
                <a:schemeClr val="dk1"/>
              </a:buClr>
              <a:buSzPts val="2000"/>
              <a:buNone/>
            </a:pPr>
            <a:endParaRPr sz="2000" b="0" i="0" u="none" strike="noStrike" dirty="0">
              <a:solidFill>
                <a:srgbClr val="2F5496"/>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EDDA6949-CD9D-45CF-D354-103506D00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255" y="3850106"/>
            <a:ext cx="4383513" cy="28213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2F5496"/>
              </a:buClr>
              <a:buSzPts val="4400"/>
              <a:buFont typeface="Times New Roman"/>
              <a:buNone/>
            </a:pPr>
            <a:r>
              <a:rPr lang="en-US" b="1" dirty="0">
                <a:solidFill>
                  <a:srgbClr val="2F5496"/>
                </a:solidFill>
                <a:latin typeface="Times New Roman"/>
                <a:ea typeface="Times New Roman"/>
                <a:cs typeface="Times New Roman"/>
                <a:sym typeface="Times New Roman"/>
              </a:rPr>
              <a:t>Average Engagement Rate Analysis</a:t>
            </a:r>
            <a:endParaRPr b="1" i="0" u="none" strike="noStrike" dirty="0">
              <a:solidFill>
                <a:srgbClr val="2F5496"/>
              </a:solidFill>
              <a:latin typeface="Times New Roman"/>
              <a:ea typeface="Times New Roman"/>
              <a:cs typeface="Times New Roman"/>
              <a:sym typeface="Times New Roman"/>
            </a:endParaRPr>
          </a:p>
        </p:txBody>
      </p:sp>
      <p:sp>
        <p:nvSpPr>
          <p:cNvPr id="148" name="Google Shape;148;p9"/>
          <p:cNvSpPr txBox="1">
            <a:spLocks noGrp="1"/>
          </p:cNvSpPr>
          <p:nvPr>
            <p:ph type="body" idx="1"/>
          </p:nvPr>
        </p:nvSpPr>
        <p:spPr>
          <a:xfrm>
            <a:off x="838198" y="1690688"/>
            <a:ext cx="10515602" cy="5167312"/>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solidFill>
                  <a:schemeClr val="accent1"/>
                </a:solidFill>
              </a:rPr>
              <a:t>Insights:</a:t>
            </a:r>
            <a:endParaRPr lang="en-US" sz="2000" dirty="0"/>
          </a:p>
          <a:p>
            <a:pPr marL="285750" indent="-285750">
              <a:buSzPts val="2000"/>
            </a:pPr>
            <a:r>
              <a:rPr lang="en-US" sz="2000" dirty="0"/>
              <a:t>Karley_Bosco (166%) and Kenneth64 (158%) lead with exceptional engagement.</a:t>
            </a:r>
          </a:p>
          <a:p>
            <a:pPr marL="285750" indent="-285750">
              <a:buSzPts val="2000"/>
            </a:pPr>
            <a:r>
              <a:rPr lang="en-US" sz="2000" dirty="0"/>
              <a:t>High engagement (149%+) shows strong audience resonance.</a:t>
            </a:r>
          </a:p>
          <a:p>
            <a:pPr marL="285750" indent="-285750">
              <a:buSzPts val="2000"/>
            </a:pPr>
            <a:r>
              <a:rPr lang="en-US" sz="2000" dirty="0"/>
              <a:t> Encourage more frequent posting to boost overall engagement.</a:t>
            </a:r>
          </a:p>
          <a:p>
            <a:pPr marL="228600" indent="-228600">
              <a:spcBef>
                <a:spcPts val="0"/>
              </a:spcBef>
              <a:buSzPts val="2000"/>
            </a:pPr>
            <a:endParaRPr lang="en-US" sz="2000" dirty="0"/>
          </a:p>
        </p:txBody>
      </p:sp>
      <p:pic>
        <p:nvPicPr>
          <p:cNvPr id="4100" name="Picture 4">
            <a:extLst>
              <a:ext uri="{FF2B5EF4-FFF2-40B4-BE49-F238E27FC236}">
                <a16:creationId xmlns:a16="http://schemas.microsoft.com/office/drawing/2014/main" id="{A137F496-B7E3-F9AE-C4CE-D90CDDF0A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479" y="3477982"/>
            <a:ext cx="5119041" cy="3165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158</TotalTime>
  <Words>1304</Words>
  <Application>Microsoft Office PowerPoint</Application>
  <PresentationFormat>Widescreen</PresentationFormat>
  <Paragraphs>193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Tw Cen MT</vt:lpstr>
      <vt:lpstr>Tw Cen MT Condensed</vt:lpstr>
      <vt:lpstr>Wingdings 3</vt:lpstr>
      <vt:lpstr>Integral</vt:lpstr>
      <vt:lpstr>Social Media Analysis </vt:lpstr>
      <vt:lpstr>Problem Statement </vt:lpstr>
      <vt:lpstr>Introduction and Objectives</vt:lpstr>
      <vt:lpstr>Social Media Data Overview</vt:lpstr>
      <vt:lpstr>Analytical Approach and tools</vt:lpstr>
      <vt:lpstr>User Engagement Analysis</vt:lpstr>
      <vt:lpstr>User Engagement By Month Analysis</vt:lpstr>
      <vt:lpstr>Followers And Following Analysis</vt:lpstr>
      <vt:lpstr>Average Engagement Rate Analysis</vt:lpstr>
      <vt:lpstr>User Without Engagement Analysis</vt:lpstr>
      <vt:lpstr>User by Engagement Analysis</vt:lpstr>
      <vt:lpstr>Hashtag by Average Likes Analysis</vt:lpstr>
      <vt:lpstr>User Activity Analysis</vt:lpstr>
      <vt:lpstr>Average Tags Per Post Analysis</vt:lpstr>
      <vt:lpstr>Insights from Data Trends</vt:lpstr>
      <vt:lpstr>Subjective Feedback Analysis</vt:lpstr>
      <vt:lpstr>Subjective Feedback Analysis</vt:lpstr>
      <vt:lpstr>Engagement Metrics</vt:lpstr>
      <vt:lpstr>Strategic Recommendation</vt:lpstr>
      <vt:lpstr>Recommendation</vt:lpstr>
      <vt:lpstr>Why Data Driven Approach Matters</vt:lpstr>
      <vt:lpstr>Technical Implementation</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badal bhati</dc:creator>
  <cp:lastModifiedBy>badal bhati</cp:lastModifiedBy>
  <cp:revision>7</cp:revision>
  <dcterms:created xsi:type="dcterms:W3CDTF">2024-09-11T14:29:25Z</dcterms:created>
  <dcterms:modified xsi:type="dcterms:W3CDTF">2025-01-10T17:45:40Z</dcterms:modified>
</cp:coreProperties>
</file>