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AAFF9-3F53-4400-87E2-9268E7451758}" v="3" dt="2025-09-10T10:30:49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Upadhyay" userId="bb4820c5c48b2adc" providerId="LiveId" clId="{F86723F8-0CD3-4E4E-BD01-293D40B20B84}"/>
    <pc:docChg chg="custSel addSld modSld">
      <pc:chgData name="Vikas Upadhyay" userId="bb4820c5c48b2adc" providerId="LiveId" clId="{F86723F8-0CD3-4E4E-BD01-293D40B20B84}" dt="2025-09-10T10:30:54.043" v="62" actId="14100"/>
      <pc:docMkLst>
        <pc:docMk/>
      </pc:docMkLst>
      <pc:sldChg chg="modSp mod">
        <pc:chgData name="Vikas Upadhyay" userId="bb4820c5c48b2adc" providerId="LiveId" clId="{F86723F8-0CD3-4E4E-BD01-293D40B20B84}" dt="2025-09-10T10:18:53.467" v="13" actId="120"/>
        <pc:sldMkLst>
          <pc:docMk/>
          <pc:sldMk cId="1460027857" sldId="256"/>
        </pc:sldMkLst>
        <pc:spChg chg="mod">
          <ac:chgData name="Vikas Upadhyay" userId="bb4820c5c48b2adc" providerId="LiveId" clId="{F86723F8-0CD3-4E4E-BD01-293D40B20B84}" dt="2025-09-10T10:18:53.467" v="13" actId="120"/>
          <ac:spMkLst>
            <pc:docMk/>
            <pc:sldMk cId="1460027857" sldId="256"/>
            <ac:spMk id="2" creationId="{793D84FD-EFC5-1A73-4E8E-93F0C3A0FAAC}"/>
          </ac:spMkLst>
        </pc:spChg>
        <pc:spChg chg="mod">
          <ac:chgData name="Vikas Upadhyay" userId="bb4820c5c48b2adc" providerId="LiveId" clId="{F86723F8-0CD3-4E4E-BD01-293D40B20B84}" dt="2025-09-10T10:18:18.993" v="1" actId="27636"/>
          <ac:spMkLst>
            <pc:docMk/>
            <pc:sldMk cId="1460027857" sldId="256"/>
            <ac:spMk id="3" creationId="{AB552B1D-F391-1815-0455-E64B9F85DFFB}"/>
          </ac:spMkLst>
        </pc:spChg>
      </pc:sldChg>
      <pc:sldChg chg="modSp mod">
        <pc:chgData name="Vikas Upadhyay" userId="bb4820c5c48b2adc" providerId="LiveId" clId="{F86723F8-0CD3-4E4E-BD01-293D40B20B84}" dt="2025-09-10T10:25:57.827" v="54" actId="14100"/>
        <pc:sldMkLst>
          <pc:docMk/>
          <pc:sldMk cId="3319413064" sldId="257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19413064" sldId="257"/>
            <ac:spMk id="2" creationId="{50FC67D7-D380-1220-3463-26CF4B6DA27D}"/>
          </ac:spMkLst>
        </pc:spChg>
        <pc:spChg chg="mod">
          <ac:chgData name="Vikas Upadhyay" userId="bb4820c5c48b2adc" providerId="LiveId" clId="{F86723F8-0CD3-4E4E-BD01-293D40B20B84}" dt="2025-09-10T10:25:57.827" v="54" actId="14100"/>
          <ac:spMkLst>
            <pc:docMk/>
            <pc:sldMk cId="3319413064" sldId="257"/>
            <ac:spMk id="3" creationId="{5A5B0C5B-2E39-4CF6-3D81-7B5547FC1EB6}"/>
          </ac:spMkLst>
        </pc:spChg>
      </pc:sldChg>
      <pc:sldChg chg="delSp modSp mod">
        <pc:chgData name="Vikas Upadhyay" userId="bb4820c5c48b2adc" providerId="LiveId" clId="{F86723F8-0CD3-4E4E-BD01-293D40B20B84}" dt="2025-09-10T10:30:46.554" v="60" actId="21"/>
        <pc:sldMkLst>
          <pc:docMk/>
          <pc:sldMk cId="2719288220" sldId="258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719288220" sldId="258"/>
            <ac:spMk id="2" creationId="{B5236D53-ECD6-A78B-5288-A3F0821F45D2}"/>
          </ac:spMkLst>
        </pc:spChg>
        <pc:spChg chg="mod">
          <ac:chgData name="Vikas Upadhyay" userId="bb4820c5c48b2adc" providerId="LiveId" clId="{F86723F8-0CD3-4E4E-BD01-293D40B20B84}" dt="2025-09-10T10:20:02.849" v="21" actId="27636"/>
          <ac:spMkLst>
            <pc:docMk/>
            <pc:sldMk cId="2719288220" sldId="258"/>
            <ac:spMk id="3" creationId="{89C77B3D-302E-0DEE-462E-C94C7F69BC62}"/>
          </ac:spMkLst>
        </pc:spChg>
        <pc:picChg chg="del mod">
          <ac:chgData name="Vikas Upadhyay" userId="bb4820c5c48b2adc" providerId="LiveId" clId="{F86723F8-0CD3-4E4E-BD01-293D40B20B84}" dt="2025-09-10T10:30:46.554" v="60" actId="21"/>
          <ac:picMkLst>
            <pc:docMk/>
            <pc:sldMk cId="2719288220" sldId="258"/>
            <ac:picMk id="4" creationId="{6D48F329-A358-F038-9195-1FB935C9D77C}"/>
          </ac:picMkLst>
        </pc:picChg>
      </pc:sldChg>
      <pc:sldChg chg="modSp mod">
        <pc:chgData name="Vikas Upadhyay" userId="bb4820c5c48b2adc" providerId="LiveId" clId="{F86723F8-0CD3-4E4E-BD01-293D40B20B84}" dt="2025-09-10T10:20:53.911" v="29" actId="1076"/>
        <pc:sldMkLst>
          <pc:docMk/>
          <pc:sldMk cId="2513095432" sldId="260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513095432" sldId="260"/>
            <ac:spMk id="2" creationId="{6344BDE1-2805-8801-5B9D-5B3436C194FB}"/>
          </ac:spMkLst>
        </pc:spChg>
        <pc:spChg chg="mod">
          <ac:chgData name="Vikas Upadhyay" userId="bb4820c5c48b2adc" providerId="LiveId" clId="{F86723F8-0CD3-4E4E-BD01-293D40B20B84}" dt="2025-09-10T10:20:39.060" v="25" actId="14100"/>
          <ac:spMkLst>
            <pc:docMk/>
            <pc:sldMk cId="2513095432" sldId="260"/>
            <ac:spMk id="3" creationId="{2A5142FB-A126-30E7-7BB0-82345AA030AD}"/>
          </ac:spMkLst>
        </pc:spChg>
        <pc:picChg chg="mod">
          <ac:chgData name="Vikas Upadhyay" userId="bb4820c5c48b2adc" providerId="LiveId" clId="{F86723F8-0CD3-4E4E-BD01-293D40B20B84}" dt="2025-09-10T10:20:53.911" v="29" actId="1076"/>
          <ac:picMkLst>
            <pc:docMk/>
            <pc:sldMk cId="2513095432" sldId="260"/>
            <ac:picMk id="5" creationId="{5C87AF4F-DAF5-E7F8-A2C1-5A98B3DC22F6}"/>
          </ac:picMkLst>
        </pc:picChg>
      </pc:sldChg>
      <pc:sldChg chg="modSp mod">
        <pc:chgData name="Vikas Upadhyay" userId="bb4820c5c48b2adc" providerId="LiveId" clId="{F86723F8-0CD3-4E4E-BD01-293D40B20B84}" dt="2025-09-10T10:21:51.460" v="37" actId="1076"/>
        <pc:sldMkLst>
          <pc:docMk/>
          <pc:sldMk cId="3029112783" sldId="261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029112783" sldId="261"/>
            <ac:spMk id="2" creationId="{DCBEEB66-6E2B-0A43-B918-3BC9D76CE24F}"/>
          </ac:spMkLst>
        </pc:spChg>
        <pc:spChg chg="mod">
          <ac:chgData name="Vikas Upadhyay" userId="bb4820c5c48b2adc" providerId="LiveId" clId="{F86723F8-0CD3-4E4E-BD01-293D40B20B84}" dt="2025-09-10T10:21:16.991" v="30" actId="14100"/>
          <ac:spMkLst>
            <pc:docMk/>
            <pc:sldMk cId="3029112783" sldId="261"/>
            <ac:spMk id="3" creationId="{C43B74FC-C179-B725-66F5-8276807FF99F}"/>
          </ac:spMkLst>
        </pc:spChg>
        <pc:picChg chg="mod">
          <ac:chgData name="Vikas Upadhyay" userId="bb4820c5c48b2adc" providerId="LiveId" clId="{F86723F8-0CD3-4E4E-BD01-293D40B20B84}" dt="2025-09-10T10:21:48.163" v="36" actId="1076"/>
          <ac:picMkLst>
            <pc:docMk/>
            <pc:sldMk cId="3029112783" sldId="261"/>
            <ac:picMk id="5" creationId="{E771CDD7-B9F4-062F-579C-F06583F3E5FA}"/>
          </ac:picMkLst>
        </pc:picChg>
        <pc:picChg chg="mod">
          <ac:chgData name="Vikas Upadhyay" userId="bb4820c5c48b2adc" providerId="LiveId" clId="{F86723F8-0CD3-4E4E-BD01-293D40B20B84}" dt="2025-09-10T10:21:51.460" v="37" actId="1076"/>
          <ac:picMkLst>
            <pc:docMk/>
            <pc:sldMk cId="3029112783" sldId="261"/>
            <ac:picMk id="7" creationId="{462FE5FB-F48B-787D-30F0-1DFAA53E0852}"/>
          </ac:picMkLst>
        </pc:picChg>
        <pc:picChg chg="mod">
          <ac:chgData name="Vikas Upadhyay" userId="bb4820c5c48b2adc" providerId="LiveId" clId="{F86723F8-0CD3-4E4E-BD01-293D40B20B84}" dt="2025-09-10T10:21:23.424" v="31" actId="1076"/>
          <ac:picMkLst>
            <pc:docMk/>
            <pc:sldMk cId="3029112783" sldId="261"/>
            <ac:picMk id="9" creationId="{BA92EAF6-A906-715C-B0D8-C2DA07724717}"/>
          </ac:picMkLst>
        </pc:picChg>
      </pc:sldChg>
      <pc:sldChg chg="modSp mod">
        <pc:chgData name="Vikas Upadhyay" userId="bb4820c5c48b2adc" providerId="LiveId" clId="{F86723F8-0CD3-4E4E-BD01-293D40B20B84}" dt="2025-09-10T10:24:55.782" v="50" actId="1076"/>
        <pc:sldMkLst>
          <pc:docMk/>
          <pc:sldMk cId="3058453761" sldId="262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058453761" sldId="262"/>
            <ac:spMk id="2" creationId="{982AFB14-4222-DE8B-F310-244451F50A89}"/>
          </ac:spMkLst>
        </pc:spChg>
        <pc:spChg chg="mod">
          <ac:chgData name="Vikas Upadhyay" userId="bb4820c5c48b2adc" providerId="LiveId" clId="{F86723F8-0CD3-4E4E-BD01-293D40B20B84}" dt="2025-09-10T10:24:42.515" v="47" actId="14100"/>
          <ac:spMkLst>
            <pc:docMk/>
            <pc:sldMk cId="3058453761" sldId="262"/>
            <ac:spMk id="3" creationId="{108993E9-BCAB-3BA4-3DBD-84C521D92B03}"/>
          </ac:spMkLst>
        </pc:spChg>
        <pc:picChg chg="mod">
          <ac:chgData name="Vikas Upadhyay" userId="bb4820c5c48b2adc" providerId="LiveId" clId="{F86723F8-0CD3-4E4E-BD01-293D40B20B84}" dt="2025-09-10T10:24:48.864" v="48" actId="14100"/>
          <ac:picMkLst>
            <pc:docMk/>
            <pc:sldMk cId="3058453761" sldId="262"/>
            <ac:picMk id="7" creationId="{E0DF916C-50D3-2F08-0DC4-89B35D193385}"/>
          </ac:picMkLst>
        </pc:picChg>
        <pc:picChg chg="mod">
          <ac:chgData name="Vikas Upadhyay" userId="bb4820c5c48b2adc" providerId="LiveId" clId="{F86723F8-0CD3-4E4E-BD01-293D40B20B84}" dt="2025-09-10T10:24:55.782" v="50" actId="1076"/>
          <ac:picMkLst>
            <pc:docMk/>
            <pc:sldMk cId="3058453761" sldId="262"/>
            <ac:picMk id="9" creationId="{81FE344C-FB9B-C414-3882-8E65EC2957CA}"/>
          </ac:picMkLst>
        </pc:picChg>
      </pc:sldChg>
      <pc:sldChg chg="modSp mod">
        <pc:chgData name="Vikas Upadhyay" userId="bb4820c5c48b2adc" providerId="LiveId" clId="{F86723F8-0CD3-4E4E-BD01-293D40B20B84}" dt="2025-09-10T10:24:06.569" v="45" actId="1076"/>
        <pc:sldMkLst>
          <pc:docMk/>
          <pc:sldMk cId="1864840941" sldId="263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864840941" sldId="263"/>
            <ac:spMk id="2" creationId="{986F58CA-87F6-B564-4933-C27B7A482C7F}"/>
          </ac:spMkLst>
        </pc:spChg>
        <pc:spChg chg="mod">
          <ac:chgData name="Vikas Upadhyay" userId="bb4820c5c48b2adc" providerId="LiveId" clId="{F86723F8-0CD3-4E4E-BD01-293D40B20B84}" dt="2025-09-10T10:23:51.490" v="42" actId="14100"/>
          <ac:spMkLst>
            <pc:docMk/>
            <pc:sldMk cId="1864840941" sldId="263"/>
            <ac:spMk id="3" creationId="{FAC0C88A-49B4-F082-4CFB-9B1EAE9F6AB5}"/>
          </ac:spMkLst>
        </pc:spChg>
        <pc:picChg chg="mod">
          <ac:chgData name="Vikas Upadhyay" userId="bb4820c5c48b2adc" providerId="LiveId" clId="{F86723F8-0CD3-4E4E-BD01-293D40B20B84}" dt="2025-09-10T10:23:56.285" v="43" actId="14100"/>
          <ac:picMkLst>
            <pc:docMk/>
            <pc:sldMk cId="1864840941" sldId="263"/>
            <ac:picMk id="5" creationId="{B025F3C1-139E-53F2-9691-6C96D88F52EC}"/>
          </ac:picMkLst>
        </pc:picChg>
        <pc:picChg chg="mod">
          <ac:chgData name="Vikas Upadhyay" userId="bb4820c5c48b2adc" providerId="LiveId" clId="{F86723F8-0CD3-4E4E-BD01-293D40B20B84}" dt="2025-09-10T10:24:06.569" v="45" actId="1076"/>
          <ac:picMkLst>
            <pc:docMk/>
            <pc:sldMk cId="1864840941" sldId="263"/>
            <ac:picMk id="7" creationId="{ECB636B3-4ABD-F244-EA9E-9B785879F77C}"/>
          </ac:picMkLst>
        </pc:pic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3320975602" sldId="264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20975602" sldId="264"/>
            <ac:spMk id="2" creationId="{29B3062B-A004-B6F7-EDFB-2DF3ADE35CA2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20975602" sldId="264"/>
            <ac:spMk id="3" creationId="{E4B8C18B-B8F9-C791-EAD0-CB675C9EC6C1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2074280727" sldId="265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074280727" sldId="265"/>
            <ac:spMk id="2" creationId="{112DA69B-B790-5D59-1BC8-F7C25027DE95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2074280727" sldId="265"/>
            <ac:spMk id="3" creationId="{BFD80FE3-4BA6-81BC-C570-13B7CA99081D}"/>
          </ac:spMkLst>
        </pc:spChg>
      </pc:sldChg>
      <pc:sldChg chg="modSp mod">
        <pc:chgData name="Vikas Upadhyay" userId="bb4820c5c48b2adc" providerId="LiveId" clId="{F86723F8-0CD3-4E4E-BD01-293D40B20B84}" dt="2025-09-10T10:18:19.030" v="5" actId="27636"/>
        <pc:sldMkLst>
          <pc:docMk/>
          <pc:sldMk cId="1137234485" sldId="266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137234485" sldId="266"/>
            <ac:spMk id="2" creationId="{6536EE84-E96D-A5CF-2727-73035B279019}"/>
          </ac:spMkLst>
        </pc:spChg>
        <pc:spChg chg="mod">
          <ac:chgData name="Vikas Upadhyay" userId="bb4820c5c48b2adc" providerId="LiveId" clId="{F86723F8-0CD3-4E4E-BD01-293D40B20B84}" dt="2025-09-10T10:18:19.030" v="5" actId="27636"/>
          <ac:spMkLst>
            <pc:docMk/>
            <pc:sldMk cId="1137234485" sldId="266"/>
            <ac:spMk id="3" creationId="{639524D3-E984-1330-ED02-FEB15B98FEF9}"/>
          </ac:spMkLst>
        </pc:spChg>
      </pc:sldChg>
      <pc:sldChg chg="modSp mod">
        <pc:chgData name="Vikas Upadhyay" userId="bb4820c5c48b2adc" providerId="LiveId" clId="{F86723F8-0CD3-4E4E-BD01-293D40B20B84}" dt="2025-09-10T10:18:19.036" v="6" actId="27636"/>
        <pc:sldMkLst>
          <pc:docMk/>
          <pc:sldMk cId="2842478296" sldId="267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842478296" sldId="267"/>
            <ac:spMk id="2" creationId="{34609E57-ADF4-D65E-10BB-D1B8F428419C}"/>
          </ac:spMkLst>
        </pc:spChg>
        <pc:spChg chg="mod">
          <ac:chgData name="Vikas Upadhyay" userId="bb4820c5c48b2adc" providerId="LiveId" clId="{F86723F8-0CD3-4E4E-BD01-293D40B20B84}" dt="2025-09-10T10:18:19.036" v="6" actId="27636"/>
          <ac:spMkLst>
            <pc:docMk/>
            <pc:sldMk cId="2842478296" sldId="267"/>
            <ac:spMk id="3" creationId="{15366A68-FF3A-B803-A33C-CC4E7D104737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734977073" sldId="268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734977073" sldId="268"/>
            <ac:spMk id="2" creationId="{738B85F0-10F4-655A-0CE8-3120A9875DC8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734977073" sldId="268"/>
            <ac:spMk id="3" creationId="{114D0744-EEF4-275D-6979-95779637F735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1520561011" sldId="269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520561011" sldId="269"/>
            <ac:spMk id="2" creationId="{EC7C9C33-1EB4-7991-D92D-58C0D169E0EA}"/>
          </ac:spMkLst>
        </pc:spChg>
        <pc:picChg chg="mod">
          <ac:chgData name="Vikas Upadhyay" userId="bb4820c5c48b2adc" providerId="LiveId" clId="{F86723F8-0CD3-4E4E-BD01-293D40B20B84}" dt="2025-09-10T10:18:18.864" v="0"/>
          <ac:picMkLst>
            <pc:docMk/>
            <pc:sldMk cId="1520561011" sldId="269"/>
            <ac:picMk id="4" creationId="{2F04299E-1422-E20D-8A8E-28C2155B7F07}"/>
          </ac:picMkLst>
        </pc:picChg>
      </pc:sldChg>
      <pc:sldChg chg="addSp delSp modSp new mod">
        <pc:chgData name="Vikas Upadhyay" userId="bb4820c5c48b2adc" providerId="LiveId" clId="{F86723F8-0CD3-4E4E-BD01-293D40B20B84}" dt="2025-09-10T10:30:54.043" v="62" actId="14100"/>
        <pc:sldMkLst>
          <pc:docMk/>
          <pc:sldMk cId="3804970985" sldId="270"/>
        </pc:sldMkLst>
        <pc:spChg chg="mod">
          <ac:chgData name="Vikas Upadhyay" userId="bb4820c5c48b2adc" providerId="LiveId" clId="{F86723F8-0CD3-4E4E-BD01-293D40B20B84}" dt="2025-09-10T10:30:41.376" v="59" actId="122"/>
          <ac:spMkLst>
            <pc:docMk/>
            <pc:sldMk cId="3804970985" sldId="270"/>
            <ac:spMk id="2" creationId="{022E0F74-9401-3404-D5B5-BEE5869FA4CF}"/>
          </ac:spMkLst>
        </pc:spChg>
        <pc:spChg chg="del">
          <ac:chgData name="Vikas Upadhyay" userId="bb4820c5c48b2adc" providerId="LiveId" clId="{F86723F8-0CD3-4E4E-BD01-293D40B20B84}" dt="2025-09-10T10:30:49.549" v="61"/>
          <ac:spMkLst>
            <pc:docMk/>
            <pc:sldMk cId="3804970985" sldId="270"/>
            <ac:spMk id="3" creationId="{E90C11D8-DD1C-BBCD-DFCC-B15705DE2E55}"/>
          </ac:spMkLst>
        </pc:spChg>
        <pc:picChg chg="add mod">
          <ac:chgData name="Vikas Upadhyay" userId="bb4820c5c48b2adc" providerId="LiveId" clId="{F86723F8-0CD3-4E4E-BD01-293D40B20B84}" dt="2025-09-10T10:30:54.043" v="62" actId="14100"/>
          <ac:picMkLst>
            <pc:docMk/>
            <pc:sldMk cId="3804970985" sldId="270"/>
            <ac:picMk id="4" creationId="{6D48F329-A358-F038-9195-1FB935C9D7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2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4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13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4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2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1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6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5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8BD6A6-C902-4AAD-9EA5-A2769B19CAEE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84FD-EFC5-1A73-4E8E-93F0C3A0F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Smart Grid Fault Detection and Performance Prediction Using Machine Learning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52B1D-F391-1815-0455-E64B9F85D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Data-Driven Insights for Grid Reliability &amp; 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Presented by: </a:t>
            </a:r>
            <a:r>
              <a:rPr lang="en-IN" dirty="0"/>
              <a:t>Vikas Upadhyay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Date: </a:t>
            </a:r>
            <a:r>
              <a:rPr lang="en-IN" dirty="0"/>
              <a:t>10/09/2025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02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A69B-B790-5D59-1BC8-F7C25027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Observations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0FE3-4BA6-81BC-C570-13B7CA99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Fault Detection</a:t>
            </a:r>
          </a:p>
          <a:p>
            <a:r>
              <a:rPr lang="en-US" sz="2400" dirty="0"/>
              <a:t>Severe class imbalance = major challenge.</a:t>
            </a:r>
          </a:p>
          <a:p>
            <a:r>
              <a:rPr lang="en-US" sz="2400" dirty="0"/>
              <a:t>Faults correlated with abnormal operational patterns.</a:t>
            </a:r>
          </a:p>
          <a:p>
            <a:r>
              <a:rPr lang="en-IN" sz="2400" b="1" dirty="0"/>
              <a:t>Efficiency Prediction</a:t>
            </a:r>
          </a:p>
          <a:p>
            <a:r>
              <a:rPr lang="en-US" sz="2400" dirty="0"/>
              <a:t>Regression models performed exceptionally well (R² &gt; 0.99).</a:t>
            </a:r>
          </a:p>
          <a:p>
            <a:r>
              <a:rPr lang="en-US" sz="2400" dirty="0"/>
              <a:t>Renewable power strongly contributes to efficiency.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742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E84-E96D-A5CF-2727-73035B2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24D3-E984-1330-ED02-FEB15B98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H₀</a:t>
            </a:r>
            <a:r>
              <a:rPr lang="en-IN" sz="2400" dirty="0"/>
              <a:t>: Faults occur randomly.</a:t>
            </a:r>
          </a:p>
          <a:p>
            <a:r>
              <a:rPr lang="en-US" sz="2400" dirty="0"/>
              <a:t>Rejected → Linked to voltage/current anomalies.</a:t>
            </a:r>
          </a:p>
          <a:p>
            <a:r>
              <a:rPr lang="en-US" sz="2400" b="1" dirty="0"/>
              <a:t>H₀</a:t>
            </a:r>
            <a:r>
              <a:rPr lang="en-US" sz="2400" dirty="0"/>
              <a:t>: Renewable share has no effect on efficiency.</a:t>
            </a:r>
          </a:p>
          <a:p>
            <a:r>
              <a:rPr lang="en-US" sz="2400" dirty="0"/>
              <a:t>Rejected → Higher renewable input improves efficiency.</a:t>
            </a:r>
          </a:p>
          <a:p>
            <a:r>
              <a:rPr lang="en-US" sz="2400" b="1" dirty="0"/>
              <a:t>H₀</a:t>
            </a:r>
            <a:r>
              <a:rPr lang="en-US" sz="2400" dirty="0"/>
              <a:t>: Environment (temperature, humidity) does not affect efficiency.</a:t>
            </a:r>
          </a:p>
          <a:p>
            <a:r>
              <a:rPr lang="en-IN" sz="2400" dirty="0"/>
              <a:t>Partially accepted → Weak correlation.</a:t>
            </a:r>
          </a:p>
        </p:txBody>
      </p:sp>
    </p:spTree>
    <p:extLst>
      <p:ext uri="{BB962C8B-B14F-4D97-AF65-F5344CB8AC3E}">
        <p14:creationId xmlns:p14="http://schemas.microsoft.com/office/powerpoint/2010/main" val="11372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9E57-ADF4-D65E-10BB-D1B8F42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6A68-FF3A-B803-A33C-CC4E7D10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anomaly detection</a:t>
            </a:r>
            <a:r>
              <a:rPr lang="en-US" sz="2400" dirty="0"/>
              <a:t> or </a:t>
            </a:r>
            <a:r>
              <a:rPr lang="en-US" sz="2400" b="1" dirty="0"/>
              <a:t>time-series models</a:t>
            </a:r>
            <a:r>
              <a:rPr lang="en-US" sz="2400" dirty="0"/>
              <a:t> for rare fault prediction.</a:t>
            </a:r>
          </a:p>
          <a:p>
            <a:r>
              <a:rPr lang="en-US" sz="2400" dirty="0"/>
              <a:t>Collect more </a:t>
            </a:r>
            <a:r>
              <a:rPr lang="en-US" sz="2400" b="1" dirty="0"/>
              <a:t>fault samples</a:t>
            </a:r>
            <a:r>
              <a:rPr lang="en-US" sz="2400" dirty="0"/>
              <a:t> for balanced training.</a:t>
            </a:r>
          </a:p>
          <a:p>
            <a:r>
              <a:rPr lang="en-US" sz="2400" dirty="0"/>
              <a:t>Enhance </a:t>
            </a:r>
            <a:r>
              <a:rPr lang="en-US" sz="2400" b="1" dirty="0"/>
              <a:t>real-time monitoring</a:t>
            </a:r>
            <a:r>
              <a:rPr lang="en-US" sz="2400" dirty="0"/>
              <a:t> of voltage fluctuations and power factor.</a:t>
            </a:r>
          </a:p>
          <a:p>
            <a:r>
              <a:rPr lang="en-US" sz="2400" dirty="0"/>
              <a:t>Increase </a:t>
            </a:r>
            <a:r>
              <a:rPr lang="en-US" sz="2400" b="1" dirty="0"/>
              <a:t>renewable adoption</a:t>
            </a:r>
            <a:r>
              <a:rPr lang="en-US" sz="2400" dirty="0"/>
              <a:t> for efficiency gains.</a:t>
            </a:r>
          </a:p>
          <a:p>
            <a:r>
              <a:rPr lang="en-US" sz="2400" dirty="0"/>
              <a:t>Use predictive modeling to optimize </a:t>
            </a:r>
            <a:r>
              <a:rPr lang="en-US" sz="2400" b="1" dirty="0"/>
              <a:t>pricing &amp; load balancing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24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85F0-10F4-655A-0CE8-3120A987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0744-EEF4-275D-6979-95779637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Regression models (CatBoost, RF) achieved near-perfect efficiency prediction.</a:t>
            </a:r>
          </a:p>
          <a:p>
            <a:r>
              <a:rPr lang="en-US" sz="2400" dirty="0"/>
              <a:t>Classification models struggled with rare fault detection.</a:t>
            </a:r>
          </a:p>
          <a:p>
            <a:r>
              <a:rPr lang="en-US" sz="2400" dirty="0"/>
              <a:t>Project demonstrates the </a:t>
            </a:r>
            <a:r>
              <a:rPr lang="en-US" sz="2400" b="1" dirty="0"/>
              <a:t>power of ML in smart grid analytics</a:t>
            </a:r>
            <a:r>
              <a:rPr lang="en-US" sz="2400" dirty="0"/>
              <a:t>, but highlights the need for </a:t>
            </a:r>
            <a:r>
              <a:rPr lang="en-US" sz="2400" b="1" dirty="0"/>
              <a:t>better fault modeling approaches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9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9C33-1EB4-7991-D92D-58C0D169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04299E-1422-E20D-8A8E-28C2155B7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4169" y="351155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6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7D7-D380-1220-3463-26CF4B6D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0C5B-2E39-4CF6-3D81-7B5547FC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27574" cy="4025900"/>
          </a:xfrm>
        </p:spPr>
        <p:txBody>
          <a:bodyPr>
            <a:noAutofit/>
          </a:bodyPr>
          <a:lstStyle/>
          <a:p>
            <a:r>
              <a:rPr lang="en-US" sz="2400" dirty="0"/>
              <a:t>Smart grids must balance </a:t>
            </a:r>
            <a:r>
              <a:rPr lang="en-US" sz="2400" b="1" dirty="0"/>
              <a:t>system reliability</a:t>
            </a:r>
            <a:r>
              <a:rPr lang="en-US" sz="2400" dirty="0"/>
              <a:t> and </a:t>
            </a:r>
            <a:r>
              <a:rPr lang="en-US" sz="2400" b="1" dirty="0"/>
              <a:t>energy efficiency</a:t>
            </a:r>
            <a:r>
              <a:rPr lang="en-US" sz="2400" dirty="0"/>
              <a:t>.</a:t>
            </a:r>
          </a:p>
          <a:p>
            <a:r>
              <a:rPr lang="en-IN" sz="2400" b="1" dirty="0"/>
              <a:t>Challenges:</a:t>
            </a:r>
          </a:p>
          <a:p>
            <a:r>
              <a:rPr lang="en-IN" sz="2400" dirty="0"/>
              <a:t>Unexpected transformer faults → outages &amp; costs.</a:t>
            </a:r>
          </a:p>
          <a:p>
            <a:r>
              <a:rPr lang="en-IN" sz="2400" dirty="0"/>
              <a:t>Inaccurate performance metrics → poor resource allocation.</a:t>
            </a:r>
          </a:p>
          <a:p>
            <a:r>
              <a:rPr lang="en-IN" sz="2400" b="1" dirty="0"/>
              <a:t>Objective:</a:t>
            </a:r>
          </a:p>
          <a:p>
            <a:r>
              <a:rPr lang="en-US" sz="2400" dirty="0"/>
              <a:t>Proactive </a:t>
            </a:r>
            <a:r>
              <a:rPr lang="en-US" sz="2400" b="1" dirty="0"/>
              <a:t>fault detection</a:t>
            </a:r>
            <a:r>
              <a:rPr lang="en-US" sz="2400" dirty="0"/>
              <a:t> using classification models.</a:t>
            </a:r>
          </a:p>
          <a:p>
            <a:r>
              <a:rPr lang="en-US" sz="2400" dirty="0"/>
              <a:t>Accurate </a:t>
            </a:r>
            <a:r>
              <a:rPr lang="en-US" sz="2400" b="1" dirty="0"/>
              <a:t>efficiency prediction</a:t>
            </a:r>
            <a:r>
              <a:rPr lang="en-US" sz="2400" dirty="0"/>
              <a:t> using regression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94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D53-ECD6-A78B-5288-A3F0821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7B3D-302E-0DEE-462E-C94C7F69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64734" cy="4080764"/>
          </a:xfrm>
        </p:spPr>
        <p:txBody>
          <a:bodyPr>
            <a:normAutofit/>
          </a:bodyPr>
          <a:lstStyle/>
          <a:p>
            <a:r>
              <a:rPr lang="en-IN" sz="2400" b="1" dirty="0"/>
              <a:t>Records:</a:t>
            </a:r>
            <a:r>
              <a:rPr lang="en-IN" sz="2400" dirty="0"/>
              <a:t> 50,000 entries, 16 features.</a:t>
            </a:r>
          </a:p>
          <a:p>
            <a:r>
              <a:rPr lang="en-IN" sz="2400" dirty="0"/>
              <a:t>K</a:t>
            </a:r>
            <a:r>
              <a:rPr lang="en-IN" sz="2400" b="1" dirty="0"/>
              <a:t>ey Features:</a:t>
            </a:r>
          </a:p>
          <a:p>
            <a:r>
              <a:rPr lang="en-US" sz="2400" dirty="0"/>
              <a:t>Voltage, Current, Power, Reactive Power, Power Factor</a:t>
            </a:r>
          </a:p>
          <a:p>
            <a:r>
              <a:rPr lang="en-US" sz="2400" dirty="0"/>
              <a:t>Renewable Sources: Solar Power, Wind Power</a:t>
            </a:r>
          </a:p>
          <a:p>
            <a:r>
              <a:rPr lang="en-US" sz="2400" dirty="0"/>
              <a:t>Grid Supply, Temperature, Humidity, Electricity Price</a:t>
            </a:r>
          </a:p>
          <a:p>
            <a:r>
              <a:rPr lang="en-IN" sz="2400" b="1" dirty="0"/>
              <a:t>Targets:</a:t>
            </a:r>
          </a:p>
          <a:p>
            <a:r>
              <a:rPr lang="en-IN" sz="2400" dirty="0"/>
              <a:t>Transformer Fault (Binary Classification).</a:t>
            </a:r>
          </a:p>
          <a:p>
            <a:r>
              <a:rPr lang="en-US" sz="2400" dirty="0"/>
              <a:t>Power Efficiency (Derived Continuous Variable).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92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74-9401-3404-D5B5-BEE5869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D48F329-A358-F038-9195-1FB935C9D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802" y="2603500"/>
            <a:ext cx="4224029" cy="36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BDE1-2805-8801-5B9D-5B3436C1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42FB-A126-30E7-7BB0-82345AA0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0"/>
            <a:ext cx="10515600" cy="4279392"/>
          </a:xfrm>
        </p:spPr>
        <p:txBody>
          <a:bodyPr>
            <a:normAutofit/>
          </a:bodyPr>
          <a:lstStyle/>
          <a:p>
            <a:r>
              <a:rPr lang="en-IN" sz="2400" dirty="0"/>
              <a:t>Converted </a:t>
            </a:r>
            <a:r>
              <a:rPr lang="en-IN" sz="2400" b="1" dirty="0"/>
              <a:t>Timestamp → datetime</a:t>
            </a:r>
            <a:r>
              <a:rPr lang="en-IN" sz="2400" dirty="0"/>
              <a:t>.</a:t>
            </a:r>
          </a:p>
          <a:p>
            <a:r>
              <a:rPr lang="en-IN" sz="2400" dirty="0"/>
              <a:t>Created </a:t>
            </a:r>
            <a:r>
              <a:rPr lang="en-IN" sz="2400" b="1" dirty="0"/>
              <a:t>Power Efficiency (%):</a:t>
            </a:r>
          </a:p>
          <a:p>
            <a:r>
              <a:rPr lang="en-US" sz="2400" dirty="0"/>
              <a:t>Efficiency= 100 x Power Consumption/Grid + Solar + Wind​</a:t>
            </a:r>
          </a:p>
          <a:p>
            <a:r>
              <a:rPr lang="en-US" sz="2400" dirty="0"/>
              <a:t>Handled class imbalance with </a:t>
            </a:r>
            <a:r>
              <a:rPr lang="en-US" sz="2400" b="1" dirty="0"/>
              <a:t>SMOTE</a:t>
            </a:r>
            <a:r>
              <a:rPr lang="en-US" sz="2400" dirty="0"/>
              <a:t> (Fault: 3% → 50%).</a:t>
            </a:r>
          </a:p>
          <a:p>
            <a:r>
              <a:rPr lang="en-IN" sz="2400" dirty="0"/>
              <a:t>Standardized regression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7AF4F-DAF5-E7F8-A2C1-5A98B3DC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1" y="4877656"/>
            <a:ext cx="3051871" cy="17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B66-6E2B-0A43-B918-3BC9D76C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74FC-C179-B725-66F5-8276807F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4460805"/>
          </a:xfrm>
        </p:spPr>
        <p:txBody>
          <a:bodyPr>
            <a:normAutofit/>
          </a:bodyPr>
          <a:lstStyle/>
          <a:p>
            <a:r>
              <a:rPr lang="en-US" sz="2400" dirty="0"/>
              <a:t>Most features show normal or near-normal distribution.</a:t>
            </a:r>
          </a:p>
          <a:p>
            <a:r>
              <a:rPr lang="en-US" sz="2400" b="1" dirty="0"/>
              <a:t>Correlation Heatmap:</a:t>
            </a:r>
            <a:r>
              <a:rPr lang="en-US" sz="2400" dirty="0"/>
              <a:t> Features mostly weakly correlated (&lt; 0.3).</a:t>
            </a:r>
          </a:p>
          <a:p>
            <a:r>
              <a:rPr lang="en-IN" sz="2400" dirty="0"/>
              <a:t>Observations:</a:t>
            </a:r>
          </a:p>
          <a:p>
            <a:r>
              <a:rPr lang="en-US" sz="2400" dirty="0"/>
              <a:t>Faults linked with abnormal </a:t>
            </a:r>
            <a:r>
              <a:rPr lang="en-US" sz="2400" b="1" dirty="0"/>
              <a:t>voltage fluctuations</a:t>
            </a:r>
            <a:r>
              <a:rPr lang="en-US" sz="2400" dirty="0"/>
              <a:t> and </a:t>
            </a:r>
            <a:r>
              <a:rPr lang="en-US" sz="2400" b="1" dirty="0"/>
              <a:t>current spikes</a:t>
            </a:r>
            <a:r>
              <a:rPr lang="en-US" sz="2400" dirty="0"/>
              <a:t>.</a:t>
            </a:r>
          </a:p>
          <a:p>
            <a:r>
              <a:rPr lang="en-US" sz="2400" dirty="0"/>
              <a:t>Higher renewable share → improved efficiency.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1CDD7-B9F4-062F-579C-F06583F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64" y="4647800"/>
            <a:ext cx="2471524" cy="1927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FE5FB-F48B-787D-30F0-1DFAA53E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992" y="4688382"/>
            <a:ext cx="2854016" cy="1992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EAF6-A906-715C-B0D8-C2DA07724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812" y="4728965"/>
            <a:ext cx="3406920" cy="191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FB14-4222-DE8B-F310-244451F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Classification Models (Fault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93E9-BCAB-3BA4-3DBD-84C521D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10515600" cy="4425695"/>
          </a:xfrm>
        </p:spPr>
        <p:txBody>
          <a:bodyPr>
            <a:normAutofit/>
          </a:bodyPr>
          <a:lstStyle/>
          <a:p>
            <a:r>
              <a:rPr lang="en-US" sz="2400" dirty="0"/>
              <a:t>Models tested: Logistic Regression, Decision Tree, Random Forest, Gradient Boosting, AdaBoost, XGBoost, LightGBM, CatBoost.</a:t>
            </a:r>
          </a:p>
          <a:p>
            <a:r>
              <a:rPr lang="en-IN" sz="2400" b="1" dirty="0"/>
              <a:t>Evaluation Metrics:</a:t>
            </a:r>
            <a:r>
              <a:rPr lang="en-IN" sz="2400" dirty="0"/>
              <a:t> Accuracy, F1-Score, ROC-AUC.</a:t>
            </a:r>
          </a:p>
          <a:p>
            <a:r>
              <a:rPr lang="en-IN" sz="2400" b="1" dirty="0"/>
              <a:t>Key Results:</a:t>
            </a:r>
          </a:p>
          <a:p>
            <a:r>
              <a:rPr lang="en-IN" sz="2400" dirty="0"/>
              <a:t>Random Forest: Accuracy = </a:t>
            </a:r>
            <a:r>
              <a:rPr lang="en-IN" sz="2400" b="1" dirty="0"/>
              <a:t>91.8%</a:t>
            </a:r>
            <a:r>
              <a:rPr lang="en-IN" sz="2400" dirty="0"/>
              <a:t>, ROC-AUC ≈ 0.48.</a:t>
            </a:r>
          </a:p>
          <a:p>
            <a:r>
              <a:rPr lang="en-US" sz="2400" dirty="0"/>
              <a:t>Gradient Boosting &amp; AdaBoost struggled with imbalanced data.</a:t>
            </a:r>
          </a:p>
          <a:p>
            <a:r>
              <a:rPr lang="en-US" sz="2400" dirty="0"/>
              <a:t>All models faced difficulty detecting minority class (faults).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916C-50D3-2F08-0DC4-89B35D19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5661462"/>
            <a:ext cx="3782806" cy="109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E344C-FB9B-C414-3882-8E65EC29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41" y="5661462"/>
            <a:ext cx="2673335" cy="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58CA-87F6-B564-4933-C27B7A48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Regression Models (Efficiency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C88A-49B4-F082-4CFB-9B1EAE9F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863"/>
            <a:ext cx="10515600" cy="4453129"/>
          </a:xfrm>
        </p:spPr>
        <p:txBody>
          <a:bodyPr>
            <a:normAutofit/>
          </a:bodyPr>
          <a:lstStyle/>
          <a:p>
            <a:r>
              <a:rPr lang="en-US" sz="2400" dirty="0"/>
              <a:t>Models tested: Linear Regression, Decision Tree, Random Forest, Gradient Boosting, AdaBoost, XGBoost, LightGBM, CatBoost.</a:t>
            </a:r>
          </a:p>
          <a:p>
            <a:r>
              <a:rPr lang="en-IN" sz="2400" b="1" dirty="0"/>
              <a:t>Evaluation Metrics:</a:t>
            </a:r>
            <a:r>
              <a:rPr lang="en-IN" sz="2400" dirty="0"/>
              <a:t> RMSE, MAE, R².</a:t>
            </a:r>
          </a:p>
          <a:p>
            <a:r>
              <a:rPr lang="en-IN" sz="2400" b="1" dirty="0"/>
              <a:t>Key Results:</a:t>
            </a:r>
          </a:p>
          <a:p>
            <a:r>
              <a:rPr lang="en-IN" sz="2400" dirty="0"/>
              <a:t>Linear Regression (baseline): R² = 0.76.</a:t>
            </a:r>
          </a:p>
          <a:p>
            <a:r>
              <a:rPr lang="en-IN" sz="2400" dirty="0"/>
              <a:t>Random Forest: RMSE = 0.99, R² = 0.997.</a:t>
            </a:r>
          </a:p>
          <a:p>
            <a:r>
              <a:rPr lang="en-IN" sz="2400" dirty="0"/>
              <a:t>CatBoost: RMSE = 0.57, R² = 0.999 → </a:t>
            </a:r>
            <a:r>
              <a:rPr lang="en-IN" sz="2400" b="1" dirty="0"/>
              <a:t>Best model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5F3C1-139E-53F2-9691-6C96D88F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09" y="5590608"/>
            <a:ext cx="3039891" cy="112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636B3-4ABD-F244-EA9E-9B785879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5605214"/>
            <a:ext cx="2971501" cy="11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62B-A004-B6F7-EDFB-2DF3ADE3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C18B-B8F9-C791-EAD0-CB675C9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Combined predictions include:</a:t>
            </a:r>
          </a:p>
          <a:p>
            <a:r>
              <a:rPr lang="en-IN" sz="2400" b="1" dirty="0"/>
              <a:t>Fault Prediction</a:t>
            </a:r>
            <a:r>
              <a:rPr lang="en-IN" sz="2400" dirty="0"/>
              <a:t> (0/1).</a:t>
            </a:r>
          </a:p>
          <a:p>
            <a:r>
              <a:rPr lang="en-IN" sz="2400" b="1" dirty="0"/>
              <a:t>Predicted Power Efficiency (%)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D2F8-4BD8-06EC-25C8-BE4D59A0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72" y="3647563"/>
            <a:ext cx="753532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561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Smart Grid Fault Detection and Performance Prediction Using Machine Learning</vt:lpstr>
      <vt:lpstr>Problem Statement</vt:lpstr>
      <vt:lpstr>Dataset Overview</vt:lpstr>
      <vt:lpstr>Dataset Overview</vt:lpstr>
      <vt:lpstr>Data Cleaning &amp; Preprocessing</vt:lpstr>
      <vt:lpstr>Exploratory Data Analysis (EDA)</vt:lpstr>
      <vt:lpstr>Classification Models (Fault Detection)</vt:lpstr>
      <vt:lpstr>Regression Models (Efficiency Prediction)</vt:lpstr>
      <vt:lpstr>Final Predictions</vt:lpstr>
      <vt:lpstr>Observations &amp; Insights</vt:lpstr>
      <vt:lpstr>Statistical Hypotheses</vt:lpstr>
      <vt:lpstr>Recommendations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Upadhyay</dc:creator>
  <cp:lastModifiedBy>Vikas Upadhyay</cp:lastModifiedBy>
  <cp:revision>1</cp:revision>
  <dcterms:created xsi:type="dcterms:W3CDTF">2025-09-10T09:51:15Z</dcterms:created>
  <dcterms:modified xsi:type="dcterms:W3CDTF">2025-09-10T10:30:59Z</dcterms:modified>
</cp:coreProperties>
</file>