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10" d="100"/>
          <a:sy n="110" d="100"/>
        </p:scale>
        <p:origin x="63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1AB7-EEAE-F945-B07D-9DA79A9BA3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BDBD96-9F38-8D46-8F1F-FB45FF56F9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3291B6-45A1-6243-8AA3-AC3757A213DC}"/>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5" name="Footer Placeholder 4">
            <a:extLst>
              <a:ext uri="{FF2B5EF4-FFF2-40B4-BE49-F238E27FC236}">
                <a16:creationId xmlns:a16="http://schemas.microsoft.com/office/drawing/2014/main" id="{DFAE4555-333B-E942-9C7A-B897BEE78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BDD35-BA11-6B4D-A9DB-3172F05DD106}"/>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76054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7218-1593-6E48-8EF4-736BF5025B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857F19-6E39-374F-BB56-6CAD618468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364016-A058-BE48-A9EC-5214DABEFBD1}"/>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5" name="Footer Placeholder 4">
            <a:extLst>
              <a:ext uri="{FF2B5EF4-FFF2-40B4-BE49-F238E27FC236}">
                <a16:creationId xmlns:a16="http://schemas.microsoft.com/office/drawing/2014/main" id="{249CF5B8-A44A-5A42-92A4-5980B12DF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1D261-AED1-2245-94E3-6581C8452729}"/>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268568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79687-8BD7-AC48-A0E2-1BE62C5289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C5F0F4-AF2B-F049-9C3D-36521F3977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FA5B57-15DD-1246-AC5F-58B6B0F796F2}"/>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5" name="Footer Placeholder 4">
            <a:extLst>
              <a:ext uri="{FF2B5EF4-FFF2-40B4-BE49-F238E27FC236}">
                <a16:creationId xmlns:a16="http://schemas.microsoft.com/office/drawing/2014/main" id="{604F4503-1A03-014D-BC06-281548087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8730A-613C-C14C-90CC-01A7877A9CB3}"/>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36137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421A-846B-E74C-8EF7-04879EDA69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CC1C13-04B6-1D43-915C-646AE2C91F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79E2E4-6606-634A-BE1A-B0D860A665E3}"/>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5" name="Footer Placeholder 4">
            <a:extLst>
              <a:ext uri="{FF2B5EF4-FFF2-40B4-BE49-F238E27FC236}">
                <a16:creationId xmlns:a16="http://schemas.microsoft.com/office/drawing/2014/main" id="{5B24D045-DA2E-374E-AABD-818CB5AF8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8A096-C690-9345-B0FA-7F512C46ABB3}"/>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391953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616F-7E7E-CC47-924D-1BDC448762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65FBD6-65A8-E748-8914-C31A983EF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695D42-D5E7-0846-8EE9-21884BF406AC}"/>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5" name="Footer Placeholder 4">
            <a:extLst>
              <a:ext uri="{FF2B5EF4-FFF2-40B4-BE49-F238E27FC236}">
                <a16:creationId xmlns:a16="http://schemas.microsoft.com/office/drawing/2014/main" id="{96344DAB-E7D5-AD4B-872E-F2ADEDC7E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A29DA-49B7-F34F-B73E-C7B3D93B6D04}"/>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72330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384A-720C-2748-8484-FCC85393A3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E8CC35-0780-3049-99B7-6E217AB001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85D84D-EC22-AC42-8A74-BF524322C0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A4D6B99-5075-1C4D-B500-A2390EF2C14B}"/>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6" name="Footer Placeholder 5">
            <a:extLst>
              <a:ext uri="{FF2B5EF4-FFF2-40B4-BE49-F238E27FC236}">
                <a16:creationId xmlns:a16="http://schemas.microsoft.com/office/drawing/2014/main" id="{D4DF763C-7F64-1E4D-8F22-0C4A0EF72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B6427-266B-6C46-B9E8-F64A56B27911}"/>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361721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9ABE-88F6-2342-B7AC-8ACEC8EF971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E6DCC0-9373-9942-9CA4-7070B45C7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98ABE49-53E1-564A-9501-4368CD27B3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9C1783-2B4E-2A40-ABA1-5DA0AD3DD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F5C81F-A577-2345-894D-BA418714AE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00786E-8A2E-1E40-9136-1F464945F603}"/>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8" name="Footer Placeholder 7">
            <a:extLst>
              <a:ext uri="{FF2B5EF4-FFF2-40B4-BE49-F238E27FC236}">
                <a16:creationId xmlns:a16="http://schemas.microsoft.com/office/drawing/2014/main" id="{28B8EE78-98FC-024D-8790-5B8292B2D1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C9483-82F0-9E45-BF27-8EDA53D34495}"/>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175800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5B18-EA85-9E44-B412-1C80896BDCA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5A80763-DCF9-1949-9AFF-5E9BEEE5F893}"/>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4" name="Footer Placeholder 3">
            <a:extLst>
              <a:ext uri="{FF2B5EF4-FFF2-40B4-BE49-F238E27FC236}">
                <a16:creationId xmlns:a16="http://schemas.microsoft.com/office/drawing/2014/main" id="{2AF1AD17-E621-DB41-9881-0C89A8D78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25A896-3AE9-CE41-92CA-42B04A93BDAC}"/>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327184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09E4D0-4CDF-594C-9FB0-C4525B0FF50E}"/>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3" name="Footer Placeholder 2">
            <a:extLst>
              <a:ext uri="{FF2B5EF4-FFF2-40B4-BE49-F238E27FC236}">
                <a16:creationId xmlns:a16="http://schemas.microsoft.com/office/drawing/2014/main" id="{4785DC08-B3D7-AF41-A95A-683A800298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A82E33-859C-6440-99B5-112698E21511}"/>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290468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4CF3-9370-E841-B385-0AE9320988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08D126E-C035-E440-951A-26F524587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A2CD87-E7BE-C540-B858-7BCE4647F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6B5020-BC5A-E14B-A866-246124C65E29}"/>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6" name="Footer Placeholder 5">
            <a:extLst>
              <a:ext uri="{FF2B5EF4-FFF2-40B4-BE49-F238E27FC236}">
                <a16:creationId xmlns:a16="http://schemas.microsoft.com/office/drawing/2014/main" id="{F853132C-0CF4-BC41-8A0D-8E41A9AE4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46A9E-8B8F-8F4F-A0AA-2A24491AB498}"/>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161231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174E-1F5B-EA4D-8FC3-E1E6D607DE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C1511D-A88D-2244-B8FB-AECE12828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F171B4-F056-E043-8674-33916F47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32A984-17E6-0A43-9787-A642F420A320}"/>
              </a:ext>
            </a:extLst>
          </p:cNvPr>
          <p:cNvSpPr>
            <a:spLocks noGrp="1"/>
          </p:cNvSpPr>
          <p:nvPr>
            <p:ph type="dt" sz="half" idx="10"/>
          </p:nvPr>
        </p:nvSpPr>
        <p:spPr/>
        <p:txBody>
          <a:bodyPr/>
          <a:lstStyle/>
          <a:p>
            <a:fld id="{1FB23E2E-4662-A047-A269-3DFF168F84CC}" type="datetimeFigureOut">
              <a:rPr lang="en-US" smtClean="0"/>
              <a:t>4/9/20</a:t>
            </a:fld>
            <a:endParaRPr lang="en-US"/>
          </a:p>
        </p:txBody>
      </p:sp>
      <p:sp>
        <p:nvSpPr>
          <p:cNvPr id="6" name="Footer Placeholder 5">
            <a:extLst>
              <a:ext uri="{FF2B5EF4-FFF2-40B4-BE49-F238E27FC236}">
                <a16:creationId xmlns:a16="http://schemas.microsoft.com/office/drawing/2014/main" id="{5BF2E925-3E37-9740-B55E-35A02E10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CDAEA-FA66-6A41-B68F-09AC3D6574E2}"/>
              </a:ext>
            </a:extLst>
          </p:cNvPr>
          <p:cNvSpPr>
            <a:spLocks noGrp="1"/>
          </p:cNvSpPr>
          <p:nvPr>
            <p:ph type="sldNum" sz="quarter" idx="12"/>
          </p:nvPr>
        </p:nvSpPr>
        <p:spPr/>
        <p:txBody>
          <a:bodyPr/>
          <a:lstStyle/>
          <a:p>
            <a:fld id="{B4447078-D6EB-B547-9C21-7DF89412CC19}" type="slidenum">
              <a:rPr lang="en-US" smtClean="0"/>
              <a:t>‹#›</a:t>
            </a:fld>
            <a:endParaRPr lang="en-US"/>
          </a:p>
        </p:txBody>
      </p:sp>
    </p:spTree>
    <p:extLst>
      <p:ext uri="{BB962C8B-B14F-4D97-AF65-F5344CB8AC3E}">
        <p14:creationId xmlns:p14="http://schemas.microsoft.com/office/powerpoint/2010/main" val="31140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7580C-8F99-1746-B125-D7CA6B57F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F4A0C6-B7F6-9143-A012-2E0584B70B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8719EC-03E3-8B4D-9B5C-EE9293261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23E2E-4662-A047-A269-3DFF168F84CC}" type="datetimeFigureOut">
              <a:rPr lang="en-US" smtClean="0"/>
              <a:t>4/9/20</a:t>
            </a:fld>
            <a:endParaRPr lang="en-US"/>
          </a:p>
        </p:txBody>
      </p:sp>
      <p:sp>
        <p:nvSpPr>
          <p:cNvPr id="5" name="Footer Placeholder 4">
            <a:extLst>
              <a:ext uri="{FF2B5EF4-FFF2-40B4-BE49-F238E27FC236}">
                <a16:creationId xmlns:a16="http://schemas.microsoft.com/office/drawing/2014/main" id="{91C42F84-F03F-C746-A458-78414A3FD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2C8277-23FB-C544-892C-0E94C436F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47078-D6EB-B547-9C21-7DF89412CC19}" type="slidenum">
              <a:rPr lang="en-US" smtClean="0"/>
              <a:t>‹#›</a:t>
            </a:fld>
            <a:endParaRPr lang="en-US"/>
          </a:p>
        </p:txBody>
      </p:sp>
    </p:spTree>
    <p:extLst>
      <p:ext uri="{BB962C8B-B14F-4D97-AF65-F5344CB8AC3E}">
        <p14:creationId xmlns:p14="http://schemas.microsoft.com/office/powerpoint/2010/main" val="340137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C131-74CE-7443-9CF8-0DDC40A72212}"/>
              </a:ext>
            </a:extLst>
          </p:cNvPr>
          <p:cNvSpPr>
            <a:spLocks noGrp="1"/>
          </p:cNvSpPr>
          <p:nvPr>
            <p:ph type="ctrTitle"/>
          </p:nvPr>
        </p:nvSpPr>
        <p:spPr>
          <a:xfrm>
            <a:off x="324091" y="335285"/>
            <a:ext cx="11597833" cy="718012"/>
          </a:xfrm>
        </p:spPr>
        <p:txBody>
          <a:bodyPr>
            <a:normAutofit/>
          </a:bodyPr>
          <a:lstStyle/>
          <a:p>
            <a:r>
              <a:rPr lang="en-US" sz="3200" dirty="0"/>
              <a:t>The Problem Statement</a:t>
            </a:r>
          </a:p>
        </p:txBody>
      </p:sp>
      <p:sp>
        <p:nvSpPr>
          <p:cNvPr id="3" name="Subtitle 2">
            <a:extLst>
              <a:ext uri="{FF2B5EF4-FFF2-40B4-BE49-F238E27FC236}">
                <a16:creationId xmlns:a16="http://schemas.microsoft.com/office/drawing/2014/main" id="{66D9414A-D4DA-AC4B-B87C-2978EB2B0804}"/>
              </a:ext>
            </a:extLst>
          </p:cNvPr>
          <p:cNvSpPr>
            <a:spLocks noGrp="1"/>
          </p:cNvSpPr>
          <p:nvPr>
            <p:ph type="subTitle" idx="1"/>
          </p:nvPr>
        </p:nvSpPr>
        <p:spPr>
          <a:xfrm>
            <a:off x="324091" y="1773238"/>
            <a:ext cx="11597832" cy="1655762"/>
          </a:xfrm>
        </p:spPr>
        <p:txBody>
          <a:bodyPr/>
          <a:lstStyle/>
          <a:p>
            <a:pPr algn="l"/>
            <a:r>
              <a:rPr lang="en-US" dirty="0"/>
              <a:t>Best Movie’s which gain popularity on the basis of the segment are Genre, Revenue and</a:t>
            </a:r>
          </a:p>
          <a:p>
            <a:pPr algn="l"/>
            <a:r>
              <a:rPr lang="en-US" dirty="0"/>
              <a:t>Budget .</a:t>
            </a:r>
          </a:p>
        </p:txBody>
      </p:sp>
    </p:spTree>
    <p:extLst>
      <p:ext uri="{BB962C8B-B14F-4D97-AF65-F5344CB8AC3E}">
        <p14:creationId xmlns:p14="http://schemas.microsoft.com/office/powerpoint/2010/main" val="55047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2DBE-3769-5948-9B43-314A726E175C}"/>
              </a:ext>
            </a:extLst>
          </p:cNvPr>
          <p:cNvSpPr>
            <a:spLocks noGrp="1"/>
          </p:cNvSpPr>
          <p:nvPr>
            <p:ph type="title"/>
          </p:nvPr>
        </p:nvSpPr>
        <p:spPr>
          <a:xfrm>
            <a:off x="169762" y="202522"/>
            <a:ext cx="11852476" cy="780769"/>
          </a:xfrm>
        </p:spPr>
        <p:txBody>
          <a:bodyPr>
            <a:normAutofit/>
          </a:bodyPr>
          <a:lstStyle/>
          <a:p>
            <a:r>
              <a:rPr lang="en-US" sz="4000" dirty="0"/>
              <a:t>The Ghost Deck</a:t>
            </a:r>
          </a:p>
        </p:txBody>
      </p:sp>
      <p:sp>
        <p:nvSpPr>
          <p:cNvPr id="3" name="Content Placeholder 2">
            <a:extLst>
              <a:ext uri="{FF2B5EF4-FFF2-40B4-BE49-F238E27FC236}">
                <a16:creationId xmlns:a16="http://schemas.microsoft.com/office/drawing/2014/main" id="{35382861-10E7-2D41-82ED-6E9A1CDA61E1}"/>
              </a:ext>
            </a:extLst>
          </p:cNvPr>
          <p:cNvSpPr>
            <a:spLocks noGrp="1"/>
          </p:cNvSpPr>
          <p:nvPr>
            <p:ph idx="1"/>
          </p:nvPr>
        </p:nvSpPr>
        <p:spPr>
          <a:xfrm>
            <a:off x="123468" y="1212167"/>
            <a:ext cx="3009887" cy="1908216"/>
          </a:xfrm>
          <a:solidFill>
            <a:schemeClr val="accent2"/>
          </a:solidFill>
        </p:spPr>
        <p:txBody>
          <a:bodyPr>
            <a:normAutofit/>
          </a:bodyPr>
          <a:lstStyle/>
          <a:p>
            <a:pPr marL="0" indent="0">
              <a:buNone/>
            </a:pPr>
            <a:r>
              <a:rPr lang="en-US" sz="2000" dirty="0"/>
              <a:t>Synthesis: </a:t>
            </a:r>
          </a:p>
          <a:p>
            <a:r>
              <a:rPr lang="en-US" sz="1600" dirty="0"/>
              <a:t>The </a:t>
            </a:r>
            <a:r>
              <a:rPr lang="en-US" sz="1600" dirty="0" err="1"/>
              <a:t>revenue,genre,Budget</a:t>
            </a:r>
            <a:r>
              <a:rPr lang="en-US" sz="1600" dirty="0"/>
              <a:t> are few segment which decide the Performance of movie.</a:t>
            </a:r>
          </a:p>
          <a:p>
            <a:pPr marL="0" indent="0">
              <a:buNone/>
            </a:pPr>
            <a:endParaRPr lang="en-US" sz="1600" dirty="0"/>
          </a:p>
          <a:p>
            <a:pPr marL="0" indent="0">
              <a:buNone/>
            </a:pPr>
            <a:endParaRPr lang="en-US" sz="1600" dirty="0"/>
          </a:p>
        </p:txBody>
      </p:sp>
      <p:sp>
        <p:nvSpPr>
          <p:cNvPr id="5" name="TextBox 4">
            <a:extLst>
              <a:ext uri="{FF2B5EF4-FFF2-40B4-BE49-F238E27FC236}">
                <a16:creationId xmlns:a16="http://schemas.microsoft.com/office/drawing/2014/main" id="{C97D6526-1EBD-D944-B6C3-E5D17D7E8573}"/>
              </a:ext>
            </a:extLst>
          </p:cNvPr>
          <p:cNvSpPr txBox="1"/>
          <p:nvPr/>
        </p:nvSpPr>
        <p:spPr>
          <a:xfrm>
            <a:off x="3223950" y="1235312"/>
            <a:ext cx="3009888" cy="1877437"/>
          </a:xfrm>
          <a:prstGeom prst="rect">
            <a:avLst/>
          </a:prstGeom>
          <a:solidFill>
            <a:schemeClr val="accent2"/>
          </a:solidFill>
        </p:spPr>
        <p:txBody>
          <a:bodyPr wrap="square" rtlCol="0">
            <a:spAutoFit/>
          </a:bodyPr>
          <a:lstStyle/>
          <a:p>
            <a:r>
              <a:rPr lang="en-US" sz="2000" dirty="0"/>
              <a:t>Overview Of Analysis:</a:t>
            </a:r>
            <a:endParaRPr lang="en-US"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Dependency of revenue</a:t>
            </a:r>
          </a:p>
          <a:p>
            <a:pPr marL="285750" indent="-285750">
              <a:buFont typeface="Arial" panose="020B0604020202020204" pitchFamily="34" charset="0"/>
              <a:buChar char="•"/>
            </a:pPr>
            <a:r>
              <a:rPr lang="en-US" sz="1600" dirty="0"/>
              <a:t>Role of Genre.</a:t>
            </a:r>
          </a:p>
          <a:p>
            <a:pPr marL="285750" indent="-285750">
              <a:buFont typeface="Arial" panose="020B0604020202020204" pitchFamily="34" charset="0"/>
              <a:buChar char="•"/>
            </a:pPr>
            <a:r>
              <a:rPr lang="en-US" sz="1600" dirty="0"/>
              <a:t>Importance of Budget</a:t>
            </a:r>
          </a:p>
          <a:p>
            <a:pPr marL="285750" indent="-285750">
              <a:buFont typeface="Arial" panose="020B0604020202020204" pitchFamily="34" charset="0"/>
              <a:buChar char="•"/>
            </a:pPr>
            <a:endParaRPr lang="en-US" sz="1600" dirty="0"/>
          </a:p>
          <a:p>
            <a:endParaRPr lang="en-US" sz="1600" dirty="0"/>
          </a:p>
        </p:txBody>
      </p:sp>
      <p:sp>
        <p:nvSpPr>
          <p:cNvPr id="7" name="TextBox 6">
            <a:extLst>
              <a:ext uri="{FF2B5EF4-FFF2-40B4-BE49-F238E27FC236}">
                <a16:creationId xmlns:a16="http://schemas.microsoft.com/office/drawing/2014/main" id="{C105D79F-A4F2-9F4D-873D-81A0071FD01C}"/>
              </a:ext>
            </a:extLst>
          </p:cNvPr>
          <p:cNvSpPr txBox="1"/>
          <p:nvPr/>
        </p:nvSpPr>
        <p:spPr>
          <a:xfrm>
            <a:off x="6324434" y="1212167"/>
            <a:ext cx="3009887" cy="1908215"/>
          </a:xfrm>
          <a:prstGeom prst="rect">
            <a:avLst/>
          </a:prstGeom>
          <a:solidFill>
            <a:schemeClr val="accent2"/>
          </a:solidFill>
        </p:spPr>
        <p:txBody>
          <a:bodyPr wrap="square" rtlCol="0">
            <a:spAutoFit/>
          </a:bodyPr>
          <a:lstStyle/>
          <a:p>
            <a:r>
              <a:rPr lang="en-US" sz="2000" dirty="0"/>
              <a:t>Revenue Differences:</a:t>
            </a:r>
          </a:p>
          <a:p>
            <a:endParaRPr lang="en-US" dirty="0"/>
          </a:p>
          <a:p>
            <a:r>
              <a:rPr lang="en-US" sz="1600" dirty="0"/>
              <a:t>Revenue difference of the movie’s according their respective Genre. Which is used to be find out ? </a:t>
            </a:r>
          </a:p>
          <a:p>
            <a:endParaRPr lang="en-US" sz="1600" dirty="0"/>
          </a:p>
          <a:p>
            <a:endParaRPr lang="en-US" sz="1600" dirty="0"/>
          </a:p>
        </p:txBody>
      </p:sp>
      <p:sp>
        <p:nvSpPr>
          <p:cNvPr id="11" name="TextBox 10">
            <a:extLst>
              <a:ext uri="{FF2B5EF4-FFF2-40B4-BE49-F238E27FC236}">
                <a16:creationId xmlns:a16="http://schemas.microsoft.com/office/drawing/2014/main" id="{A9101417-FBA5-AE46-945C-7A8DAFA1A788}"/>
              </a:ext>
            </a:extLst>
          </p:cNvPr>
          <p:cNvSpPr txBox="1"/>
          <p:nvPr/>
        </p:nvSpPr>
        <p:spPr>
          <a:xfrm>
            <a:off x="9424917" y="1224295"/>
            <a:ext cx="2643615" cy="1877437"/>
          </a:xfrm>
          <a:prstGeom prst="rect">
            <a:avLst/>
          </a:prstGeom>
          <a:solidFill>
            <a:schemeClr val="accent2"/>
          </a:solidFill>
        </p:spPr>
        <p:txBody>
          <a:bodyPr wrap="square" rtlCol="0">
            <a:spAutoFit/>
          </a:bodyPr>
          <a:lstStyle/>
          <a:p>
            <a:r>
              <a:rPr lang="en-US" sz="2000" dirty="0"/>
              <a:t>Type of Genre:</a:t>
            </a:r>
          </a:p>
          <a:p>
            <a:endParaRPr lang="en-US" sz="1600" dirty="0"/>
          </a:p>
          <a:p>
            <a:r>
              <a:rPr lang="en-US" sz="1600" dirty="0"/>
              <a:t>Which type of genre movie </a:t>
            </a:r>
          </a:p>
          <a:p>
            <a:r>
              <a:rPr lang="en-US" sz="1600" dirty="0"/>
              <a:t>carry should be factor of popularity in different age groups ?</a:t>
            </a:r>
          </a:p>
          <a:p>
            <a:endParaRPr lang="en-US" sz="1600" dirty="0"/>
          </a:p>
        </p:txBody>
      </p:sp>
      <p:sp>
        <p:nvSpPr>
          <p:cNvPr id="12" name="TextBox 11">
            <a:extLst>
              <a:ext uri="{FF2B5EF4-FFF2-40B4-BE49-F238E27FC236}">
                <a16:creationId xmlns:a16="http://schemas.microsoft.com/office/drawing/2014/main" id="{E6A7AC81-2EEE-E14D-A356-B0BCC230576E}"/>
              </a:ext>
            </a:extLst>
          </p:cNvPr>
          <p:cNvSpPr txBox="1"/>
          <p:nvPr/>
        </p:nvSpPr>
        <p:spPr>
          <a:xfrm>
            <a:off x="169762" y="3723701"/>
            <a:ext cx="2963593" cy="1631216"/>
          </a:xfrm>
          <a:prstGeom prst="rect">
            <a:avLst/>
          </a:prstGeom>
          <a:solidFill>
            <a:schemeClr val="accent2"/>
          </a:solidFill>
        </p:spPr>
        <p:txBody>
          <a:bodyPr wrap="square" rtlCol="0">
            <a:spAutoFit/>
          </a:bodyPr>
          <a:lstStyle/>
          <a:p>
            <a:r>
              <a:rPr lang="en-US" sz="2000" dirty="0"/>
              <a:t>Budget:</a:t>
            </a:r>
          </a:p>
          <a:p>
            <a:endParaRPr lang="en-US" sz="1600" dirty="0"/>
          </a:p>
          <a:p>
            <a:r>
              <a:rPr lang="en-US" sz="1600" dirty="0"/>
              <a:t>Budget is also an important factor which help to bring good quality movie and make’s attractive.</a:t>
            </a:r>
            <a:endParaRPr lang="en-US" sz="2000" dirty="0"/>
          </a:p>
        </p:txBody>
      </p:sp>
      <p:sp>
        <p:nvSpPr>
          <p:cNvPr id="13" name="TextBox 12">
            <a:extLst>
              <a:ext uri="{FF2B5EF4-FFF2-40B4-BE49-F238E27FC236}">
                <a16:creationId xmlns:a16="http://schemas.microsoft.com/office/drawing/2014/main" id="{A2826A42-C282-374D-8EF3-926EE9027F65}"/>
              </a:ext>
            </a:extLst>
          </p:cNvPr>
          <p:cNvSpPr txBox="1"/>
          <p:nvPr/>
        </p:nvSpPr>
        <p:spPr>
          <a:xfrm>
            <a:off x="3223950" y="3737618"/>
            <a:ext cx="3009887" cy="1692771"/>
          </a:xfrm>
          <a:prstGeom prst="rect">
            <a:avLst/>
          </a:prstGeom>
          <a:solidFill>
            <a:schemeClr val="accent2"/>
          </a:solidFill>
        </p:spPr>
        <p:txBody>
          <a:bodyPr wrap="square" rtlCol="0">
            <a:spAutoFit/>
          </a:bodyPr>
          <a:lstStyle/>
          <a:p>
            <a:r>
              <a:rPr lang="en-US" sz="2000" dirty="0"/>
              <a:t>Limitation 1:</a:t>
            </a:r>
          </a:p>
          <a:p>
            <a:endParaRPr lang="en-US" sz="2000" dirty="0"/>
          </a:p>
          <a:p>
            <a:r>
              <a:rPr lang="en-US" sz="1600" dirty="0"/>
              <a:t>The dataset which is Provided is unclean. To find the genre we used to be split the columns .</a:t>
            </a:r>
          </a:p>
          <a:p>
            <a:endParaRPr lang="en-US" sz="1600" dirty="0"/>
          </a:p>
        </p:txBody>
      </p:sp>
      <p:sp>
        <p:nvSpPr>
          <p:cNvPr id="14" name="TextBox 13">
            <a:extLst>
              <a:ext uri="{FF2B5EF4-FFF2-40B4-BE49-F238E27FC236}">
                <a16:creationId xmlns:a16="http://schemas.microsoft.com/office/drawing/2014/main" id="{49C4FE0E-A139-3B47-8D67-BF95A292AC79}"/>
              </a:ext>
            </a:extLst>
          </p:cNvPr>
          <p:cNvSpPr txBox="1"/>
          <p:nvPr/>
        </p:nvSpPr>
        <p:spPr>
          <a:xfrm>
            <a:off x="6324435" y="3737618"/>
            <a:ext cx="3009886" cy="1661993"/>
          </a:xfrm>
          <a:prstGeom prst="rect">
            <a:avLst/>
          </a:prstGeom>
          <a:solidFill>
            <a:schemeClr val="accent2"/>
          </a:solidFill>
        </p:spPr>
        <p:txBody>
          <a:bodyPr wrap="square" rtlCol="0">
            <a:spAutoFit/>
          </a:bodyPr>
          <a:lstStyle/>
          <a:p>
            <a:r>
              <a:rPr lang="en-US" sz="2000" dirty="0"/>
              <a:t>Limitation 2:</a:t>
            </a:r>
          </a:p>
          <a:p>
            <a:endParaRPr lang="en-US" dirty="0"/>
          </a:p>
          <a:p>
            <a:r>
              <a:rPr lang="en-US" sz="1600" dirty="0"/>
              <a:t>Some Where the value’s of budget and revenue are null which result to be in a wrong answer</a:t>
            </a:r>
          </a:p>
        </p:txBody>
      </p:sp>
      <p:sp>
        <p:nvSpPr>
          <p:cNvPr id="16" name="TextBox 15">
            <a:extLst>
              <a:ext uri="{FF2B5EF4-FFF2-40B4-BE49-F238E27FC236}">
                <a16:creationId xmlns:a16="http://schemas.microsoft.com/office/drawing/2014/main" id="{2BE00D9A-E889-8140-A215-D9933784C1AB}"/>
              </a:ext>
            </a:extLst>
          </p:cNvPr>
          <p:cNvSpPr txBox="1"/>
          <p:nvPr/>
        </p:nvSpPr>
        <p:spPr>
          <a:xfrm>
            <a:off x="9446951" y="3756269"/>
            <a:ext cx="2597321" cy="1692771"/>
          </a:xfrm>
          <a:prstGeom prst="rect">
            <a:avLst/>
          </a:prstGeom>
          <a:solidFill>
            <a:schemeClr val="accent2"/>
          </a:solidFill>
        </p:spPr>
        <p:txBody>
          <a:bodyPr wrap="square" rtlCol="0">
            <a:spAutoFit/>
          </a:bodyPr>
          <a:lstStyle/>
          <a:p>
            <a:r>
              <a:rPr lang="en-US" sz="2000" dirty="0"/>
              <a:t>Review of Next Step:</a:t>
            </a:r>
          </a:p>
          <a:p>
            <a:endParaRPr lang="en-US" sz="2000" dirty="0"/>
          </a:p>
          <a:p>
            <a:r>
              <a:rPr lang="en-US" sz="1600" dirty="0"/>
              <a:t>Trailer‘s are the best way show the </a:t>
            </a:r>
            <a:r>
              <a:rPr lang="en-US" sz="1600" dirty="0" err="1"/>
              <a:t>Glimps</a:t>
            </a:r>
            <a:r>
              <a:rPr lang="en-US" sz="1600" dirty="0"/>
              <a:t> of the movie and create curiosity.</a:t>
            </a:r>
          </a:p>
          <a:p>
            <a:endParaRPr lang="en-US" sz="1600" dirty="0"/>
          </a:p>
        </p:txBody>
      </p:sp>
    </p:spTree>
    <p:extLst>
      <p:ext uri="{BB962C8B-B14F-4D97-AF65-F5344CB8AC3E}">
        <p14:creationId xmlns:p14="http://schemas.microsoft.com/office/powerpoint/2010/main" val="362831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06DF-928A-7244-97BF-4611C1860AEE}"/>
              </a:ext>
            </a:extLst>
          </p:cNvPr>
          <p:cNvSpPr>
            <a:spLocks noGrp="1"/>
          </p:cNvSpPr>
          <p:nvPr>
            <p:ph type="title"/>
          </p:nvPr>
        </p:nvSpPr>
        <p:spPr>
          <a:xfrm>
            <a:off x="242371" y="365126"/>
            <a:ext cx="11677880" cy="538258"/>
          </a:xfrm>
        </p:spPr>
        <p:txBody>
          <a:bodyPr>
            <a:normAutofit/>
          </a:bodyPr>
          <a:lstStyle/>
          <a:p>
            <a:r>
              <a:rPr lang="en-US" sz="3200" dirty="0"/>
              <a:t>Executive Summary:</a:t>
            </a:r>
          </a:p>
        </p:txBody>
      </p:sp>
      <p:sp>
        <p:nvSpPr>
          <p:cNvPr id="3" name="Content Placeholder 2">
            <a:extLst>
              <a:ext uri="{FF2B5EF4-FFF2-40B4-BE49-F238E27FC236}">
                <a16:creationId xmlns:a16="http://schemas.microsoft.com/office/drawing/2014/main" id="{B10DBC96-B23E-7543-96D0-27E103361DD0}"/>
              </a:ext>
            </a:extLst>
          </p:cNvPr>
          <p:cNvSpPr>
            <a:spLocks noGrp="1"/>
          </p:cNvSpPr>
          <p:nvPr>
            <p:ph idx="1"/>
          </p:nvPr>
        </p:nvSpPr>
        <p:spPr>
          <a:xfrm>
            <a:off x="242371" y="1079653"/>
            <a:ext cx="11677880" cy="5097310"/>
          </a:xfrm>
        </p:spPr>
        <p:txBody>
          <a:bodyPr>
            <a:normAutofit/>
          </a:bodyPr>
          <a:lstStyle/>
          <a:p>
            <a:pPr marL="0" indent="0">
              <a:buNone/>
            </a:pPr>
            <a:r>
              <a:rPr lang="en-US" sz="2000" dirty="0"/>
              <a:t>The Movie’s perform well or run successfully when their revenue is high and popularity should also be </a:t>
            </a:r>
            <a:r>
              <a:rPr lang="en-US" sz="2000" dirty="0" err="1"/>
              <a:t>there.High</a:t>
            </a:r>
            <a:r>
              <a:rPr lang="en-US" sz="2000" dirty="0"/>
              <a:t> revenue is there when the budget of movie is less and box office collection is greater than budget of the </a:t>
            </a:r>
            <a:r>
              <a:rPr lang="en-US" sz="2000" dirty="0" err="1"/>
              <a:t>movie.Genre</a:t>
            </a:r>
            <a:r>
              <a:rPr lang="en-US" sz="2000" dirty="0"/>
              <a:t> also help the movie to gain the </a:t>
            </a:r>
            <a:r>
              <a:rPr lang="en-US" sz="2000" dirty="0" err="1"/>
              <a:t>popularity.Like</a:t>
            </a:r>
            <a:r>
              <a:rPr lang="en-US" sz="2000" dirty="0"/>
              <a:t> youth likes Action </a:t>
            </a:r>
            <a:r>
              <a:rPr lang="en-US" sz="2000" dirty="0" err="1"/>
              <a:t>movies.By</a:t>
            </a:r>
            <a:r>
              <a:rPr lang="en-US" sz="2000" dirty="0"/>
              <a:t> these three parameter we reached to our goal to find out popular movies. </a:t>
            </a:r>
          </a:p>
        </p:txBody>
      </p:sp>
    </p:spTree>
    <p:extLst>
      <p:ext uri="{BB962C8B-B14F-4D97-AF65-F5344CB8AC3E}">
        <p14:creationId xmlns:p14="http://schemas.microsoft.com/office/powerpoint/2010/main" val="256054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5F05-E702-354B-9076-E68C29C9BF08}"/>
              </a:ext>
            </a:extLst>
          </p:cNvPr>
          <p:cNvSpPr>
            <a:spLocks noGrp="1"/>
          </p:cNvSpPr>
          <p:nvPr>
            <p:ph type="title"/>
          </p:nvPr>
        </p:nvSpPr>
        <p:spPr>
          <a:xfrm>
            <a:off x="231354" y="365126"/>
            <a:ext cx="11122446" cy="315912"/>
          </a:xfrm>
        </p:spPr>
        <p:txBody>
          <a:bodyPr>
            <a:normAutofit fontScale="90000"/>
          </a:bodyPr>
          <a:lstStyle/>
          <a:p>
            <a:r>
              <a:rPr lang="en-IN" sz="3200" b="1" dirty="0"/>
              <a:t>Hypothesized biases and limitations:</a:t>
            </a:r>
            <a:endParaRPr lang="en-US" sz="3200" dirty="0"/>
          </a:p>
        </p:txBody>
      </p:sp>
      <p:sp>
        <p:nvSpPr>
          <p:cNvPr id="3" name="Content Placeholder 2">
            <a:extLst>
              <a:ext uri="{FF2B5EF4-FFF2-40B4-BE49-F238E27FC236}">
                <a16:creationId xmlns:a16="http://schemas.microsoft.com/office/drawing/2014/main" id="{81524CB4-C36A-3B4B-9442-FDBA5E97D549}"/>
              </a:ext>
            </a:extLst>
          </p:cNvPr>
          <p:cNvSpPr>
            <a:spLocks noGrp="1"/>
          </p:cNvSpPr>
          <p:nvPr>
            <p:ph idx="1"/>
          </p:nvPr>
        </p:nvSpPr>
        <p:spPr>
          <a:xfrm>
            <a:off x="77118" y="980501"/>
            <a:ext cx="11276682" cy="5196462"/>
          </a:xfrm>
        </p:spPr>
        <p:txBody>
          <a:bodyPr>
            <a:normAutofit/>
          </a:bodyPr>
          <a:lstStyle/>
          <a:p>
            <a:r>
              <a:rPr lang="en-US" sz="2000" dirty="0"/>
              <a:t>To increase the revenue movie’s should carry Good Budget which would result in a good revenue.</a:t>
            </a:r>
          </a:p>
          <a:p>
            <a:r>
              <a:rPr lang="en-US" sz="2000" dirty="0"/>
              <a:t>Genres should be well chosen according to the age group of the population.</a:t>
            </a:r>
          </a:p>
          <a:p>
            <a:r>
              <a:rPr lang="en-US" sz="2000" dirty="0"/>
              <a:t>Limitation are like Provided dataset is not unclean and having lot of bad data .In genre we used to split the column before used in analysis.</a:t>
            </a:r>
          </a:p>
          <a:p>
            <a:r>
              <a:rPr lang="en-US" sz="2000" dirty="0"/>
              <a:t>Limitation are like Provided dataset also having some missing values in revenue’s and budget columns. which result in wrong analysis. </a:t>
            </a:r>
          </a:p>
        </p:txBody>
      </p:sp>
    </p:spTree>
    <p:extLst>
      <p:ext uri="{BB962C8B-B14F-4D97-AF65-F5344CB8AC3E}">
        <p14:creationId xmlns:p14="http://schemas.microsoft.com/office/powerpoint/2010/main" val="33741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100-03F2-7748-8E7A-7E94F998F621}"/>
              </a:ext>
            </a:extLst>
          </p:cNvPr>
          <p:cNvSpPr>
            <a:spLocks noGrp="1"/>
          </p:cNvSpPr>
          <p:nvPr>
            <p:ph type="title"/>
          </p:nvPr>
        </p:nvSpPr>
        <p:spPr>
          <a:xfrm>
            <a:off x="219919" y="365126"/>
            <a:ext cx="11133881" cy="537700"/>
          </a:xfrm>
        </p:spPr>
        <p:txBody>
          <a:bodyPr>
            <a:normAutofit/>
          </a:bodyPr>
          <a:lstStyle/>
          <a:p>
            <a:r>
              <a:rPr lang="en-US" sz="3200" dirty="0"/>
              <a:t>Analysis:</a:t>
            </a:r>
          </a:p>
        </p:txBody>
      </p:sp>
      <p:sp>
        <p:nvSpPr>
          <p:cNvPr id="3" name="Content Placeholder 2">
            <a:extLst>
              <a:ext uri="{FF2B5EF4-FFF2-40B4-BE49-F238E27FC236}">
                <a16:creationId xmlns:a16="http://schemas.microsoft.com/office/drawing/2014/main" id="{A4F4D00A-A739-8948-BCC9-2DD588ACD5C4}"/>
              </a:ext>
            </a:extLst>
          </p:cNvPr>
          <p:cNvSpPr>
            <a:spLocks noGrp="1"/>
          </p:cNvSpPr>
          <p:nvPr>
            <p:ph idx="1"/>
          </p:nvPr>
        </p:nvSpPr>
        <p:spPr>
          <a:xfrm>
            <a:off x="219919" y="1030147"/>
            <a:ext cx="11133881" cy="5146816"/>
          </a:xfrm>
        </p:spPr>
        <p:txBody>
          <a:bodyPr>
            <a:normAutofit/>
          </a:bodyPr>
          <a:lstStyle/>
          <a:p>
            <a:pPr marL="0" indent="0">
              <a:buNone/>
            </a:pPr>
            <a:r>
              <a:rPr lang="en-US" sz="2000" dirty="0"/>
              <a:t>In this Movie Dataset we used to be found  movie on the given parameter like revenue ,budget, genre and popularity. So we have to build some visualization in between in these parameter which help us to reach the goal like we have builds some relationship visualization in between Title of movie and the revenue. That come’s out be very useful. we also use  comparison visualization which help us to find the best movie in between the data of two top movie’s. we can also use distribution visualization to find the performance of particular genre over the years. That how we performed visualization. Next is how we manage the limitation in Dataset like missingness which is the biggest problem in this data set like to use genre in visualization we use to perform critical splitting of column. Some movies have missing budget and some have missing revenue which create a missingness called missing at random. Homepage column is completely null which give missing completely at random type of missingness. After normalization of the dataset by performing listwise and pairwise deletion. we perform visualization actions which gives us results. But errors are still there in our result because we perform some cleaning operation on the dataset. That how we </a:t>
            </a:r>
            <a:r>
              <a:rPr lang="en-US" sz="2000" dirty="0" err="1"/>
              <a:t>analyse</a:t>
            </a:r>
            <a:r>
              <a:rPr lang="en-US" sz="2000" dirty="0"/>
              <a:t> the dataset and whole activities we used to perform on given dataset.</a:t>
            </a:r>
          </a:p>
        </p:txBody>
      </p:sp>
    </p:spTree>
    <p:extLst>
      <p:ext uri="{BB962C8B-B14F-4D97-AF65-F5344CB8AC3E}">
        <p14:creationId xmlns:p14="http://schemas.microsoft.com/office/powerpoint/2010/main" val="299497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2B73-4482-3948-821C-D386BB02F4F9}"/>
              </a:ext>
            </a:extLst>
          </p:cNvPr>
          <p:cNvSpPr>
            <a:spLocks noGrp="1"/>
          </p:cNvSpPr>
          <p:nvPr>
            <p:ph type="title"/>
          </p:nvPr>
        </p:nvSpPr>
        <p:spPr>
          <a:xfrm>
            <a:off x="208344" y="365126"/>
            <a:ext cx="11145456" cy="572424"/>
          </a:xfrm>
        </p:spPr>
        <p:txBody>
          <a:bodyPr>
            <a:normAutofit/>
          </a:bodyPr>
          <a:lstStyle/>
          <a:p>
            <a:r>
              <a:rPr lang="en-US" sz="3200" dirty="0"/>
              <a:t>Biases In Dataset:</a:t>
            </a:r>
          </a:p>
        </p:txBody>
      </p:sp>
      <p:sp>
        <p:nvSpPr>
          <p:cNvPr id="3" name="Content Placeholder 2">
            <a:extLst>
              <a:ext uri="{FF2B5EF4-FFF2-40B4-BE49-F238E27FC236}">
                <a16:creationId xmlns:a16="http://schemas.microsoft.com/office/drawing/2014/main" id="{25F3204D-F6ED-D244-B1F3-A7C8E50A6910}"/>
              </a:ext>
            </a:extLst>
          </p:cNvPr>
          <p:cNvSpPr>
            <a:spLocks noGrp="1"/>
          </p:cNvSpPr>
          <p:nvPr>
            <p:ph idx="1"/>
          </p:nvPr>
        </p:nvSpPr>
        <p:spPr>
          <a:xfrm>
            <a:off x="208343" y="1331089"/>
            <a:ext cx="11783029" cy="4845874"/>
          </a:xfrm>
        </p:spPr>
        <p:txBody>
          <a:bodyPr>
            <a:normAutofit/>
          </a:bodyPr>
          <a:lstStyle/>
          <a:p>
            <a:r>
              <a:rPr lang="en-US" sz="2000" dirty="0"/>
              <a:t>In the given dataset we find out some movie having two genre which lead to to the selection Bias if we go dipper then there is also voluntary Bias is there in which data is voluntary selected from the data collection.</a:t>
            </a:r>
          </a:p>
          <a:p>
            <a:r>
              <a:rPr lang="en-US" sz="2000" dirty="0"/>
              <a:t>Here the revenue is also undercover bias which is used to be depend on the budget and performance of movie and lot of other factor.</a:t>
            </a:r>
          </a:p>
          <a:p>
            <a:r>
              <a:rPr lang="en-US" sz="2000" dirty="0"/>
              <a:t>Popularity of the movie also is undercover bias which depend on lot of factor </a:t>
            </a:r>
            <a:r>
              <a:rPr lang="en-US" sz="2000" dirty="0" err="1"/>
              <a:t>revenue,Budget</a:t>
            </a:r>
            <a:r>
              <a:rPr lang="en-US" sz="2000" dirty="0"/>
              <a:t> and the performance of the movie.</a:t>
            </a:r>
          </a:p>
        </p:txBody>
      </p:sp>
    </p:spTree>
    <p:extLst>
      <p:ext uri="{BB962C8B-B14F-4D97-AF65-F5344CB8AC3E}">
        <p14:creationId xmlns:p14="http://schemas.microsoft.com/office/powerpoint/2010/main" val="297797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FB97-7090-B045-A769-26375507294D}"/>
              </a:ext>
            </a:extLst>
          </p:cNvPr>
          <p:cNvSpPr>
            <a:spLocks noGrp="1"/>
          </p:cNvSpPr>
          <p:nvPr>
            <p:ph type="title"/>
          </p:nvPr>
        </p:nvSpPr>
        <p:spPr>
          <a:xfrm>
            <a:off x="150471" y="365126"/>
            <a:ext cx="11203329" cy="526126"/>
          </a:xfrm>
        </p:spPr>
        <p:txBody>
          <a:bodyPr>
            <a:normAutofit fontScale="90000"/>
          </a:bodyPr>
          <a:lstStyle/>
          <a:p>
            <a:r>
              <a:rPr lang="en-US" sz="3200" dirty="0"/>
              <a:t>Visualization for revenue</a:t>
            </a:r>
          </a:p>
        </p:txBody>
      </p:sp>
      <p:pic>
        <p:nvPicPr>
          <p:cNvPr id="6" name="Content Placeholder 5">
            <a:extLst>
              <a:ext uri="{FF2B5EF4-FFF2-40B4-BE49-F238E27FC236}">
                <a16:creationId xmlns:a16="http://schemas.microsoft.com/office/drawing/2014/main" id="{B44B82EC-DDE4-F749-8286-97127C4C8F87}"/>
              </a:ext>
            </a:extLst>
          </p:cNvPr>
          <p:cNvPicPr>
            <a:picLocks noGrp="1" noChangeAspect="1"/>
          </p:cNvPicPr>
          <p:nvPr>
            <p:ph idx="1"/>
          </p:nvPr>
        </p:nvPicPr>
        <p:blipFill>
          <a:blip r:embed="rId2"/>
          <a:stretch>
            <a:fillRect/>
          </a:stretch>
        </p:blipFill>
        <p:spPr>
          <a:xfrm>
            <a:off x="301625" y="1939369"/>
            <a:ext cx="5891213" cy="4123849"/>
          </a:xfrm>
        </p:spPr>
      </p:pic>
      <p:sp>
        <p:nvSpPr>
          <p:cNvPr id="7" name="TextBox 6">
            <a:extLst>
              <a:ext uri="{FF2B5EF4-FFF2-40B4-BE49-F238E27FC236}">
                <a16:creationId xmlns:a16="http://schemas.microsoft.com/office/drawing/2014/main" id="{832B8DF9-BC38-2843-A895-5A64FFABEA56}"/>
              </a:ext>
            </a:extLst>
          </p:cNvPr>
          <p:cNvSpPr txBox="1"/>
          <p:nvPr/>
        </p:nvSpPr>
        <p:spPr>
          <a:xfrm>
            <a:off x="7708740" y="2430684"/>
            <a:ext cx="4181636" cy="1754326"/>
          </a:xfrm>
          <a:prstGeom prst="rect">
            <a:avLst/>
          </a:prstGeom>
          <a:solidFill>
            <a:schemeClr val="accent2"/>
          </a:solidFill>
        </p:spPr>
        <p:txBody>
          <a:bodyPr wrap="square" rtlCol="0">
            <a:spAutoFit/>
          </a:bodyPr>
          <a:lstStyle/>
          <a:p>
            <a:r>
              <a:rPr lang="en-US" dirty="0"/>
              <a:t>Here we can see that lot of the movies title carry 0 revenue which is impossible this is due to missingness at random. Which is an limitation .So we have to perform normalization activity called listwise deletion and pairwise deletion.</a:t>
            </a:r>
          </a:p>
        </p:txBody>
      </p:sp>
    </p:spTree>
    <p:extLst>
      <p:ext uri="{BB962C8B-B14F-4D97-AF65-F5344CB8AC3E}">
        <p14:creationId xmlns:p14="http://schemas.microsoft.com/office/powerpoint/2010/main" val="35451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6482-6B85-094B-9968-44578B8F6996}"/>
              </a:ext>
            </a:extLst>
          </p:cNvPr>
          <p:cNvSpPr>
            <a:spLocks noGrp="1"/>
          </p:cNvSpPr>
          <p:nvPr>
            <p:ph type="title"/>
          </p:nvPr>
        </p:nvSpPr>
        <p:spPr>
          <a:xfrm>
            <a:off x="243068" y="365126"/>
            <a:ext cx="11110732" cy="560850"/>
          </a:xfrm>
        </p:spPr>
        <p:txBody>
          <a:bodyPr>
            <a:normAutofit/>
          </a:bodyPr>
          <a:lstStyle/>
          <a:p>
            <a:r>
              <a:rPr lang="en-US" sz="3200" dirty="0"/>
              <a:t>Visualization for popularity</a:t>
            </a:r>
          </a:p>
        </p:txBody>
      </p:sp>
      <p:pic>
        <p:nvPicPr>
          <p:cNvPr id="5" name="Content Placeholder 4">
            <a:extLst>
              <a:ext uri="{FF2B5EF4-FFF2-40B4-BE49-F238E27FC236}">
                <a16:creationId xmlns:a16="http://schemas.microsoft.com/office/drawing/2014/main" id="{22EFB94F-0FB9-9C4A-9713-0CA9A95266F8}"/>
              </a:ext>
            </a:extLst>
          </p:cNvPr>
          <p:cNvPicPr>
            <a:picLocks noGrp="1" noChangeAspect="1"/>
          </p:cNvPicPr>
          <p:nvPr>
            <p:ph idx="1"/>
          </p:nvPr>
        </p:nvPicPr>
        <p:blipFill>
          <a:blip r:embed="rId2"/>
          <a:stretch>
            <a:fillRect/>
          </a:stretch>
        </p:blipFill>
        <p:spPr>
          <a:xfrm>
            <a:off x="323850" y="2144450"/>
            <a:ext cx="5416550" cy="3713688"/>
          </a:xfrm>
        </p:spPr>
      </p:pic>
      <p:sp>
        <p:nvSpPr>
          <p:cNvPr id="6" name="TextBox 5">
            <a:extLst>
              <a:ext uri="{FF2B5EF4-FFF2-40B4-BE49-F238E27FC236}">
                <a16:creationId xmlns:a16="http://schemas.microsoft.com/office/drawing/2014/main" id="{F49A5E14-D973-374D-B79C-58FC9BEEED2E}"/>
              </a:ext>
            </a:extLst>
          </p:cNvPr>
          <p:cNvSpPr txBox="1"/>
          <p:nvPr/>
        </p:nvSpPr>
        <p:spPr>
          <a:xfrm>
            <a:off x="7592993" y="2558005"/>
            <a:ext cx="3760808" cy="1754326"/>
          </a:xfrm>
          <a:prstGeom prst="rect">
            <a:avLst/>
          </a:prstGeom>
          <a:solidFill>
            <a:schemeClr val="accent2"/>
          </a:solidFill>
        </p:spPr>
        <p:txBody>
          <a:bodyPr wrap="square" rtlCol="0">
            <a:spAutoFit/>
          </a:bodyPr>
          <a:lstStyle/>
          <a:p>
            <a:r>
              <a:rPr lang="en-US" dirty="0"/>
              <a:t>Now here we can see that we </a:t>
            </a:r>
            <a:r>
              <a:rPr lang="en-US" dirty="0" err="1"/>
              <a:t>can,t</a:t>
            </a:r>
            <a:r>
              <a:rPr lang="en-US" dirty="0"/>
              <a:t> able to use genre without performing some cleaning action Like splitting the column. It is a kind of limitation Which create problem visualization activity </a:t>
            </a:r>
          </a:p>
          <a:p>
            <a:r>
              <a:rPr lang="en-US" dirty="0"/>
              <a:t>related genre.</a:t>
            </a:r>
          </a:p>
        </p:txBody>
      </p:sp>
    </p:spTree>
    <p:extLst>
      <p:ext uri="{BB962C8B-B14F-4D97-AF65-F5344CB8AC3E}">
        <p14:creationId xmlns:p14="http://schemas.microsoft.com/office/powerpoint/2010/main" val="346042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F3D11-3932-D844-BA00-30DF1EE1F9ED}"/>
              </a:ext>
            </a:extLst>
          </p:cNvPr>
          <p:cNvSpPr>
            <a:spLocks noGrp="1"/>
          </p:cNvSpPr>
          <p:nvPr>
            <p:ph idx="1"/>
          </p:nvPr>
        </p:nvSpPr>
        <p:spPr>
          <a:xfrm>
            <a:off x="838200" y="370390"/>
            <a:ext cx="10515600" cy="5806573"/>
          </a:xfrm>
        </p:spPr>
        <p:txBody>
          <a:bodyPr>
            <a:normAutofit/>
          </a:bodyPr>
          <a:lstStyle/>
          <a:p>
            <a:endParaRPr lang="en-US" sz="4400" dirty="0"/>
          </a:p>
          <a:p>
            <a:endParaRPr lang="en-US" sz="4400" dirty="0"/>
          </a:p>
          <a:p>
            <a:endParaRPr lang="en-US" sz="4400" dirty="0"/>
          </a:p>
          <a:p>
            <a:endParaRPr lang="en-US" sz="4400" dirty="0"/>
          </a:p>
          <a:p>
            <a:pPr marL="3657600" lvl="8" indent="0">
              <a:buNone/>
            </a:pPr>
            <a:r>
              <a:rPr lang="en-US" sz="4400" dirty="0"/>
              <a:t>   Thank you</a:t>
            </a:r>
          </a:p>
        </p:txBody>
      </p:sp>
    </p:spTree>
    <p:extLst>
      <p:ext uri="{BB962C8B-B14F-4D97-AF65-F5344CB8AC3E}">
        <p14:creationId xmlns:p14="http://schemas.microsoft.com/office/powerpoint/2010/main" val="109115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767</Words>
  <Application>Microsoft Macintosh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Problem Statement</vt:lpstr>
      <vt:lpstr>The Ghost Deck</vt:lpstr>
      <vt:lpstr>Executive Summary:</vt:lpstr>
      <vt:lpstr>Hypothesized biases and limitations:</vt:lpstr>
      <vt:lpstr>Analysis:</vt:lpstr>
      <vt:lpstr>Biases In Dataset:</vt:lpstr>
      <vt:lpstr>Visualization for revenue</vt:lpstr>
      <vt:lpstr>Visualization for popularity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Problem Statement</dc:title>
  <dc:creator>vikas vash</dc:creator>
  <cp:lastModifiedBy>vikas vash</cp:lastModifiedBy>
  <cp:revision>33</cp:revision>
  <dcterms:created xsi:type="dcterms:W3CDTF">2020-04-07T14:54:21Z</dcterms:created>
  <dcterms:modified xsi:type="dcterms:W3CDTF">2020-04-09T01:47:19Z</dcterms:modified>
</cp:coreProperties>
</file>