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B604-ADE0-47CE-BE5D-7B70CBCDA9B8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1AC0-7C59-441F-B891-837E08D15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1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B604-ADE0-47CE-BE5D-7B70CBCDA9B8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1AC0-7C59-441F-B891-837E08D15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15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B604-ADE0-47CE-BE5D-7B70CBCDA9B8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1AC0-7C59-441F-B891-837E08D156E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5122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B604-ADE0-47CE-BE5D-7B70CBCDA9B8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1AC0-7C59-441F-B891-837E08D15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130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B604-ADE0-47CE-BE5D-7B70CBCDA9B8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1AC0-7C59-441F-B891-837E08D156E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507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B604-ADE0-47CE-BE5D-7B70CBCDA9B8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1AC0-7C59-441F-B891-837E08D15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420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B604-ADE0-47CE-BE5D-7B70CBCDA9B8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1AC0-7C59-441F-B891-837E08D15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279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B604-ADE0-47CE-BE5D-7B70CBCDA9B8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1AC0-7C59-441F-B891-837E08D15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92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B604-ADE0-47CE-BE5D-7B70CBCDA9B8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1AC0-7C59-441F-B891-837E08D15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04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B604-ADE0-47CE-BE5D-7B70CBCDA9B8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1AC0-7C59-441F-B891-837E08D15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41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B604-ADE0-47CE-BE5D-7B70CBCDA9B8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1AC0-7C59-441F-B891-837E08D15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6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B604-ADE0-47CE-BE5D-7B70CBCDA9B8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1AC0-7C59-441F-B891-837E08D15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8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B604-ADE0-47CE-BE5D-7B70CBCDA9B8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1AC0-7C59-441F-B891-837E08D15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5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B604-ADE0-47CE-BE5D-7B70CBCDA9B8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1AC0-7C59-441F-B891-837E08D15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81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B604-ADE0-47CE-BE5D-7B70CBCDA9B8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1AC0-7C59-441F-B891-837E08D15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56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B604-ADE0-47CE-BE5D-7B70CBCDA9B8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1AC0-7C59-441F-B891-837E08D15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39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7B604-ADE0-47CE-BE5D-7B70CBCDA9B8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281AC0-7C59-441F-B891-837E08D15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53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machine-learning-databases/0035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6744-6A8A-42B6-B805-55C5CBEFD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25" y="95251"/>
            <a:ext cx="10687975" cy="1055530"/>
          </a:xfrm>
        </p:spPr>
        <p:txBody>
          <a:bodyPr>
            <a:normAutofit fontScale="90000"/>
          </a:bodyPr>
          <a:lstStyle/>
          <a:p>
            <a:r>
              <a:rPr lang="en-IN" sz="2800" b="1" dirty="0"/>
              <a:t>Identifying </a:t>
            </a:r>
            <a:r>
              <a:rPr lang="en-IN" sz="2800" b="1" dirty="0" smtClean="0"/>
              <a:t>Default </a:t>
            </a:r>
            <a:r>
              <a:rPr lang="en-IN" sz="2800" b="1" dirty="0"/>
              <a:t>of </a:t>
            </a:r>
            <a:r>
              <a:rPr lang="en-IN" sz="2800" b="1" dirty="0" smtClean="0"/>
              <a:t>Credit </a:t>
            </a:r>
            <a:r>
              <a:rPr lang="en-IN" sz="2800" b="1" dirty="0"/>
              <a:t>C</a:t>
            </a:r>
            <a:r>
              <a:rPr lang="en-IN" sz="2800" b="1" dirty="0" smtClean="0"/>
              <a:t>ard </a:t>
            </a:r>
            <a:r>
              <a:rPr lang="en-IN" sz="2800" b="1" dirty="0"/>
              <a:t>P</a:t>
            </a:r>
            <a:r>
              <a:rPr lang="en-IN" sz="2800" b="1" dirty="0" smtClean="0"/>
              <a:t>ayments</a:t>
            </a: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2800" b="1" dirty="0"/>
              <a:t>												</a:t>
            </a:r>
            <a:r>
              <a:rPr lang="en-IN" sz="1600" dirty="0"/>
              <a:t>- Vikas Virani(s3715555)</a:t>
            </a:r>
            <a:br>
              <a:rPr lang="en-IN" sz="1600" dirty="0"/>
            </a:br>
            <a:r>
              <a:rPr lang="en-IN" sz="1600" dirty="0"/>
              <a:t>												- Salina Bharthu(s3736867)</a:t>
            </a:r>
            <a:r>
              <a:rPr lang="en-IN" sz="2800" dirty="0"/>
              <a:t/>
            </a:r>
            <a:br>
              <a:rPr lang="en-IN" sz="2800" dirty="0"/>
            </a:b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31B45-E7C2-4F8B-A8A3-85B8F8C04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71" y="1238250"/>
            <a:ext cx="10785629" cy="5135918"/>
          </a:xfrm>
        </p:spPr>
        <p:txBody>
          <a:bodyPr>
            <a:normAutofit fontScale="55000" lnSpcReduction="20000"/>
          </a:bodyPr>
          <a:lstStyle/>
          <a:p>
            <a:r>
              <a:rPr lang="en-IN" sz="2000" dirty="0"/>
              <a:t>Banks dealing with the risk of potential of customer to repay credit card bills</a:t>
            </a:r>
          </a:p>
          <a:p>
            <a:r>
              <a:rPr lang="en-IN" sz="2000" dirty="0"/>
              <a:t>Study aims at providing model to predict likelihood of default payment</a:t>
            </a:r>
          </a:p>
          <a:p>
            <a:r>
              <a:rPr lang="en-IN" sz="2000" dirty="0"/>
              <a:t>Classifying probability of default payment using KNN and Decision tree algorithms.</a:t>
            </a:r>
          </a:p>
          <a:p>
            <a:endParaRPr lang="en-IN" sz="1700" dirty="0"/>
          </a:p>
          <a:p>
            <a:pPr marL="0" indent="0">
              <a:buNone/>
            </a:pPr>
            <a:r>
              <a:rPr lang="en-IN" sz="45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Description:</a:t>
            </a:r>
          </a:p>
          <a:p>
            <a:r>
              <a:rPr lang="en-IN" sz="2000" dirty="0"/>
              <a:t>Data source: UCI machine learning repository( </a:t>
            </a:r>
            <a:r>
              <a:rPr lang="en-IN" sz="2000" u="sng" dirty="0">
                <a:hlinkClick r:id="rId2"/>
              </a:rPr>
              <a:t>https://archive.ics.uci.edu/ml/machine-learning-databases/00350/</a:t>
            </a:r>
            <a:r>
              <a:rPr lang="en-IN" sz="2000" dirty="0"/>
              <a:t>)</a:t>
            </a:r>
          </a:p>
          <a:p>
            <a:r>
              <a:rPr lang="en-IN" sz="2000" dirty="0"/>
              <a:t>Dataset contains 30000 observations and 24 variables.</a:t>
            </a:r>
          </a:p>
          <a:p>
            <a:r>
              <a:rPr lang="en-IN" sz="2000" dirty="0"/>
              <a:t>Holds customers’ personal details such as(age, education, gender, marital status)</a:t>
            </a:r>
          </a:p>
          <a:p>
            <a:r>
              <a:rPr lang="en-IN" sz="2000" dirty="0"/>
              <a:t>Holds financial details such as(balance limit, previous payment status, previous bill amounts, previous amount paid, default payment status) </a:t>
            </a:r>
          </a:p>
          <a:p>
            <a:endParaRPr lang="en-IN" sz="1700" dirty="0"/>
          </a:p>
          <a:p>
            <a:pPr marL="0" indent="0">
              <a:buNone/>
            </a:pPr>
            <a:r>
              <a:rPr lang="en-IN" sz="45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Preparation:</a:t>
            </a:r>
          </a:p>
          <a:p>
            <a:r>
              <a:rPr lang="en-IN" sz="2100" dirty="0"/>
              <a:t>Checking data against missing values, impossible values and outliers.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500" dirty="0"/>
              <a:t>- No missing value present </a:t>
            </a:r>
          </a:p>
          <a:p>
            <a:pPr marL="0" indent="0">
              <a:buNone/>
            </a:pPr>
            <a:r>
              <a:rPr lang="en-IN" sz="1500" dirty="0"/>
              <a:t>	- Outliers are removed using Z-score approach</a:t>
            </a:r>
          </a:p>
          <a:p>
            <a:pPr marL="0" indent="0">
              <a:buNone/>
            </a:pPr>
            <a:r>
              <a:rPr lang="en-IN" sz="1500" dirty="0"/>
              <a:t>	- Impossible values replaced by nearest possible value</a:t>
            </a:r>
          </a:p>
          <a:p>
            <a:r>
              <a:rPr lang="en-IN" sz="2100" dirty="0"/>
              <a:t>Assigning appropriate datatype to categorical variables.</a:t>
            </a:r>
          </a:p>
          <a:p>
            <a:r>
              <a:rPr lang="en-IN" sz="2100" dirty="0"/>
              <a:t>Display summary of nominal variables and numerical variables</a:t>
            </a:r>
            <a:r>
              <a:rPr lang="en-IN" sz="1800" dirty="0"/>
              <a:t>.</a:t>
            </a:r>
          </a:p>
          <a:p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158132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6744-6A8A-42B6-B805-55C5CBEFD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25" y="483833"/>
            <a:ext cx="10687975" cy="581487"/>
          </a:xfrm>
        </p:spPr>
        <p:txBody>
          <a:bodyPr>
            <a:normAutofit/>
          </a:bodyPr>
          <a:lstStyle/>
          <a:p>
            <a:r>
              <a:rPr lang="en-IN" sz="2800" b="1" dirty="0"/>
              <a:t>Data Exploration: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31B45-E7C2-4F8B-A8A3-85B8F8C04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25" y="1065319"/>
            <a:ext cx="10687975" cy="5687905"/>
          </a:xfrm>
        </p:spPr>
        <p:txBody>
          <a:bodyPr>
            <a:normAutofit fontScale="70000" lnSpcReduction="20000"/>
          </a:bodyPr>
          <a:lstStyle/>
          <a:p>
            <a:r>
              <a:rPr lang="en-IN" sz="2300" dirty="0"/>
              <a:t>Visualizing individual variables to find the trends</a:t>
            </a:r>
          </a:p>
          <a:p>
            <a:r>
              <a:rPr lang="en-IN" sz="2300" dirty="0"/>
              <a:t>Visualizing pair of variables to explore hypothesis </a:t>
            </a:r>
          </a:p>
          <a:p>
            <a:pPr marL="342900" lvl="1" indent="-342900">
              <a:spcBef>
                <a:spcPts val="1000"/>
              </a:spcBef>
              <a:buFontTx/>
              <a:buChar char="-"/>
            </a:pPr>
            <a:r>
              <a:rPr lang="en-IN" sz="2100" dirty="0"/>
              <a:t>Does personal details (such as age, sex, education, marital status) or balance limit or past payment status impacts the chances of default?</a:t>
            </a:r>
          </a:p>
          <a:p>
            <a:pPr marL="800100" lvl="2" indent="-342900">
              <a:spcBef>
                <a:spcPts val="1000"/>
              </a:spcBef>
              <a:buFontTx/>
              <a:buChar char="-"/>
            </a:pPr>
            <a:r>
              <a:rPr lang="en-IN" sz="1500" dirty="0"/>
              <a:t>Age: Relatively similar chances of default in all age groups</a:t>
            </a:r>
          </a:p>
          <a:p>
            <a:pPr marL="800100" lvl="2" indent="-342900">
              <a:spcBef>
                <a:spcPts val="1000"/>
              </a:spcBef>
              <a:buFontTx/>
              <a:buChar char="-"/>
            </a:pPr>
            <a:r>
              <a:rPr lang="en-IN" sz="1500" dirty="0"/>
              <a:t>Sex: Female customers are more probable to default as compared to male.</a:t>
            </a:r>
          </a:p>
          <a:p>
            <a:pPr marL="800100" lvl="2" indent="-342900">
              <a:spcBef>
                <a:spcPts val="1000"/>
              </a:spcBef>
              <a:buFontTx/>
              <a:buChar char="-"/>
            </a:pPr>
            <a:r>
              <a:rPr lang="en-IN" sz="1500" dirty="0"/>
              <a:t>Education: Higher chances of default for university graduate as compared to school and high school graduate respectively. </a:t>
            </a:r>
          </a:p>
          <a:p>
            <a:pPr marL="800100" lvl="2" indent="-342900">
              <a:spcBef>
                <a:spcPts val="1000"/>
              </a:spcBef>
              <a:buFontTx/>
              <a:buChar char="-"/>
            </a:pPr>
            <a:r>
              <a:rPr lang="en-IN" sz="1500" dirty="0"/>
              <a:t>Marital status: Similar chances of default for married, single and others.</a:t>
            </a:r>
          </a:p>
          <a:p>
            <a:pPr marL="800100" lvl="2" indent="-342900">
              <a:spcBef>
                <a:spcPts val="1000"/>
              </a:spcBef>
              <a:buFontTx/>
              <a:buChar char="-"/>
            </a:pPr>
            <a:r>
              <a:rPr lang="en-IN" sz="1500" dirty="0"/>
              <a:t>Balance limit: The bill amount is slightly higher for non-default cards as compared to default cards. </a:t>
            </a:r>
          </a:p>
          <a:p>
            <a:pPr marL="800100" lvl="2" indent="-342900">
              <a:spcBef>
                <a:spcPts val="1000"/>
              </a:spcBef>
              <a:buFontTx/>
              <a:buChar char="-"/>
            </a:pPr>
            <a:r>
              <a:rPr lang="en-IN" sz="1500" dirty="0"/>
              <a:t>Previous Payment Status: The chances of default are increased when there is a delay in previous payments for even 1 month.</a:t>
            </a:r>
          </a:p>
          <a:p>
            <a:pPr marL="457200" lvl="2" indent="0">
              <a:spcBef>
                <a:spcPts val="1000"/>
              </a:spcBef>
              <a:buNone/>
            </a:pPr>
            <a:endParaRPr lang="en-IN" sz="1500" dirty="0"/>
          </a:p>
          <a:p>
            <a:pPr marL="342900" lvl="1" indent="-342900">
              <a:spcBef>
                <a:spcPts val="1000"/>
              </a:spcBef>
              <a:buFontTx/>
              <a:buChar char="-"/>
            </a:pPr>
            <a:r>
              <a:rPr lang="en-IN" sz="1900" dirty="0"/>
              <a:t>Do spending habits vary for different age groups, sex or marital status?</a:t>
            </a:r>
          </a:p>
          <a:p>
            <a:pPr marL="800100" lvl="2" indent="-342900">
              <a:spcBef>
                <a:spcPts val="1000"/>
              </a:spcBef>
              <a:buFontTx/>
              <a:buChar char="-"/>
            </a:pPr>
            <a:r>
              <a:rPr lang="en-IN" sz="1500" dirty="0"/>
              <a:t>Age : People below the age of 24 tend to spend less money overall. Whereas, spending habits are equally distributed among other age groups, people from 55- 65 tend to spend more. </a:t>
            </a:r>
          </a:p>
          <a:p>
            <a:pPr marL="800100" lvl="2" indent="-342900">
              <a:spcBef>
                <a:spcPts val="1000"/>
              </a:spcBef>
              <a:buFontTx/>
              <a:buChar char="-"/>
            </a:pPr>
            <a:r>
              <a:rPr lang="en-IN" sz="1500" dirty="0"/>
              <a:t>Sex: Spending habits does not vary in gender.</a:t>
            </a:r>
          </a:p>
          <a:p>
            <a:pPr marL="800100" lvl="2" indent="-342900">
              <a:spcBef>
                <a:spcPts val="1000"/>
              </a:spcBef>
              <a:buFontTx/>
              <a:buChar char="-"/>
            </a:pPr>
            <a:r>
              <a:rPr lang="en-IN" sz="1500" dirty="0"/>
              <a:t>Marital status: Married people tend to spend more than others</a:t>
            </a:r>
          </a:p>
          <a:p>
            <a:pPr marL="457200" lvl="2" indent="0">
              <a:spcBef>
                <a:spcPts val="1000"/>
              </a:spcBef>
              <a:buNone/>
            </a:pPr>
            <a:endParaRPr lang="en-IN" dirty="0"/>
          </a:p>
          <a:p>
            <a:pPr marL="342900" lvl="1" indent="-342900">
              <a:spcBef>
                <a:spcPts val="1000"/>
              </a:spcBef>
              <a:buFontTx/>
              <a:buChar char="-"/>
            </a:pPr>
            <a:r>
              <a:rPr lang="en-IN" sz="1900" dirty="0"/>
              <a:t>Do Payment delays are dependent on Age, Gender or Marital Status of the Person? </a:t>
            </a:r>
          </a:p>
          <a:p>
            <a:pPr marL="800100" lvl="2" indent="-342900">
              <a:spcBef>
                <a:spcPts val="1000"/>
              </a:spcBef>
              <a:buFontTx/>
              <a:buChar char="-"/>
            </a:pPr>
            <a:r>
              <a:rPr lang="en-IN" sz="1500" dirty="0"/>
              <a:t>Age: payment status follows similar trend in all age groups</a:t>
            </a:r>
          </a:p>
          <a:p>
            <a:pPr marL="800100" lvl="2" indent="-342900">
              <a:spcBef>
                <a:spcPts val="1000"/>
              </a:spcBef>
              <a:buFontTx/>
              <a:buChar char="-"/>
            </a:pPr>
            <a:r>
              <a:rPr lang="en-IN" sz="1500" dirty="0"/>
              <a:t>Gender: Women are having higher proportion of chances of payment delay than men. </a:t>
            </a:r>
          </a:p>
          <a:p>
            <a:pPr marL="800100" lvl="2" indent="-342900">
              <a:spcBef>
                <a:spcPts val="1000"/>
              </a:spcBef>
              <a:buFontTx/>
              <a:buChar char="-"/>
            </a:pPr>
            <a:r>
              <a:rPr lang="en-IN" sz="1500" dirty="0"/>
              <a:t>Marital status: Higher number of single card holders having payment delays as compared to married and others.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196180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6744-6A8A-42B6-B805-55C5CBEFD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71" y="161925"/>
            <a:ext cx="10785629" cy="561975"/>
          </a:xfrm>
        </p:spPr>
        <p:txBody>
          <a:bodyPr>
            <a:normAutofit/>
          </a:bodyPr>
          <a:lstStyle/>
          <a:p>
            <a:r>
              <a:rPr lang="en-IN" sz="2800" b="1" dirty="0"/>
              <a:t>Feature Selection: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31B45-E7C2-4F8B-A8A3-85B8F8C04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997" y="723900"/>
            <a:ext cx="10785629" cy="5972175"/>
          </a:xfrm>
        </p:spPr>
        <p:txBody>
          <a:bodyPr>
            <a:normAutofit/>
          </a:bodyPr>
          <a:lstStyle/>
          <a:p>
            <a:r>
              <a:rPr lang="en-IN" sz="1400" dirty="0"/>
              <a:t>Using </a:t>
            </a:r>
            <a:r>
              <a:rPr lang="en-IN" sz="1400" dirty="0" err="1"/>
              <a:t>MinMaxScaler</a:t>
            </a:r>
            <a:r>
              <a:rPr lang="en-IN" sz="1400" dirty="0"/>
              <a:t>() to set all features in the same scale</a:t>
            </a:r>
          </a:p>
          <a:p>
            <a:r>
              <a:rPr lang="en-IN" sz="1400" dirty="0"/>
              <a:t>Applying F1 Score technique to select the best features of dataset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N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Modelling:</a:t>
            </a:r>
          </a:p>
          <a:p>
            <a:r>
              <a:rPr lang="en-IN" sz="1400" dirty="0"/>
              <a:t>Splitting up data into training and test dataset. </a:t>
            </a:r>
            <a:endParaRPr lang="en-IN" sz="1400" dirty="0" smtClean="0"/>
          </a:p>
          <a:p>
            <a:r>
              <a:rPr lang="en-IN" sz="1400" dirty="0"/>
              <a:t>Applying KNN and Decision tree classifiers</a:t>
            </a:r>
            <a:r>
              <a:rPr lang="en-IN" sz="1400" dirty="0" smtClean="0"/>
              <a:t>.</a:t>
            </a:r>
          </a:p>
          <a:p>
            <a:r>
              <a:rPr lang="en-IN" sz="1400" dirty="0" smtClean="0"/>
              <a:t>Applying Resampling technique to balance the dataset in terms of target feature values.</a:t>
            </a:r>
            <a:endParaRPr lang="en-IN" sz="1400" dirty="0"/>
          </a:p>
          <a:p>
            <a:r>
              <a:rPr lang="en-IN" sz="1400" dirty="0"/>
              <a:t>Using </a:t>
            </a:r>
            <a:r>
              <a:rPr lang="en-IN" sz="1400" dirty="0" err="1"/>
              <a:t>GridSearchCV</a:t>
            </a:r>
            <a:r>
              <a:rPr lang="en-IN" sz="1400" dirty="0"/>
              <a:t> to find best suitable combination of attribute values of classifier.</a:t>
            </a:r>
          </a:p>
          <a:p>
            <a:r>
              <a:rPr lang="en-IN" sz="1400" dirty="0"/>
              <a:t>Validating model using confusion matrix, Classification report, accuracy score and error rate.</a:t>
            </a:r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b="1" dirty="0">
              <a:latin typeface="+mj-lt"/>
            </a:endParaRPr>
          </a:p>
          <a:p>
            <a:pPr marL="0" indent="0">
              <a:lnSpc>
                <a:spcPct val="80000"/>
              </a:lnSpc>
              <a:buNone/>
            </a:pPr>
            <a:endParaRPr lang="en-IN" sz="28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IN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Conclusion: </a:t>
            </a:r>
          </a:p>
          <a:p>
            <a:r>
              <a:rPr lang="en-IN" sz="1400" dirty="0"/>
              <a:t>To effectively classify unseen data for </a:t>
            </a:r>
            <a:r>
              <a:rPr lang="en-IN" sz="1400" dirty="0" smtClean="0"/>
              <a:t>Default </a:t>
            </a:r>
            <a:r>
              <a:rPr lang="en-IN" sz="1400" dirty="0"/>
              <a:t>P</a:t>
            </a:r>
            <a:r>
              <a:rPr lang="en-IN" sz="1400" dirty="0" smtClean="0"/>
              <a:t>ayment Status, </a:t>
            </a:r>
            <a:r>
              <a:rPr lang="en-IN" sz="1400" dirty="0"/>
              <a:t>Decision tree classifier works better</a:t>
            </a:r>
            <a:r>
              <a:rPr lang="en-IN" sz="1400" dirty="0" smtClean="0"/>
              <a:t>.</a:t>
            </a:r>
            <a:endParaRPr lang="en-IN" sz="1700" dirty="0"/>
          </a:p>
          <a:p>
            <a:pPr marL="0" indent="0">
              <a:buNone/>
            </a:pPr>
            <a:endParaRPr lang="en-IN" sz="17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B4EBED-35E1-41DE-8CDC-C44802749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983309"/>
              </p:ext>
            </p:extLst>
          </p:nvPr>
        </p:nvGraphicFramePr>
        <p:xfrm>
          <a:off x="616997" y="3709987"/>
          <a:ext cx="9792385" cy="16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1849">
                  <a:extLst>
                    <a:ext uri="{9D8B030D-6E8A-4147-A177-3AD203B41FA5}">
                      <a16:colId xmlns:a16="http://schemas.microsoft.com/office/drawing/2014/main" val="3858774747"/>
                    </a:ext>
                  </a:extLst>
                </a:gridCol>
                <a:gridCol w="2428809">
                  <a:extLst>
                    <a:ext uri="{9D8B030D-6E8A-4147-A177-3AD203B41FA5}">
                      <a16:colId xmlns:a16="http://schemas.microsoft.com/office/drawing/2014/main" val="3127882194"/>
                    </a:ext>
                  </a:extLst>
                </a:gridCol>
                <a:gridCol w="2233449">
                  <a:extLst>
                    <a:ext uri="{9D8B030D-6E8A-4147-A177-3AD203B41FA5}">
                      <a16:colId xmlns:a16="http://schemas.microsoft.com/office/drawing/2014/main" val="2256805281"/>
                    </a:ext>
                  </a:extLst>
                </a:gridCol>
                <a:gridCol w="2738278">
                  <a:extLst>
                    <a:ext uri="{9D8B030D-6E8A-4147-A177-3AD203B41FA5}">
                      <a16:colId xmlns:a16="http://schemas.microsoft.com/office/drawing/2014/main" val="3784175015"/>
                    </a:ext>
                  </a:extLst>
                </a:gridCol>
              </a:tblGrid>
              <a:tr h="40788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Classification Algorithm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Training- test data proportion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Accuracy score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Error rate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861388"/>
                  </a:ext>
                </a:extLst>
              </a:tr>
              <a:tr h="19872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K nearest neighbour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80% - 20%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effectLst/>
                        </a:rPr>
                        <a:t>0.742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effectLst/>
                        </a:rPr>
                        <a:t>0.258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9849093"/>
                  </a:ext>
                </a:extLst>
              </a:tr>
              <a:tr h="19872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K nearest neighbour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60% - 40%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effectLst/>
                        </a:rPr>
                        <a:t>0.726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>
                          <a:effectLst/>
                        </a:rPr>
                        <a:t>0.274</a:t>
                      </a:r>
                      <a:endParaRPr lang="en-IN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2917981"/>
                  </a:ext>
                </a:extLst>
              </a:tr>
              <a:tr h="19872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K nearest neighbour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50% - 50%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effectLst/>
                        </a:rPr>
                        <a:t>0.732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effectLst/>
                        </a:rPr>
                        <a:t>0.268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0688980"/>
                  </a:ext>
                </a:extLst>
              </a:tr>
              <a:tr h="19872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Decision Tree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80% - 20%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effectLst/>
                        </a:rPr>
                        <a:t>0.800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effectLst/>
                        </a:rPr>
                        <a:t>0.200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2801537"/>
                  </a:ext>
                </a:extLst>
              </a:tr>
              <a:tr h="19872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Decision Tree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60% - 40%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effectLst/>
                        </a:rPr>
                        <a:t>0.803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effectLst/>
                        </a:rPr>
                        <a:t>0.197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1457983"/>
                  </a:ext>
                </a:extLst>
              </a:tr>
              <a:tr h="19872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Decision Tree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50% - 50%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effectLst/>
                        </a:rPr>
                        <a:t>0.789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effectLst/>
                        </a:rPr>
                        <a:t>0.211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142656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2914C36-64EE-450A-9C35-B697F10DF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63" y="2324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6393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565</Words>
  <Application>Microsoft Office PowerPoint</Application>
  <PresentationFormat>Widescreen</PresentationFormat>
  <Paragraphs>84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Times New Roman</vt:lpstr>
      <vt:lpstr>Trebuchet MS</vt:lpstr>
      <vt:lpstr>Wingdings 3</vt:lpstr>
      <vt:lpstr>Facet</vt:lpstr>
      <vt:lpstr>Identifying Default of Credit Card Payments             - Vikas Virani(s3715555)             - Salina Bharthu(s3736867) </vt:lpstr>
      <vt:lpstr>Data Exploration:</vt:lpstr>
      <vt:lpstr>Feature Selection: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Default of credit card payments</dc:title>
  <dc:creator>Salina Daudbhai Bharthu</dc:creator>
  <cp:lastModifiedBy>viran</cp:lastModifiedBy>
  <cp:revision>25</cp:revision>
  <dcterms:created xsi:type="dcterms:W3CDTF">2019-05-29T05:57:22Z</dcterms:created>
  <dcterms:modified xsi:type="dcterms:W3CDTF">2019-05-31T04:16:22Z</dcterms:modified>
</cp:coreProperties>
</file>