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4"/>
  </p:sldMasterIdLst>
  <p:notesMasterIdLst>
    <p:notesMasterId r:id="rId18"/>
  </p:notesMasterIdLst>
  <p:handoutMasterIdLst>
    <p:handoutMasterId r:id="rId19"/>
  </p:handoutMasterIdLst>
  <p:sldIdLst>
    <p:sldId id="256" r:id="rId5"/>
    <p:sldId id="262" r:id="rId6"/>
    <p:sldId id="258" r:id="rId7"/>
    <p:sldId id="263" r:id="rId8"/>
    <p:sldId id="264" r:id="rId9"/>
    <p:sldId id="259" r:id="rId10"/>
    <p:sldId id="265" r:id="rId11"/>
    <p:sldId id="267" r:id="rId12"/>
    <p:sldId id="266" r:id="rId13"/>
    <p:sldId id="268" r:id="rId14"/>
    <p:sldId id="269" r:id="rId15"/>
    <p:sldId id="270"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00" y="3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atsappliedtechsystems-my.sharepoint.com/personal/vvishwakarma_sarlatech_com/Documents/Desktop/Coffee%20Shop.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atsappliedtechsystems-my.sharepoint.com/personal/vvishwakarma_sarlatech_com/Documents/Desktop/Coffee%20Shop.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atsappliedtechsystems-my.sharepoint.com/personal/vvishwakarma_sarlatech_com/Documents/Desktop/Coffee%20Shop.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atsappliedtechsystems-my.sharepoint.com/personal/vvishwakarma_sarlatech_com/Documents/Desktop/Coffee%20Shop.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atsappliedtechsystems-my.sharepoint.com/personal/vvishwakarma_sarlatech_com/Documents/Desktop/Coffee%20Shop.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atsappliedtechsystems-my.sharepoint.com/personal/vvishwakarma_sarlatech_com/Documents/Desktop/Coffee%20Shop.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atsappliedtechsystems-my.sharepoint.com/personal/vvishwakarma_sarlatech_com/Documents/Desktop/Coffee%20Shop.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2608104219530697E-2"/>
          <c:y val="0.18333140375261592"/>
          <c:w val="0.88663335687690203"/>
          <c:h val="0.7612651270450238"/>
        </c:manualLayout>
      </c:layout>
      <c:bubbleChart>
        <c:varyColors val="0"/>
        <c:ser>
          <c:idx val="0"/>
          <c:order val="0"/>
          <c:tx>
            <c:strRef>
              <c:f>Sheet1!$B$1</c:f>
              <c:strCache>
                <c:ptCount val="1"/>
                <c:pt idx="0">
                  <c:v>Coffee Sales</c:v>
                </c:pt>
              </c:strCache>
            </c:strRef>
          </c:tx>
          <c:spPr>
            <a:solidFill>
              <a:schemeClr val="accent2"/>
            </a:solidFill>
            <a:ln>
              <a:noFill/>
            </a:ln>
            <a:effectLst/>
          </c:spPr>
          <c:invertIfNegative val="0"/>
          <c:dPt>
            <c:idx val="1"/>
            <c:invertIfNegative val="0"/>
            <c:bubble3D val="0"/>
            <c:spPr>
              <a:solidFill>
                <a:schemeClr val="accent1"/>
              </a:solidFill>
              <a:ln>
                <a:noFill/>
              </a:ln>
              <a:effectLst/>
            </c:spPr>
            <c:extLst>
              <c:ext xmlns:c16="http://schemas.microsoft.com/office/drawing/2014/chart" uri="{C3380CC4-5D6E-409C-BE32-E72D297353CC}">
                <c16:uniqueId val="{00000001-B1AA-471A-B140-B6B476456CE0}"/>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B1AA-471A-B140-B6B476456CE0}"/>
              </c:ext>
            </c:extLst>
          </c:dPt>
          <c:xVal>
            <c:strRef>
              <c:f>Sheet1!$A$2:$A$4</c:f>
              <c:strCache>
                <c:ptCount val="3"/>
                <c:pt idx="0">
                  <c:v>Iced</c:v>
                </c:pt>
                <c:pt idx="1">
                  <c:v>Espresso</c:v>
                </c:pt>
                <c:pt idx="2">
                  <c:v>Drip</c:v>
                </c:pt>
              </c:strCache>
            </c:strRef>
          </c:xVal>
          <c:yVal>
            <c:numRef>
              <c:f>Sheet1!$B$2:$B$4</c:f>
              <c:numCache>
                <c:formatCode>General</c:formatCode>
                <c:ptCount val="3"/>
                <c:pt idx="0">
                  <c:v>2.7</c:v>
                </c:pt>
                <c:pt idx="1">
                  <c:v>3.2</c:v>
                </c:pt>
                <c:pt idx="2">
                  <c:v>0.8</c:v>
                </c:pt>
              </c:numCache>
            </c:numRef>
          </c:yVal>
          <c:bubbleSize>
            <c:numRef>
              <c:f>Sheet1!$C$2:$C$4</c:f>
              <c:numCache>
                <c:formatCode>General</c:formatCode>
                <c:ptCount val="3"/>
                <c:pt idx="0">
                  <c:v>10</c:v>
                </c:pt>
                <c:pt idx="1">
                  <c:v>4</c:v>
                </c:pt>
                <c:pt idx="2">
                  <c:v>8</c:v>
                </c:pt>
              </c:numCache>
            </c:numRef>
          </c:bubbleSize>
          <c:bubble3D val="0"/>
          <c:extLst>
            <c:ext xmlns:c16="http://schemas.microsoft.com/office/drawing/2014/chart" uri="{C3380CC4-5D6E-409C-BE32-E72D297353CC}">
              <c16:uniqueId val="{00000004-B1AA-471A-B140-B6B476456CE0}"/>
            </c:ext>
          </c:extLst>
        </c:ser>
        <c:dLbls>
          <c:showLegendKey val="0"/>
          <c:showVal val="0"/>
          <c:showCatName val="0"/>
          <c:showSerName val="0"/>
          <c:showPercent val="0"/>
          <c:showBubbleSize val="0"/>
        </c:dLbls>
        <c:bubbleScale val="100"/>
        <c:showNegBubbles val="0"/>
        <c:axId val="479632056"/>
        <c:axId val="479627464"/>
      </c:bubbleChart>
      <c:valAx>
        <c:axId val="479632056"/>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79627464"/>
        <c:crosses val="autoZero"/>
        <c:crossBetween val="midCat"/>
      </c:valAx>
      <c:valAx>
        <c:axId val="47962746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796320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[Coffee Shop.xlsx]Pivot!PivotTable1</c:name>
    <c:fmtId val="-1"/>
  </c:pivotSource>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b="1">
                <a:solidFill>
                  <a:sysClr val="windowText" lastClr="000000"/>
                </a:solidFill>
              </a:rPr>
              <a:t>Quantity Ordered Based on Hours</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w="28575" cap="rnd">
            <a:solidFill>
              <a:srgbClr val="A64312"/>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rgbClr val="A64312"/>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rgbClr val="A79277"/>
            </a:solidFill>
            <a:round/>
          </a:ln>
          <a:effectLst/>
        </c:spPr>
        <c:marker>
          <c:symbol val="circle"/>
          <c:size val="5"/>
          <c:spPr>
            <a:solidFill>
              <a:srgbClr val="A79277"/>
            </a:solidFill>
            <a:ln w="9525">
              <a:solidFill>
                <a:srgbClr val="A79277"/>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rgbClr val="A79277"/>
            </a:solidFill>
            <a:round/>
          </a:ln>
          <a:effectLst/>
        </c:spPr>
        <c:marker>
          <c:symbol val="circle"/>
          <c:size val="5"/>
          <c:spPr>
            <a:solidFill>
              <a:srgbClr val="A79277"/>
            </a:solidFill>
            <a:ln w="9525">
              <a:solidFill>
                <a:srgbClr val="A79277"/>
              </a:solidFill>
            </a:ln>
            <a:effectLst/>
          </c:spPr>
        </c:marker>
      </c:pivotFmt>
      <c:pivotFmt>
        <c:idx val="4"/>
        <c:spPr>
          <a:solidFill>
            <a:schemeClr val="accent1"/>
          </a:solidFill>
          <a:ln w="28575" cap="rnd">
            <a:solidFill>
              <a:srgbClr val="A79277"/>
            </a:solidFill>
            <a:round/>
          </a:ln>
          <a:effectLst/>
        </c:spPr>
        <c:marker>
          <c:symbol val="circle"/>
          <c:size val="5"/>
          <c:spPr>
            <a:solidFill>
              <a:srgbClr val="A79277"/>
            </a:solidFill>
            <a:ln w="9525">
              <a:solidFill>
                <a:srgbClr val="A79277"/>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rgbClr val="A79277"/>
            </a:solidFill>
            <a:round/>
          </a:ln>
          <a:effectLst/>
        </c:spPr>
        <c:marker>
          <c:symbol val="circle"/>
          <c:size val="5"/>
          <c:spPr>
            <a:solidFill>
              <a:srgbClr val="A79277"/>
            </a:solidFill>
            <a:ln w="9525">
              <a:solidFill>
                <a:srgbClr val="A79277"/>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Pivot!$B$3</c:f>
              <c:strCache>
                <c:ptCount val="1"/>
                <c:pt idx="0">
                  <c:v>Total</c:v>
                </c:pt>
              </c:strCache>
            </c:strRef>
          </c:tx>
          <c:spPr>
            <a:ln w="28575" cap="rnd">
              <a:solidFill>
                <a:srgbClr val="A79277"/>
              </a:solidFill>
              <a:round/>
            </a:ln>
            <a:effectLst/>
          </c:spPr>
          <c:marker>
            <c:symbol val="circle"/>
            <c:size val="5"/>
            <c:spPr>
              <a:solidFill>
                <a:srgbClr val="A79277"/>
              </a:solidFill>
              <a:ln w="9525">
                <a:solidFill>
                  <a:srgbClr val="A79277"/>
                </a:solidFill>
              </a:ln>
              <a:effectLst/>
            </c:spPr>
          </c:marker>
          <c:cat>
            <c:strRef>
              <c:f>Pivot!$A$4:$A$19</c:f>
              <c:strCache>
                <c:ptCount val="15"/>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strCache>
            </c:strRef>
          </c:cat>
          <c:val>
            <c:numRef>
              <c:f>Pivot!$B$4:$B$19</c:f>
              <c:numCache>
                <c:formatCode>General</c:formatCode>
                <c:ptCount val="15"/>
                <c:pt idx="0">
                  <c:v>6865</c:v>
                </c:pt>
                <c:pt idx="1">
                  <c:v>19449</c:v>
                </c:pt>
                <c:pt idx="2">
                  <c:v>25197</c:v>
                </c:pt>
                <c:pt idx="3">
                  <c:v>25370</c:v>
                </c:pt>
                <c:pt idx="4">
                  <c:v>26713</c:v>
                </c:pt>
                <c:pt idx="5">
                  <c:v>14035</c:v>
                </c:pt>
                <c:pt idx="6">
                  <c:v>12690</c:v>
                </c:pt>
                <c:pt idx="7">
                  <c:v>12439</c:v>
                </c:pt>
                <c:pt idx="8">
                  <c:v>12907</c:v>
                </c:pt>
                <c:pt idx="9">
                  <c:v>12923</c:v>
                </c:pt>
                <c:pt idx="10">
                  <c:v>12881</c:v>
                </c:pt>
                <c:pt idx="11">
                  <c:v>12700</c:v>
                </c:pt>
                <c:pt idx="12">
                  <c:v>10826</c:v>
                </c:pt>
                <c:pt idx="13">
                  <c:v>8595</c:v>
                </c:pt>
                <c:pt idx="14">
                  <c:v>880</c:v>
                </c:pt>
              </c:numCache>
            </c:numRef>
          </c:val>
          <c:smooth val="0"/>
          <c:extLst>
            <c:ext xmlns:c16="http://schemas.microsoft.com/office/drawing/2014/chart" uri="{C3380CC4-5D6E-409C-BE32-E72D297353CC}">
              <c16:uniqueId val="{00000000-CB29-434E-8730-635E63799D65}"/>
            </c:ext>
          </c:extLst>
        </c:ser>
        <c:dLbls>
          <c:showLegendKey val="0"/>
          <c:showVal val="0"/>
          <c:showCatName val="0"/>
          <c:showSerName val="0"/>
          <c:showPercent val="0"/>
          <c:showBubbleSize val="0"/>
        </c:dLbls>
        <c:marker val="1"/>
        <c:smooth val="0"/>
        <c:axId val="1382401327"/>
        <c:axId val="1382408047"/>
      </c:lineChart>
      <c:catAx>
        <c:axId val="1382401327"/>
        <c:scaling>
          <c:orientation val="minMax"/>
        </c:scaling>
        <c:delete val="0"/>
        <c:axPos val="b"/>
        <c:title>
          <c:tx>
            <c:rich>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IN" b="1">
                    <a:solidFill>
                      <a:sysClr val="windowText" lastClr="000000"/>
                    </a:solidFill>
                  </a:rPr>
                  <a:t>Hours</a:t>
                </a: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382408047"/>
        <c:crosses val="autoZero"/>
        <c:auto val="1"/>
        <c:lblAlgn val="ctr"/>
        <c:lblOffset val="100"/>
        <c:noMultiLvlLbl val="0"/>
      </c:catAx>
      <c:valAx>
        <c:axId val="1382408047"/>
        <c:scaling>
          <c:orientation val="minMax"/>
        </c:scaling>
        <c:delete val="0"/>
        <c:axPos val="l"/>
        <c:majorGridlines>
          <c:spPr>
            <a:ln w="9525" cap="flat" cmpd="sng" algn="ctr">
              <a:solidFill>
                <a:sysClr val="windowText" lastClr="000000"/>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IN" b="1">
                    <a:solidFill>
                      <a:sysClr val="windowText" lastClr="000000"/>
                    </a:solidFill>
                  </a:rPr>
                  <a:t>Quantity</a:t>
                </a:r>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3824013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EAD8C0"/>
    </a:solidFill>
    <a:ln w="9525" cap="flat" cmpd="sng" algn="ctr">
      <a:solidFill>
        <a:sysClr val="windowText" lastClr="000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[Coffee Shop.xlsx]Pivot!PivotTable2</c:name>
    <c:fmtId val="-1"/>
  </c:pivotSource>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US" b="1">
                <a:solidFill>
                  <a:sysClr val="windowText" lastClr="000000"/>
                </a:solidFill>
              </a:rPr>
              <a:t>Order on Week Days</a:t>
            </a: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A7927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A7927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A7927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Pivot!$E$3</c:f>
              <c:strCache>
                <c:ptCount val="1"/>
                <c:pt idx="0">
                  <c:v>Total</c:v>
                </c:pt>
              </c:strCache>
            </c:strRef>
          </c:tx>
          <c:spPr>
            <a:solidFill>
              <a:srgbClr val="A7927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Pivot!$D$4:$D$11</c:f>
              <c:strCache>
                <c:ptCount val="7"/>
                <c:pt idx="0">
                  <c:v>Monday</c:v>
                </c:pt>
                <c:pt idx="1">
                  <c:v>Tuesday</c:v>
                </c:pt>
                <c:pt idx="2">
                  <c:v>Wednesday</c:v>
                </c:pt>
                <c:pt idx="3">
                  <c:v>Thursday</c:v>
                </c:pt>
                <c:pt idx="4">
                  <c:v>Friday</c:v>
                </c:pt>
                <c:pt idx="5">
                  <c:v>Saturday</c:v>
                </c:pt>
                <c:pt idx="6">
                  <c:v>Sunday</c:v>
                </c:pt>
              </c:strCache>
            </c:strRef>
          </c:cat>
          <c:val>
            <c:numRef>
              <c:f>Pivot!$E$4:$E$11</c:f>
              <c:numCache>
                <c:formatCode>0.00</c:formatCode>
                <c:ptCount val="7"/>
                <c:pt idx="0">
                  <c:v>21643</c:v>
                </c:pt>
                <c:pt idx="1">
                  <c:v>21202</c:v>
                </c:pt>
                <c:pt idx="2">
                  <c:v>21310</c:v>
                </c:pt>
                <c:pt idx="3">
                  <c:v>21654</c:v>
                </c:pt>
                <c:pt idx="4">
                  <c:v>21701</c:v>
                </c:pt>
                <c:pt idx="5">
                  <c:v>20510</c:v>
                </c:pt>
                <c:pt idx="6">
                  <c:v>21096</c:v>
                </c:pt>
              </c:numCache>
            </c:numRef>
          </c:val>
          <c:extLst>
            <c:ext xmlns:c16="http://schemas.microsoft.com/office/drawing/2014/chart" uri="{C3380CC4-5D6E-409C-BE32-E72D297353CC}">
              <c16:uniqueId val="{00000000-7A30-44F9-B190-01A7C70436BB}"/>
            </c:ext>
          </c:extLst>
        </c:ser>
        <c:dLbls>
          <c:dLblPos val="outEnd"/>
          <c:showLegendKey val="0"/>
          <c:showVal val="1"/>
          <c:showCatName val="0"/>
          <c:showSerName val="0"/>
          <c:showPercent val="0"/>
          <c:showBubbleSize val="0"/>
        </c:dLbls>
        <c:gapWidth val="219"/>
        <c:overlap val="-27"/>
        <c:axId val="1008713568"/>
        <c:axId val="1008716928"/>
      </c:barChart>
      <c:catAx>
        <c:axId val="1008713568"/>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IN" b="1">
                    <a:solidFill>
                      <a:sysClr val="windowText" lastClr="000000"/>
                    </a:solidFill>
                  </a:rPr>
                  <a:t>Week</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008716928"/>
        <c:crosses val="autoZero"/>
        <c:auto val="1"/>
        <c:lblAlgn val="ctr"/>
        <c:lblOffset val="100"/>
        <c:noMultiLvlLbl val="0"/>
      </c:catAx>
      <c:valAx>
        <c:axId val="1008716928"/>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IN" b="1">
                    <a:solidFill>
                      <a:sysClr val="windowText" lastClr="000000"/>
                    </a:solidFill>
                  </a:rPr>
                  <a:t>Total</a:t>
                </a:r>
                <a:r>
                  <a:rPr lang="en-IN" b="1" baseline="0">
                    <a:solidFill>
                      <a:sysClr val="windowText" lastClr="000000"/>
                    </a:solidFill>
                  </a:rPr>
                  <a:t> Orders</a:t>
                </a:r>
                <a:endParaRPr lang="en-IN" b="1">
                  <a:solidFill>
                    <a:sysClr val="windowText" lastClr="000000"/>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00" sourceLinked="1"/>
        <c:majorTickMark val="none"/>
        <c:minorTickMark val="none"/>
        <c:tickLblPos val="nextTo"/>
        <c:crossAx val="1008713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EAD8C0"/>
    </a:solidFill>
    <a:ln w="9525" cap="flat" cmpd="sng" algn="ctr">
      <a:solidFill>
        <a:sysClr val="windowText" lastClr="000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[Coffee Shop.xlsx]Pivot!PivotTable3</c:name>
    <c:fmtId val="-1"/>
  </c:pivotSource>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b="1">
                <a:solidFill>
                  <a:sysClr val="windowText" lastClr="000000"/>
                </a:solidFill>
              </a:rPr>
              <a:t>Month wise</a:t>
            </a:r>
            <a:r>
              <a:rPr lang="en-US" b="1" baseline="0">
                <a:solidFill>
                  <a:sysClr val="windowText" lastClr="000000"/>
                </a:solidFill>
              </a:rPr>
              <a:t> Revenue</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rgbClr val="A79277"/>
            </a:solidFill>
            <a:round/>
          </a:ln>
          <a:effectLst/>
        </c:spPr>
        <c:marker>
          <c:symbol val="circle"/>
          <c:size val="5"/>
          <c:spPr>
            <a:solidFill>
              <a:srgbClr val="A79277"/>
            </a:solidFill>
            <a:ln w="9525">
              <a:solidFill>
                <a:srgbClr val="A79277"/>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rgbClr val="A79277"/>
            </a:solidFill>
            <a:round/>
          </a:ln>
          <a:effectLst/>
        </c:spPr>
        <c:marker>
          <c:symbol val="circle"/>
          <c:size val="5"/>
          <c:spPr>
            <a:solidFill>
              <a:srgbClr val="A79277"/>
            </a:solidFill>
            <a:ln w="9525">
              <a:solidFill>
                <a:srgbClr val="A79277"/>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rgbClr val="A79277"/>
            </a:solidFill>
            <a:round/>
          </a:ln>
          <a:effectLst/>
        </c:spPr>
        <c:marker>
          <c:symbol val="circle"/>
          <c:size val="5"/>
          <c:spPr>
            <a:solidFill>
              <a:srgbClr val="A79277"/>
            </a:solidFill>
            <a:ln w="9525">
              <a:solidFill>
                <a:srgbClr val="A79277"/>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Pivot!$E$13</c:f>
              <c:strCache>
                <c:ptCount val="1"/>
                <c:pt idx="0">
                  <c:v>Total</c:v>
                </c:pt>
              </c:strCache>
            </c:strRef>
          </c:tx>
          <c:spPr>
            <a:ln w="28575" cap="rnd">
              <a:solidFill>
                <a:srgbClr val="A79277"/>
              </a:solidFill>
              <a:round/>
            </a:ln>
            <a:effectLst/>
          </c:spPr>
          <c:marker>
            <c:symbol val="circle"/>
            <c:size val="5"/>
            <c:spPr>
              <a:solidFill>
                <a:srgbClr val="A79277"/>
              </a:solidFill>
              <a:ln w="9525">
                <a:solidFill>
                  <a:srgbClr val="A79277"/>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Pivot!$D$14:$D$20</c:f>
              <c:strCache>
                <c:ptCount val="6"/>
                <c:pt idx="0">
                  <c:v>January</c:v>
                </c:pt>
                <c:pt idx="1">
                  <c:v>February</c:v>
                </c:pt>
                <c:pt idx="2">
                  <c:v>March</c:v>
                </c:pt>
                <c:pt idx="3">
                  <c:v>April</c:v>
                </c:pt>
                <c:pt idx="4">
                  <c:v>May</c:v>
                </c:pt>
                <c:pt idx="5">
                  <c:v>June</c:v>
                </c:pt>
              </c:strCache>
            </c:strRef>
          </c:cat>
          <c:val>
            <c:numRef>
              <c:f>Pivot!$E$14:$E$20</c:f>
              <c:numCache>
                <c:formatCode>_-[$$-409]* #,##0.00_ ;_-[$$-409]* \-#,##0.00\ ;_-[$$-409]* "-"??_ ;_-@_ </c:formatCode>
                <c:ptCount val="6"/>
                <c:pt idx="0">
                  <c:v>81677.740000000005</c:v>
                </c:pt>
                <c:pt idx="1">
                  <c:v>76145.189999999973</c:v>
                </c:pt>
                <c:pt idx="2">
                  <c:v>98834.680000000022</c:v>
                </c:pt>
                <c:pt idx="3">
                  <c:v>118941.07999999996</c:v>
                </c:pt>
                <c:pt idx="4">
                  <c:v>156727.76</c:v>
                </c:pt>
                <c:pt idx="5">
                  <c:v>166485.88</c:v>
                </c:pt>
              </c:numCache>
            </c:numRef>
          </c:val>
          <c:smooth val="0"/>
          <c:extLst>
            <c:ext xmlns:c16="http://schemas.microsoft.com/office/drawing/2014/chart" uri="{C3380CC4-5D6E-409C-BE32-E72D297353CC}">
              <c16:uniqueId val="{00000001-6FEF-4BC3-8C75-A3AD81B0FA83}"/>
            </c:ext>
          </c:extLst>
        </c:ser>
        <c:dLbls>
          <c:dLblPos val="t"/>
          <c:showLegendKey val="0"/>
          <c:showVal val="1"/>
          <c:showCatName val="0"/>
          <c:showSerName val="0"/>
          <c:showPercent val="0"/>
          <c:showBubbleSize val="0"/>
        </c:dLbls>
        <c:marker val="1"/>
        <c:smooth val="0"/>
        <c:axId val="289097615"/>
        <c:axId val="289098095"/>
      </c:lineChart>
      <c:catAx>
        <c:axId val="289097615"/>
        <c:scaling>
          <c:orientation val="minMax"/>
        </c:scaling>
        <c:delete val="0"/>
        <c:axPos val="b"/>
        <c:title>
          <c:tx>
            <c:rich>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IN" b="1">
                    <a:solidFill>
                      <a:sysClr val="windowText" lastClr="000000"/>
                    </a:solidFill>
                  </a:rPr>
                  <a:t>Months</a:t>
                </a: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289098095"/>
        <c:crosses val="autoZero"/>
        <c:auto val="1"/>
        <c:lblAlgn val="ctr"/>
        <c:lblOffset val="100"/>
        <c:noMultiLvlLbl val="0"/>
      </c:catAx>
      <c:valAx>
        <c:axId val="289098095"/>
        <c:scaling>
          <c:orientation val="minMax"/>
        </c:scaling>
        <c:delete val="0"/>
        <c:axPos val="l"/>
        <c:majorGridlines>
          <c:spPr>
            <a:ln w="9525" cap="flat" cmpd="sng" algn="ctr">
              <a:solidFill>
                <a:sysClr val="windowText" lastClr="000000"/>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IN" b="1">
                    <a:solidFill>
                      <a:sysClr val="windowText" lastClr="000000"/>
                    </a:solidFill>
                  </a:rPr>
                  <a:t>Total Bill</a:t>
                </a:r>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2890976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EAD8C0"/>
    </a:solidFill>
    <a:ln w="9525" cap="flat" cmpd="sng" algn="ctr">
      <a:solidFill>
        <a:sysClr val="windowText" lastClr="000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[Coffee Shop.xlsx]Pivot!PivotTable7</c:name>
    <c:fmtId val="-1"/>
  </c:pivotSource>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US" b="1">
                <a:solidFill>
                  <a:sysClr val="windowText" lastClr="000000"/>
                </a:solidFill>
              </a:rPr>
              <a:t>Foot Fall and Revenue as Per Locations</a:t>
            </a: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A79277"/>
          </a:solidFill>
          <a:ln>
            <a:solidFill>
              <a:srgbClr val="A79277"/>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D1BB9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A79277"/>
          </a:solidFill>
          <a:ln>
            <a:solidFill>
              <a:srgbClr val="A79277"/>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D1BB9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A79277"/>
          </a:solidFill>
          <a:ln>
            <a:solidFill>
              <a:srgbClr val="A79277"/>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D1BB9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Pivot!$K$9</c:f>
              <c:strCache>
                <c:ptCount val="1"/>
                <c:pt idx="0">
                  <c:v>Count of transaction_id</c:v>
                </c:pt>
              </c:strCache>
            </c:strRef>
          </c:tx>
          <c:spPr>
            <a:solidFill>
              <a:srgbClr val="A79277"/>
            </a:solidFill>
            <a:ln>
              <a:solidFill>
                <a:srgbClr val="A79277"/>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Pivot!$J$10:$J$13</c:f>
              <c:strCache>
                <c:ptCount val="3"/>
                <c:pt idx="0">
                  <c:v>Astoria</c:v>
                </c:pt>
                <c:pt idx="1">
                  <c:v>Hell's Kitchen</c:v>
                </c:pt>
                <c:pt idx="2">
                  <c:v>Lower Manhattan</c:v>
                </c:pt>
              </c:strCache>
            </c:strRef>
          </c:cat>
          <c:val>
            <c:numRef>
              <c:f>Pivot!$K$10:$K$13</c:f>
              <c:numCache>
                <c:formatCode>General</c:formatCode>
                <c:ptCount val="3"/>
                <c:pt idx="0">
                  <c:v>50599</c:v>
                </c:pt>
                <c:pt idx="1">
                  <c:v>50735</c:v>
                </c:pt>
                <c:pt idx="2">
                  <c:v>47782</c:v>
                </c:pt>
              </c:numCache>
            </c:numRef>
          </c:val>
          <c:extLst>
            <c:ext xmlns:c16="http://schemas.microsoft.com/office/drawing/2014/chart" uri="{C3380CC4-5D6E-409C-BE32-E72D297353CC}">
              <c16:uniqueId val="{00000000-AB45-4413-842F-A1CA3158A521}"/>
            </c:ext>
          </c:extLst>
        </c:ser>
        <c:ser>
          <c:idx val="1"/>
          <c:order val="1"/>
          <c:tx>
            <c:strRef>
              <c:f>Pivot!$L$9</c:f>
              <c:strCache>
                <c:ptCount val="1"/>
                <c:pt idx="0">
                  <c:v>Sum of Tottal Bil</c:v>
                </c:pt>
              </c:strCache>
            </c:strRef>
          </c:tx>
          <c:spPr>
            <a:solidFill>
              <a:srgbClr val="D1BB9E"/>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Pivot!$J$10:$J$13</c:f>
              <c:strCache>
                <c:ptCount val="3"/>
                <c:pt idx="0">
                  <c:v>Astoria</c:v>
                </c:pt>
                <c:pt idx="1">
                  <c:v>Hell's Kitchen</c:v>
                </c:pt>
                <c:pt idx="2">
                  <c:v>Lower Manhattan</c:v>
                </c:pt>
              </c:strCache>
            </c:strRef>
          </c:cat>
          <c:val>
            <c:numRef>
              <c:f>Pivot!$L$10:$L$13</c:f>
              <c:numCache>
                <c:formatCode>\$#,##0.00;\(\$#,##0.00\);\$#,##0.00</c:formatCode>
                <c:ptCount val="3"/>
                <c:pt idx="0">
                  <c:v>232243.91</c:v>
                </c:pt>
                <c:pt idx="1">
                  <c:v>236511.17</c:v>
                </c:pt>
                <c:pt idx="2">
                  <c:v>230057.2500000002</c:v>
                </c:pt>
              </c:numCache>
            </c:numRef>
          </c:val>
          <c:extLst>
            <c:ext xmlns:c16="http://schemas.microsoft.com/office/drawing/2014/chart" uri="{C3380CC4-5D6E-409C-BE32-E72D297353CC}">
              <c16:uniqueId val="{00000001-AB45-4413-842F-A1CA3158A521}"/>
            </c:ext>
          </c:extLst>
        </c:ser>
        <c:dLbls>
          <c:dLblPos val="outEnd"/>
          <c:showLegendKey val="0"/>
          <c:showVal val="1"/>
          <c:showCatName val="0"/>
          <c:showSerName val="0"/>
          <c:showPercent val="0"/>
          <c:showBubbleSize val="0"/>
        </c:dLbls>
        <c:gapWidth val="182"/>
        <c:axId val="389084912"/>
        <c:axId val="389082512"/>
      </c:barChart>
      <c:catAx>
        <c:axId val="389084912"/>
        <c:scaling>
          <c:orientation val="minMax"/>
        </c:scaling>
        <c:delete val="0"/>
        <c:axPos val="l"/>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IN" b="1">
                    <a:solidFill>
                      <a:sysClr val="windowText" lastClr="000000"/>
                    </a:solidFill>
                  </a:rPr>
                  <a:t>Locations</a:t>
                </a:r>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389082512"/>
        <c:crosses val="autoZero"/>
        <c:auto val="1"/>
        <c:lblAlgn val="ctr"/>
        <c:lblOffset val="1"/>
        <c:noMultiLvlLbl val="0"/>
      </c:catAx>
      <c:valAx>
        <c:axId val="389082512"/>
        <c:scaling>
          <c:orientation val="minMax"/>
        </c:scaling>
        <c:delete val="0"/>
        <c:axPos val="b"/>
        <c:title>
          <c:tx>
            <c:rich>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IN" b="1">
                    <a:solidFill>
                      <a:sysClr val="windowText" lastClr="000000"/>
                    </a:solidFill>
                  </a:rPr>
                  <a:t>Transaction</a:t>
                </a:r>
                <a:r>
                  <a:rPr lang="en-IN" b="1" baseline="0">
                    <a:solidFill>
                      <a:sysClr val="windowText" lastClr="000000"/>
                    </a:solidFill>
                  </a:rPr>
                  <a:t> ID</a:t>
                </a:r>
                <a:endParaRPr lang="en-IN" b="1">
                  <a:solidFill>
                    <a:sysClr val="windowText" lastClr="000000"/>
                  </a:solidFill>
                </a:endParaRP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3890849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EAD8C0"/>
    </a:solidFill>
    <a:ln w="9525" cap="flat" cmpd="sng" algn="ctr">
      <a:solidFill>
        <a:sysClr val="windowText" lastClr="000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[Coffee Shop.xlsx]Pivot!PivotTable5</c:name>
    <c:fmtId val="-1"/>
  </c:pivotSource>
  <c:chart>
    <c:title>
      <c:tx>
        <c:rich>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r>
              <a:rPr lang="en-US" b="1">
                <a:solidFill>
                  <a:sysClr val="windowText" lastClr="000000"/>
                </a:solidFill>
              </a:rPr>
              <a:t>Best saleing</a:t>
            </a:r>
            <a:r>
              <a:rPr lang="en-US" b="1" baseline="0">
                <a:solidFill>
                  <a:sysClr val="windowText" lastClr="000000"/>
                </a:solidFill>
              </a:rPr>
              <a:t> </a:t>
            </a:r>
            <a:r>
              <a:rPr lang="en-US" b="1">
                <a:solidFill>
                  <a:sysClr val="windowText" lastClr="000000"/>
                </a:solidFill>
              </a:rPr>
              <a:t>Product  by Quantity</a:t>
            </a:r>
            <a:r>
              <a:rPr lang="en-US" b="1" baseline="0">
                <a:solidFill>
                  <a:sysClr val="windowText" lastClr="000000"/>
                </a:solidFill>
              </a:rPr>
              <a:t> &amp;</a:t>
            </a:r>
            <a:r>
              <a:rPr lang="en-US" b="1">
                <a:solidFill>
                  <a:sysClr val="windowText" lastClr="000000"/>
                </a:solidFill>
              </a:rPr>
              <a:t> Revenue</a:t>
            </a:r>
          </a:p>
        </c:rich>
      </c:tx>
      <c:layout>
        <c:manualLayout>
          <c:xMode val="edge"/>
          <c:yMode val="edge"/>
          <c:x val="0.1658611111111111"/>
          <c:y val="3.2407407407407406E-2"/>
        </c:manualLayout>
      </c:layout>
      <c:overlay val="0"/>
      <c:spPr>
        <a:noFill/>
        <a:ln>
          <a:noFill/>
        </a:ln>
        <a:effectLst/>
      </c:spPr>
      <c:txPr>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title>
    <c:autoTitleDeleted val="0"/>
    <c:pivotFmts>
      <c:pivotFmt>
        <c:idx val="0"/>
      </c:pivotFmt>
      <c:pivotFmt>
        <c:idx val="1"/>
      </c:pivotFmt>
      <c:pivotFmt>
        <c:idx val="2"/>
        <c:spPr>
          <a:solidFill>
            <a:schemeClr val="accent1"/>
          </a:solidFill>
          <a:ln>
            <a:solidFill>
              <a:srgbClr val="A79277"/>
            </a:solid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solidFill>
              <a:srgbClr val="A79277"/>
            </a:solidFill>
          </a:ln>
          <a:effectLst>
            <a:outerShdw blurRad="254000" sx="102000" sy="102000" algn="ctr" rotWithShape="0">
              <a:prstClr val="black">
                <a:alpha val="20000"/>
              </a:prstClr>
            </a:outerShdw>
          </a:effectLst>
        </c:spPr>
      </c:pivotFmt>
      <c:pivotFmt>
        <c:idx val="4"/>
        <c:spPr>
          <a:solidFill>
            <a:schemeClr val="accent1"/>
          </a:solidFill>
          <a:ln>
            <a:solidFill>
              <a:srgbClr val="A79277"/>
            </a:solidFill>
          </a:ln>
          <a:effectLst>
            <a:outerShdw blurRad="254000" sx="102000" sy="102000" algn="ctr" rotWithShape="0">
              <a:prstClr val="black">
                <a:alpha val="20000"/>
              </a:prstClr>
            </a:outerShdw>
          </a:effectLst>
        </c:spPr>
      </c:pivotFmt>
      <c:pivotFmt>
        <c:idx val="5"/>
        <c:spPr>
          <a:solidFill>
            <a:schemeClr val="accent1"/>
          </a:solidFill>
          <a:ln>
            <a:solidFill>
              <a:srgbClr val="A79277"/>
            </a:solidFill>
          </a:ln>
          <a:effectLst>
            <a:outerShdw blurRad="254000" sx="102000" sy="102000" algn="ctr" rotWithShape="0">
              <a:prstClr val="black">
                <a:alpha val="20000"/>
              </a:prstClr>
            </a:outerShdw>
          </a:effectLst>
        </c:spPr>
      </c:pivotFmt>
      <c:pivotFmt>
        <c:idx val="6"/>
        <c:spPr>
          <a:solidFill>
            <a:schemeClr val="accent1"/>
          </a:solidFill>
          <a:ln>
            <a:solidFill>
              <a:srgbClr val="A79277"/>
            </a:solidFill>
          </a:ln>
          <a:effectLst>
            <a:outerShdw blurRad="254000" sx="102000" sy="102000" algn="ctr" rotWithShape="0">
              <a:prstClr val="black">
                <a:alpha val="20000"/>
              </a:prstClr>
            </a:outerShdw>
          </a:effectLst>
        </c:spPr>
      </c:pivotFmt>
      <c:pivotFmt>
        <c:idx val="7"/>
        <c:spPr>
          <a:solidFill>
            <a:schemeClr val="accent1"/>
          </a:solidFill>
          <a:ln>
            <a:solidFill>
              <a:srgbClr val="A79277"/>
            </a:solidFill>
          </a:ln>
          <a:effectLst>
            <a:outerShdw blurRad="254000" sx="102000" sy="102000" algn="ctr" rotWithShape="0">
              <a:prstClr val="black">
                <a:alpha val="20000"/>
              </a:prstClr>
            </a:outerShdw>
          </a:effectLst>
        </c:spPr>
      </c:pivotFmt>
      <c:pivotFmt>
        <c:idx val="8"/>
        <c:spPr>
          <a:solidFill>
            <a:schemeClr val="accent1"/>
          </a:solidFill>
          <a:ln>
            <a:solidFill>
              <a:srgbClr val="A79277"/>
            </a:solidFill>
          </a:ln>
          <a:effectLst>
            <a:outerShdw blurRad="254000" sx="102000" sy="102000" algn="ctr" rotWithShape="0">
              <a:prstClr val="black">
                <a:alpha val="20000"/>
              </a:prstClr>
            </a:outerShdw>
          </a:effectLst>
        </c:spPr>
      </c:pivotFmt>
      <c:pivotFmt>
        <c:idx val="9"/>
        <c:spPr>
          <a:solidFill>
            <a:schemeClr val="accent1"/>
          </a:solidFill>
          <a:ln>
            <a:solidFill>
              <a:srgbClr val="A79277"/>
            </a:solidFill>
          </a:ln>
          <a:effectLst>
            <a:outerShdw blurRad="254000" sx="102000" sy="102000" algn="ctr" rotWithShape="0">
              <a:prstClr val="black">
                <a:alpha val="20000"/>
              </a:prstClr>
            </a:outerShdw>
          </a:effectLst>
        </c:spPr>
      </c:pivotFmt>
      <c:pivotFmt>
        <c:idx val="10"/>
        <c:spPr>
          <a:solidFill>
            <a:schemeClr val="accent1"/>
          </a:solidFill>
          <a:ln>
            <a:solidFill>
              <a:srgbClr val="A79277"/>
            </a:solidFill>
          </a:ln>
          <a:effectLst>
            <a:outerShdw blurRad="254000" sx="102000" sy="102000" algn="ctr" rotWithShape="0">
              <a:prstClr val="black">
                <a:alpha val="20000"/>
              </a:prstClr>
            </a:outerShdw>
          </a:effectLst>
        </c:spPr>
      </c:pivotFmt>
      <c:pivotFmt>
        <c:idx val="11"/>
        <c:spPr>
          <a:solidFill>
            <a:schemeClr val="accent1"/>
          </a:solidFill>
          <a:ln>
            <a:solidFill>
              <a:srgbClr val="A79277"/>
            </a:solid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2"/>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pivotFmt>
      <c:pivotFmt>
        <c:idx val="23"/>
        <c:spPr>
          <a:solidFill>
            <a:schemeClr val="accent1"/>
          </a:solidFill>
          <a:ln>
            <a:noFill/>
          </a:ln>
          <a:effectLst>
            <a:outerShdw blurRad="254000" sx="102000" sy="102000" algn="ctr" rotWithShape="0">
              <a:prstClr val="black">
                <a:alpha val="20000"/>
              </a:prstClr>
            </a:outerShdw>
          </a:effectLst>
        </c:spPr>
      </c:pivotFmt>
      <c:pivotFmt>
        <c:idx val="24"/>
        <c:spPr>
          <a:solidFill>
            <a:schemeClr val="accent1"/>
          </a:solidFill>
          <a:ln>
            <a:noFill/>
          </a:ln>
          <a:effectLst>
            <a:outerShdw blurRad="254000" sx="102000" sy="102000" algn="ctr" rotWithShape="0">
              <a:prstClr val="black">
                <a:alpha val="20000"/>
              </a:prstClr>
            </a:outerShdw>
          </a:effectLst>
        </c:spPr>
      </c:pivotFmt>
      <c:pivotFmt>
        <c:idx val="2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6"/>
        <c:spPr>
          <a:solidFill>
            <a:schemeClr val="accent1"/>
          </a:solidFill>
          <a:ln>
            <a:noFill/>
          </a:ln>
          <a:effectLst>
            <a:outerShdw blurRad="254000" sx="102000" sy="102000" algn="ctr" rotWithShape="0">
              <a:prstClr val="black">
                <a:alpha val="20000"/>
              </a:prstClr>
            </a:outerShdw>
          </a:effectLst>
        </c:spPr>
      </c:pivotFmt>
      <c:pivotFmt>
        <c:idx val="27"/>
        <c:spPr>
          <a:solidFill>
            <a:schemeClr val="accent1"/>
          </a:solidFill>
          <a:ln>
            <a:noFill/>
          </a:ln>
          <a:effectLst>
            <a:outerShdw blurRad="254000" sx="102000" sy="102000" algn="ctr" rotWithShape="0">
              <a:prstClr val="black">
                <a:alpha val="20000"/>
              </a:prstClr>
            </a:outerShdw>
          </a:effectLst>
        </c:spPr>
      </c:pivotFmt>
      <c:pivotFmt>
        <c:idx val="28"/>
        <c:spPr>
          <a:solidFill>
            <a:schemeClr val="accent1"/>
          </a:solidFill>
          <a:ln>
            <a:noFill/>
          </a:ln>
          <a:effectLst>
            <a:outerShdw blurRad="254000" sx="102000" sy="102000" algn="ctr" rotWithShape="0">
              <a:prstClr val="black">
                <a:alpha val="20000"/>
              </a:prstClr>
            </a:outerShdw>
          </a:effectLst>
        </c:spPr>
      </c:pivotFmt>
      <c:pivotFmt>
        <c:idx val="29"/>
        <c:spPr>
          <a:solidFill>
            <a:schemeClr val="accent1"/>
          </a:solidFill>
          <a:ln>
            <a:noFill/>
          </a:ln>
          <a:effectLst>
            <a:outerShdw blurRad="254000" sx="102000" sy="102000" algn="ctr" rotWithShape="0">
              <a:prstClr val="black">
                <a:alpha val="20000"/>
              </a:prstClr>
            </a:outerShdw>
          </a:effectLst>
        </c:spPr>
      </c:pivotFmt>
      <c:pivotFmt>
        <c:idx val="30"/>
        <c:spPr>
          <a:solidFill>
            <a:schemeClr val="accent1"/>
          </a:solidFill>
          <a:ln>
            <a:noFill/>
          </a:ln>
          <a:effectLst>
            <a:outerShdw blurRad="254000" sx="102000" sy="102000" algn="ctr" rotWithShape="0">
              <a:prstClr val="black">
                <a:alpha val="20000"/>
              </a:prstClr>
            </a:outerShdw>
          </a:effectLst>
        </c:spPr>
      </c:pivotFmt>
      <c:pivotFmt>
        <c:idx val="31"/>
        <c:spPr>
          <a:solidFill>
            <a:schemeClr val="accent1"/>
          </a:solidFill>
          <a:ln>
            <a:noFill/>
          </a:ln>
          <a:effectLst>
            <a:outerShdw blurRad="254000" sx="102000" sy="102000" algn="ctr" rotWithShape="0">
              <a:prstClr val="black">
                <a:alpha val="20000"/>
              </a:prstClr>
            </a:outerShdw>
          </a:effectLst>
        </c:spPr>
      </c:pivotFmt>
      <c:pivotFmt>
        <c:idx val="32"/>
        <c:spPr>
          <a:solidFill>
            <a:schemeClr val="accent1"/>
          </a:solidFill>
          <a:ln>
            <a:noFill/>
          </a:ln>
          <a:effectLst>
            <a:outerShdw blurRad="254000" sx="102000" sy="102000" algn="ctr" rotWithShape="0">
              <a:prstClr val="black">
                <a:alpha val="20000"/>
              </a:prstClr>
            </a:outerShdw>
          </a:effectLst>
        </c:spPr>
      </c:pivotFmt>
      <c:pivotFmt>
        <c:idx val="33"/>
        <c:spPr>
          <a:solidFill>
            <a:schemeClr val="accent1"/>
          </a:solidFill>
          <a:ln>
            <a:noFill/>
          </a:ln>
          <a:effectLst>
            <a:outerShdw blurRad="254000" sx="102000" sy="102000" algn="ctr" rotWithShape="0">
              <a:prstClr val="black">
                <a:alpha val="20000"/>
              </a:prstClr>
            </a:outerShdw>
          </a:effectLst>
        </c:spPr>
      </c:pivotFmt>
      <c:pivotFmt>
        <c:idx val="34"/>
        <c:spPr>
          <a:solidFill>
            <a:schemeClr val="accent1"/>
          </a:solidFill>
          <a:ln>
            <a:noFill/>
          </a:ln>
          <a:effectLst>
            <a:outerShdw blurRad="254000" sx="102000" sy="102000" algn="ctr" rotWithShape="0">
              <a:prstClr val="black">
                <a:alpha val="20000"/>
              </a:prstClr>
            </a:outerShdw>
          </a:effectLst>
        </c:spPr>
      </c:pivotFmt>
      <c:pivotFmt>
        <c:idx val="3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6"/>
        <c:spPr>
          <a:solidFill>
            <a:schemeClr val="accent1"/>
          </a:solidFill>
          <a:ln>
            <a:noFill/>
          </a:ln>
          <a:effectLst>
            <a:outerShdw blurRad="254000" sx="102000" sy="102000" algn="ctr" rotWithShape="0">
              <a:prstClr val="black">
                <a:alpha val="20000"/>
              </a:prstClr>
            </a:outerShdw>
          </a:effectLst>
        </c:spPr>
      </c:pivotFmt>
      <c:pivotFmt>
        <c:idx val="37"/>
        <c:spPr>
          <a:solidFill>
            <a:schemeClr val="accent1"/>
          </a:solidFill>
          <a:ln>
            <a:noFill/>
          </a:ln>
          <a:effectLst>
            <a:outerShdw blurRad="254000" sx="102000" sy="102000" algn="ctr" rotWithShape="0">
              <a:prstClr val="black">
                <a:alpha val="20000"/>
              </a:prstClr>
            </a:outerShdw>
          </a:effectLst>
        </c:spPr>
      </c:pivotFmt>
      <c:pivotFmt>
        <c:idx val="38"/>
        <c:spPr>
          <a:solidFill>
            <a:schemeClr val="accent1"/>
          </a:solidFill>
          <a:ln>
            <a:noFill/>
          </a:ln>
          <a:effectLst>
            <a:outerShdw blurRad="254000" sx="102000" sy="102000" algn="ctr" rotWithShape="0">
              <a:prstClr val="black">
                <a:alpha val="20000"/>
              </a:prstClr>
            </a:outerShdw>
          </a:effectLst>
        </c:spPr>
      </c:pivotFmt>
      <c:pivotFmt>
        <c:idx val="39"/>
        <c:spPr>
          <a:solidFill>
            <a:schemeClr val="accent1"/>
          </a:solidFill>
          <a:ln>
            <a:noFill/>
          </a:ln>
          <a:effectLst>
            <a:outerShdw blurRad="254000" sx="102000" sy="102000" algn="ctr" rotWithShape="0">
              <a:prstClr val="black">
                <a:alpha val="20000"/>
              </a:prstClr>
            </a:outerShdw>
          </a:effectLst>
        </c:spPr>
      </c:pivotFmt>
      <c:pivotFmt>
        <c:idx val="40"/>
        <c:spPr>
          <a:solidFill>
            <a:schemeClr val="accent1"/>
          </a:solidFill>
          <a:ln>
            <a:noFill/>
          </a:ln>
          <a:effectLst>
            <a:outerShdw blurRad="254000" sx="102000" sy="102000" algn="ctr" rotWithShape="0">
              <a:prstClr val="black">
                <a:alpha val="20000"/>
              </a:prstClr>
            </a:outerShdw>
          </a:effectLst>
        </c:spPr>
      </c:pivotFmt>
      <c:pivotFmt>
        <c:idx val="41"/>
        <c:spPr>
          <a:solidFill>
            <a:schemeClr val="accent1"/>
          </a:solidFill>
          <a:ln>
            <a:noFill/>
          </a:ln>
          <a:effectLst>
            <a:outerShdw blurRad="254000" sx="102000" sy="102000" algn="ctr" rotWithShape="0">
              <a:prstClr val="black">
                <a:alpha val="20000"/>
              </a:prstClr>
            </a:outerShdw>
          </a:effectLst>
        </c:spPr>
      </c:pivotFmt>
      <c:pivotFmt>
        <c:idx val="42"/>
        <c:spPr>
          <a:solidFill>
            <a:schemeClr val="accent1"/>
          </a:solidFill>
          <a:ln>
            <a:noFill/>
          </a:ln>
          <a:effectLst>
            <a:outerShdw blurRad="254000" sx="102000" sy="102000" algn="ctr" rotWithShape="0">
              <a:prstClr val="black">
                <a:alpha val="20000"/>
              </a:prstClr>
            </a:outerShdw>
          </a:effectLst>
        </c:spPr>
      </c:pivotFmt>
      <c:pivotFmt>
        <c:idx val="43"/>
        <c:spPr>
          <a:solidFill>
            <a:schemeClr val="accent1"/>
          </a:solidFill>
          <a:ln>
            <a:noFill/>
          </a:ln>
          <a:effectLst>
            <a:outerShdw blurRad="254000" sx="102000" sy="102000" algn="ctr" rotWithShape="0">
              <a:prstClr val="black">
                <a:alpha val="20000"/>
              </a:prstClr>
            </a:outerShdw>
          </a:effectLst>
        </c:spPr>
      </c:pivotFmt>
      <c:pivotFmt>
        <c:idx val="44"/>
        <c:spPr>
          <a:solidFill>
            <a:schemeClr val="accent1"/>
          </a:solidFill>
          <a:ln>
            <a:noFill/>
          </a:ln>
          <a:effectLst>
            <a:outerShdw blurRad="254000" sx="102000" sy="102000" algn="ctr" rotWithShape="0">
              <a:prstClr val="black">
                <a:alpha val="20000"/>
              </a:prstClr>
            </a:outerShdw>
          </a:effectLst>
        </c:spPr>
      </c:pivotFmt>
      <c:pivotFmt>
        <c:idx val="4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6"/>
        <c:spPr>
          <a:solidFill>
            <a:schemeClr val="accent1"/>
          </a:solidFill>
          <a:ln>
            <a:noFill/>
          </a:ln>
          <a:effectLst>
            <a:outerShdw blurRad="254000" sx="102000" sy="102000" algn="ctr" rotWithShape="0">
              <a:prstClr val="black">
                <a:alpha val="20000"/>
              </a:prstClr>
            </a:outerShdw>
          </a:effectLst>
        </c:spPr>
      </c:pivotFmt>
      <c:pivotFmt>
        <c:idx val="47"/>
        <c:spPr>
          <a:solidFill>
            <a:schemeClr val="accent1"/>
          </a:solidFill>
          <a:ln>
            <a:noFill/>
          </a:ln>
          <a:effectLst>
            <a:outerShdw blurRad="254000" sx="102000" sy="102000" algn="ctr" rotWithShape="0">
              <a:prstClr val="black">
                <a:alpha val="20000"/>
              </a:prstClr>
            </a:outerShdw>
          </a:effectLst>
        </c:spPr>
      </c:pivotFmt>
      <c:pivotFmt>
        <c:idx val="48"/>
        <c:spPr>
          <a:solidFill>
            <a:schemeClr val="accent1"/>
          </a:solidFill>
          <a:ln>
            <a:noFill/>
          </a:ln>
          <a:effectLst>
            <a:outerShdw blurRad="254000" sx="102000" sy="102000" algn="ctr" rotWithShape="0">
              <a:prstClr val="black">
                <a:alpha val="20000"/>
              </a:prstClr>
            </a:outerShdw>
          </a:effectLst>
        </c:spPr>
      </c:pivotFmt>
      <c:pivotFmt>
        <c:idx val="49"/>
        <c:spPr>
          <a:solidFill>
            <a:schemeClr val="accent1"/>
          </a:solidFill>
          <a:ln>
            <a:noFill/>
          </a:ln>
          <a:effectLst>
            <a:outerShdw blurRad="254000" sx="102000" sy="102000" algn="ctr" rotWithShape="0">
              <a:prstClr val="black">
                <a:alpha val="20000"/>
              </a:prstClr>
            </a:outerShdw>
          </a:effectLst>
        </c:spPr>
      </c:pivotFmt>
      <c:pivotFmt>
        <c:idx val="50"/>
        <c:spPr>
          <a:solidFill>
            <a:schemeClr val="accent1"/>
          </a:solidFill>
          <a:ln>
            <a:noFill/>
          </a:ln>
          <a:effectLst>
            <a:outerShdw blurRad="254000" sx="102000" sy="102000" algn="ctr" rotWithShape="0">
              <a:prstClr val="black">
                <a:alpha val="20000"/>
              </a:prstClr>
            </a:outerShdw>
          </a:effectLst>
        </c:spPr>
      </c:pivotFmt>
      <c:pivotFmt>
        <c:idx val="51"/>
        <c:spPr>
          <a:solidFill>
            <a:schemeClr val="accent1"/>
          </a:solidFill>
          <a:ln>
            <a:noFill/>
          </a:ln>
          <a:effectLst>
            <a:outerShdw blurRad="254000" sx="102000" sy="102000" algn="ctr" rotWithShape="0">
              <a:prstClr val="black">
                <a:alpha val="20000"/>
              </a:prstClr>
            </a:outerShdw>
          </a:effectLst>
        </c:spPr>
      </c:pivotFmt>
      <c:pivotFmt>
        <c:idx val="52"/>
        <c:spPr>
          <a:solidFill>
            <a:schemeClr val="accent1"/>
          </a:solidFill>
          <a:ln>
            <a:noFill/>
          </a:ln>
          <a:effectLst>
            <a:outerShdw blurRad="254000" sx="102000" sy="102000" algn="ctr" rotWithShape="0">
              <a:prstClr val="black">
                <a:alpha val="20000"/>
              </a:prstClr>
            </a:outerShdw>
          </a:effectLst>
        </c:spPr>
      </c:pivotFmt>
      <c:pivotFmt>
        <c:idx val="53"/>
        <c:spPr>
          <a:solidFill>
            <a:schemeClr val="accent1"/>
          </a:solidFill>
          <a:ln>
            <a:noFill/>
          </a:ln>
          <a:effectLst>
            <a:outerShdw blurRad="254000" sx="102000" sy="102000" algn="ctr" rotWithShape="0">
              <a:prstClr val="black">
                <a:alpha val="20000"/>
              </a:prstClr>
            </a:outerShdw>
          </a:effectLst>
        </c:spPr>
      </c:pivotFmt>
      <c:pivotFmt>
        <c:idx val="54"/>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Pivot!$H$3</c:f>
              <c:strCache>
                <c:ptCount val="1"/>
                <c:pt idx="0">
                  <c:v>Count of transaction_qty</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EE0-4948-97A1-C06217062214}"/>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EE0-4948-97A1-C06217062214}"/>
              </c:ext>
            </c:extLst>
          </c:dPt>
          <c:dPt>
            <c:idx val="2"/>
            <c:bubble3D val="0"/>
            <c:explosion val="11"/>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EE0-4948-97A1-C0621706221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EE0-4948-97A1-C06217062214}"/>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DEE0-4948-97A1-C06217062214}"/>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DEE0-4948-97A1-C06217062214}"/>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DEE0-4948-97A1-C06217062214}"/>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DEE0-4948-97A1-C06217062214}"/>
              </c:ext>
            </c:extLst>
          </c:dPt>
          <c:dPt>
            <c:idx val="8"/>
            <c:bubble3D val="0"/>
            <c:explosion val="1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DEE0-4948-97A1-C06217062214}"/>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Pivot!$G$4:$G$13</c:f>
              <c:strCache>
                <c:ptCount val="9"/>
                <c:pt idx="0">
                  <c:v>Bakery</c:v>
                </c:pt>
                <c:pt idx="1">
                  <c:v>Branded</c:v>
                </c:pt>
                <c:pt idx="2">
                  <c:v>Coffee</c:v>
                </c:pt>
                <c:pt idx="3">
                  <c:v>Coffee beans</c:v>
                </c:pt>
                <c:pt idx="4">
                  <c:v>Drinking Chocolate</c:v>
                </c:pt>
                <c:pt idx="5">
                  <c:v>Flavours</c:v>
                </c:pt>
                <c:pt idx="6">
                  <c:v>Loose Tea</c:v>
                </c:pt>
                <c:pt idx="7">
                  <c:v>Packaged Chocolate</c:v>
                </c:pt>
                <c:pt idx="8">
                  <c:v>Tea</c:v>
                </c:pt>
              </c:strCache>
            </c:strRef>
          </c:cat>
          <c:val>
            <c:numRef>
              <c:f>Pivot!$H$4:$H$13</c:f>
              <c:numCache>
                <c:formatCode>General</c:formatCode>
                <c:ptCount val="9"/>
                <c:pt idx="0">
                  <c:v>22796</c:v>
                </c:pt>
                <c:pt idx="1">
                  <c:v>747</c:v>
                </c:pt>
                <c:pt idx="2">
                  <c:v>58416</c:v>
                </c:pt>
                <c:pt idx="3">
                  <c:v>1753</c:v>
                </c:pt>
                <c:pt idx="4">
                  <c:v>11468</c:v>
                </c:pt>
                <c:pt idx="5">
                  <c:v>6790</c:v>
                </c:pt>
                <c:pt idx="6">
                  <c:v>1210</c:v>
                </c:pt>
                <c:pt idx="7">
                  <c:v>487</c:v>
                </c:pt>
                <c:pt idx="8">
                  <c:v>45449</c:v>
                </c:pt>
              </c:numCache>
            </c:numRef>
          </c:val>
          <c:extLst>
            <c:ext xmlns:c16="http://schemas.microsoft.com/office/drawing/2014/chart" uri="{C3380CC4-5D6E-409C-BE32-E72D297353CC}">
              <c16:uniqueId val="{00000012-DEE0-4948-97A1-C06217062214}"/>
            </c:ext>
          </c:extLst>
        </c:ser>
        <c:ser>
          <c:idx val="1"/>
          <c:order val="1"/>
          <c:tx>
            <c:strRef>
              <c:f>Pivot!$I$3</c:f>
              <c:strCache>
                <c:ptCount val="1"/>
                <c:pt idx="0">
                  <c:v>Sum of Tottal Bil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4-DEE0-4948-97A1-C06217062214}"/>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6-DEE0-4948-97A1-C06217062214}"/>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8-DEE0-4948-97A1-C0621706221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A-DEE0-4948-97A1-C06217062214}"/>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C-DEE0-4948-97A1-C06217062214}"/>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E-DEE0-4948-97A1-C06217062214}"/>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0-DEE0-4948-97A1-C06217062214}"/>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2-DEE0-4948-97A1-C06217062214}"/>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4-DEE0-4948-97A1-C06217062214}"/>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Pivot!$G$4:$G$13</c:f>
              <c:strCache>
                <c:ptCount val="9"/>
                <c:pt idx="0">
                  <c:v>Bakery</c:v>
                </c:pt>
                <c:pt idx="1">
                  <c:v>Branded</c:v>
                </c:pt>
                <c:pt idx="2">
                  <c:v>Coffee</c:v>
                </c:pt>
                <c:pt idx="3">
                  <c:v>Coffee beans</c:v>
                </c:pt>
                <c:pt idx="4">
                  <c:v>Drinking Chocolate</c:v>
                </c:pt>
                <c:pt idx="5">
                  <c:v>Flavours</c:v>
                </c:pt>
                <c:pt idx="6">
                  <c:v>Loose Tea</c:v>
                </c:pt>
                <c:pt idx="7">
                  <c:v>Packaged Chocolate</c:v>
                </c:pt>
                <c:pt idx="8">
                  <c:v>Tea</c:v>
                </c:pt>
              </c:strCache>
            </c:strRef>
          </c:cat>
          <c:val>
            <c:numRef>
              <c:f>Pivot!$I$4:$I$13</c:f>
              <c:numCache>
                <c:formatCode>\$#,##0.00;\(\$#,##0.00\);\$#,##0.00</c:formatCode>
                <c:ptCount val="9"/>
                <c:pt idx="0">
                  <c:v>82315.639999999912</c:v>
                </c:pt>
                <c:pt idx="1">
                  <c:v>13607</c:v>
                </c:pt>
                <c:pt idx="2">
                  <c:v>269952.45</c:v>
                </c:pt>
                <c:pt idx="3">
                  <c:v>40085.25</c:v>
                </c:pt>
                <c:pt idx="4">
                  <c:v>72416</c:v>
                </c:pt>
                <c:pt idx="5">
                  <c:v>8408.800000000012</c:v>
                </c:pt>
                <c:pt idx="6">
                  <c:v>11213.6</c:v>
                </c:pt>
                <c:pt idx="7">
                  <c:v>4407.6399999999994</c:v>
                </c:pt>
                <c:pt idx="8">
                  <c:v>196405.95</c:v>
                </c:pt>
              </c:numCache>
            </c:numRef>
          </c:val>
          <c:extLst>
            <c:ext xmlns:c16="http://schemas.microsoft.com/office/drawing/2014/chart" uri="{C3380CC4-5D6E-409C-BE32-E72D297353CC}">
              <c16:uniqueId val="{00000025-DEE0-4948-97A1-C0621706221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312443132108486"/>
          <c:y val="0.22012467191601054"/>
          <c:w val="0.25015719167552392"/>
          <c:h val="0.625298195309767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EAD8C0"/>
    </a:solidFill>
    <a:ln w="9525" cap="flat" cmpd="sng" algn="ctr">
      <a:solidFill>
        <a:sysClr val="windowText" lastClr="000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[Coffee Shop.xlsx]Pivot!PivotTable4</c:name>
    <c:fmtId val="-1"/>
  </c:pivotSource>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US" b="1">
                <a:solidFill>
                  <a:sysClr val="windowText" lastClr="000000"/>
                </a:solidFill>
              </a:rPr>
              <a:t>Product Type wise Total Bill</a:t>
            </a: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pivotFmts>
      <c:pivotFmt>
        <c:idx val="0"/>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spPr>
          <a:solidFill>
            <a:srgbClr val="A7927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A79277"/>
          </a:solidFill>
          <a:ln>
            <a:noFill/>
          </a:ln>
          <a:effectLst/>
        </c:spPr>
      </c:pivotFmt>
      <c:pivotFmt>
        <c:idx val="9"/>
        <c:spPr>
          <a:solidFill>
            <a:srgbClr val="A79277"/>
          </a:solidFill>
          <a:ln>
            <a:noFill/>
          </a:ln>
          <a:effectLst/>
        </c:spPr>
      </c:pivotFmt>
      <c:pivotFmt>
        <c:idx val="10"/>
        <c:spPr>
          <a:solidFill>
            <a:srgbClr val="A79277"/>
          </a:solidFill>
          <a:ln>
            <a:noFill/>
          </a:ln>
          <a:effectLst/>
        </c:spPr>
      </c:pivotFmt>
      <c:pivotFmt>
        <c:idx val="11"/>
        <c:spPr>
          <a:solidFill>
            <a:srgbClr val="A79277"/>
          </a:solidFill>
          <a:ln>
            <a:noFill/>
          </a:ln>
          <a:effectLst/>
        </c:spPr>
      </c:pivotFmt>
      <c:pivotFmt>
        <c:idx val="12"/>
        <c:spPr>
          <a:solidFill>
            <a:srgbClr val="A79277"/>
          </a:solidFill>
          <a:ln>
            <a:noFill/>
          </a:ln>
          <a:effectLst/>
        </c:spPr>
      </c:pivotFmt>
      <c:pivotFmt>
        <c:idx val="13"/>
        <c:spPr>
          <a:solidFill>
            <a:srgbClr val="A7927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A7927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Pivot!$H$15</c:f>
              <c:strCache>
                <c:ptCount val="1"/>
                <c:pt idx="0">
                  <c:v>Total</c:v>
                </c:pt>
              </c:strCache>
            </c:strRef>
          </c:tx>
          <c:spPr>
            <a:solidFill>
              <a:srgbClr val="A7927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Pivot!$G$16:$G$21</c:f>
              <c:strCache>
                <c:ptCount val="5"/>
                <c:pt idx="0">
                  <c:v>Barista Espresso</c:v>
                </c:pt>
                <c:pt idx="1">
                  <c:v>Brewed Black tea</c:v>
                </c:pt>
                <c:pt idx="2">
                  <c:v>Brewed Chai tea</c:v>
                </c:pt>
                <c:pt idx="3">
                  <c:v>Gourmet brewed coffee</c:v>
                </c:pt>
                <c:pt idx="4">
                  <c:v>Hot chocolate</c:v>
                </c:pt>
              </c:strCache>
            </c:strRef>
          </c:cat>
          <c:val>
            <c:numRef>
              <c:f>Pivot!$H$16:$H$21</c:f>
              <c:numCache>
                <c:formatCode>\$#,##0.00;\(\$#,##0.00\);\$#,##0.00</c:formatCode>
                <c:ptCount val="5"/>
                <c:pt idx="0">
                  <c:v>91406.2</c:v>
                </c:pt>
                <c:pt idx="1">
                  <c:v>47932</c:v>
                </c:pt>
                <c:pt idx="2">
                  <c:v>77081.950000000012</c:v>
                </c:pt>
                <c:pt idx="3">
                  <c:v>70034.600000000006</c:v>
                </c:pt>
                <c:pt idx="4">
                  <c:v>72416</c:v>
                </c:pt>
              </c:numCache>
            </c:numRef>
          </c:val>
          <c:extLst>
            <c:ext xmlns:c16="http://schemas.microsoft.com/office/drawing/2014/chart" uri="{C3380CC4-5D6E-409C-BE32-E72D297353CC}">
              <c16:uniqueId val="{00000000-7FE8-46BD-9BE5-1808D36DC646}"/>
            </c:ext>
          </c:extLst>
        </c:ser>
        <c:dLbls>
          <c:dLblPos val="outEnd"/>
          <c:showLegendKey val="0"/>
          <c:showVal val="1"/>
          <c:showCatName val="0"/>
          <c:showSerName val="0"/>
          <c:showPercent val="0"/>
          <c:showBubbleSize val="0"/>
        </c:dLbls>
        <c:gapWidth val="219"/>
        <c:overlap val="-27"/>
        <c:axId val="1005086816"/>
        <c:axId val="1005085856"/>
      </c:barChart>
      <c:catAx>
        <c:axId val="1005086816"/>
        <c:scaling>
          <c:orientation val="minMax"/>
        </c:scaling>
        <c:delete val="0"/>
        <c:axPos val="b"/>
        <c:title>
          <c:tx>
            <c:rich>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IN" b="1">
                    <a:solidFill>
                      <a:sysClr val="windowText" lastClr="000000"/>
                    </a:solidFill>
                  </a:rPr>
                  <a:t>Product Type</a:t>
                </a:r>
              </a:p>
            </c:rich>
          </c:tx>
          <c:layout>
            <c:manualLayout>
              <c:xMode val="edge"/>
              <c:yMode val="edge"/>
              <c:x val="0.46022032199153834"/>
              <c:y val="0.87012262796059636"/>
            </c:manualLayout>
          </c:layout>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005085856"/>
        <c:crosses val="autoZero"/>
        <c:auto val="1"/>
        <c:lblAlgn val="ctr"/>
        <c:lblOffset val="100"/>
        <c:noMultiLvlLbl val="0"/>
      </c:catAx>
      <c:valAx>
        <c:axId val="1005085856"/>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IN" b="1">
                    <a:solidFill>
                      <a:sysClr val="windowText" lastClr="000000"/>
                    </a:solidFill>
                  </a:rPr>
                  <a:t>Total Bill</a:t>
                </a:r>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0.00;\(\$#,##0.00\);\$#,##0.00" sourceLinked="1"/>
        <c:majorTickMark val="none"/>
        <c:minorTickMark val="none"/>
        <c:tickLblPos val="nextTo"/>
        <c:crossAx val="1005086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EAD8C0"/>
    </a:solidFill>
    <a:ln w="9525" cap="flat" cmpd="sng" algn="ctr">
      <a:solidFill>
        <a:sysClr val="windowText" lastClr="000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[Coffee Shop.xlsx]Pivot!PivotTable10</c:name>
    <c:fmtId val="-1"/>
  </c:pivotSource>
  <c:chart>
    <c:title>
      <c:tx>
        <c:rich>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r>
              <a:rPr lang="en-IN" b="1">
                <a:solidFill>
                  <a:sysClr val="windowText" lastClr="000000"/>
                </a:solidFill>
              </a:rPr>
              <a:t>Size</a:t>
            </a:r>
            <a:r>
              <a:rPr lang="en-IN" b="1" baseline="0">
                <a:solidFill>
                  <a:sysClr val="windowText" lastClr="000000"/>
                </a:solidFill>
              </a:rPr>
              <a:t> Percentage By Orders</a:t>
            </a:r>
            <a:endParaRPr lang="en-IN" b="1">
              <a:solidFill>
                <a:sysClr val="windowText" lastClr="000000"/>
              </a:solidFill>
            </a:endParaRPr>
          </a:p>
        </c:rich>
      </c:tx>
      <c:overlay val="0"/>
      <c:spPr>
        <a:noFill/>
        <a:ln>
          <a:noFill/>
        </a:ln>
        <a:effectLst/>
      </c:spPr>
      <c:txPr>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solidFill>
              <a:srgbClr val="A79277"/>
            </a:solid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a:solidFill>
              <a:srgbClr val="A79277"/>
            </a:solidFill>
          </a:ln>
          <a:effectLst>
            <a:outerShdw blurRad="254000" sx="102000" sy="102000" algn="ctr" rotWithShape="0">
              <a:prstClr val="black">
                <a:alpha val="20000"/>
              </a:prstClr>
            </a:outerShdw>
          </a:effectLst>
        </c:spPr>
      </c:pivotFmt>
      <c:pivotFmt>
        <c:idx val="18"/>
        <c:spPr>
          <a:solidFill>
            <a:schemeClr val="accent1"/>
          </a:solidFill>
          <a:ln>
            <a:solidFill>
              <a:srgbClr val="A79277"/>
            </a:solidFill>
          </a:ln>
          <a:effectLst>
            <a:outerShdw blurRad="254000" sx="102000" sy="102000" algn="ctr" rotWithShape="0">
              <a:prstClr val="black">
                <a:alpha val="20000"/>
              </a:prstClr>
            </a:outerShdw>
          </a:effectLst>
        </c:spPr>
      </c:pivotFmt>
      <c:pivotFmt>
        <c:idx val="19"/>
        <c:spPr>
          <a:solidFill>
            <a:schemeClr val="accent1"/>
          </a:solidFill>
          <a:ln>
            <a:solidFill>
              <a:srgbClr val="A79277"/>
            </a:solidFill>
          </a:ln>
          <a:effectLst>
            <a:outerShdw blurRad="254000" sx="102000" sy="102000" algn="ctr" rotWithShape="0">
              <a:prstClr val="black">
                <a:alpha val="20000"/>
              </a:prstClr>
            </a:outerShdw>
          </a:effectLst>
        </c:spPr>
      </c:pivotFmt>
      <c:pivotFmt>
        <c:idx val="20"/>
        <c:spPr>
          <a:solidFill>
            <a:schemeClr val="accent1"/>
          </a:solidFill>
          <a:ln>
            <a:solidFill>
              <a:srgbClr val="A79277"/>
            </a:solidFill>
          </a:ln>
          <a:effectLst>
            <a:outerShdw blurRad="254000" sx="102000" sy="102000" algn="ctr" rotWithShape="0">
              <a:prstClr val="black">
                <a:alpha val="20000"/>
              </a:prstClr>
            </a:outerShdw>
          </a:effectLst>
        </c:spPr>
      </c:pivotFmt>
      <c:pivotFmt>
        <c:idx val="21"/>
        <c:spPr>
          <a:solidFill>
            <a:schemeClr val="accent1"/>
          </a:solidFill>
          <a:ln>
            <a:solidFill>
              <a:srgbClr val="A79277"/>
            </a:solid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2"/>
        <c:spPr>
          <a:solidFill>
            <a:schemeClr val="accent1"/>
          </a:solidFill>
          <a:ln>
            <a:solidFill>
              <a:srgbClr val="A79277"/>
            </a:solidFill>
          </a:ln>
          <a:effectLst>
            <a:outerShdw blurRad="254000" sx="102000" sy="102000" algn="ctr" rotWithShape="0">
              <a:prstClr val="black">
                <a:alpha val="20000"/>
              </a:prstClr>
            </a:outerShdw>
          </a:effectLst>
        </c:spPr>
      </c:pivotFmt>
      <c:pivotFmt>
        <c:idx val="23"/>
        <c:spPr>
          <a:solidFill>
            <a:schemeClr val="accent1"/>
          </a:solidFill>
          <a:ln>
            <a:solidFill>
              <a:srgbClr val="A79277"/>
            </a:solidFill>
          </a:ln>
          <a:effectLst>
            <a:outerShdw blurRad="254000" sx="102000" sy="102000" algn="ctr" rotWithShape="0">
              <a:prstClr val="black">
                <a:alpha val="20000"/>
              </a:prstClr>
            </a:outerShdw>
          </a:effectLst>
        </c:spPr>
      </c:pivotFmt>
      <c:pivotFmt>
        <c:idx val="24"/>
        <c:spPr>
          <a:solidFill>
            <a:schemeClr val="accent1"/>
          </a:solidFill>
          <a:ln>
            <a:solidFill>
              <a:srgbClr val="A79277"/>
            </a:solidFill>
          </a:ln>
          <a:effectLst>
            <a:outerShdw blurRad="254000" sx="102000" sy="102000" algn="ctr" rotWithShape="0">
              <a:prstClr val="black">
                <a:alpha val="20000"/>
              </a:prstClr>
            </a:outerShdw>
          </a:effectLst>
        </c:spPr>
      </c:pivotFmt>
      <c:pivotFmt>
        <c:idx val="25"/>
        <c:spPr>
          <a:solidFill>
            <a:schemeClr val="accent1"/>
          </a:solidFill>
          <a:ln>
            <a:solidFill>
              <a:srgbClr val="A79277"/>
            </a:solidFill>
          </a:ln>
          <a:effectLst>
            <a:outerShdw blurRad="254000" sx="102000" sy="102000" algn="ctr" rotWithShape="0">
              <a:prstClr val="black">
                <a:alpha val="20000"/>
              </a:prstClr>
            </a:outerShdw>
          </a:effectLst>
        </c:spPr>
      </c:pivotFmt>
      <c:pivotFmt>
        <c:idx val="26"/>
        <c:spPr>
          <a:solidFill>
            <a:schemeClr val="accent1"/>
          </a:solidFill>
          <a:ln>
            <a:solidFill>
              <a:srgbClr val="A79277"/>
            </a:solid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7"/>
        <c:spPr>
          <a:solidFill>
            <a:schemeClr val="accent1"/>
          </a:solidFill>
          <a:ln>
            <a:solidFill>
              <a:srgbClr val="A79277"/>
            </a:solidFill>
          </a:ln>
          <a:effectLst>
            <a:outerShdw blurRad="254000" sx="102000" sy="102000" algn="ctr" rotWithShape="0">
              <a:prstClr val="black">
                <a:alpha val="20000"/>
              </a:prstClr>
            </a:outerShdw>
          </a:effectLst>
        </c:spPr>
      </c:pivotFmt>
      <c:pivotFmt>
        <c:idx val="28"/>
        <c:spPr>
          <a:solidFill>
            <a:schemeClr val="accent1"/>
          </a:solidFill>
          <a:ln>
            <a:solidFill>
              <a:srgbClr val="A79277"/>
            </a:solidFill>
          </a:ln>
          <a:effectLst>
            <a:outerShdw blurRad="254000" sx="102000" sy="102000" algn="ctr" rotWithShape="0">
              <a:prstClr val="black">
                <a:alpha val="20000"/>
              </a:prstClr>
            </a:outerShdw>
          </a:effectLst>
        </c:spPr>
      </c:pivotFmt>
      <c:pivotFmt>
        <c:idx val="29"/>
        <c:spPr>
          <a:solidFill>
            <a:schemeClr val="accent1"/>
          </a:solidFill>
          <a:ln>
            <a:solidFill>
              <a:srgbClr val="A79277"/>
            </a:solidFill>
          </a:ln>
          <a:effectLst>
            <a:outerShdw blurRad="254000" sx="102000" sy="102000" algn="ctr" rotWithShape="0">
              <a:prstClr val="black">
                <a:alpha val="20000"/>
              </a:prstClr>
            </a:outerShdw>
          </a:effectLst>
        </c:spPr>
      </c:pivotFmt>
      <c:pivotFmt>
        <c:idx val="30"/>
        <c:spPr>
          <a:solidFill>
            <a:schemeClr val="accent1"/>
          </a:solidFill>
          <a:ln>
            <a:solidFill>
              <a:srgbClr val="A79277"/>
            </a:solidFill>
          </a:ln>
          <a:effectLst>
            <a:outerShdw blurRad="254000" sx="102000" sy="102000" algn="ctr" rotWithShape="0">
              <a:prstClr val="black">
                <a:alpha val="20000"/>
              </a:prstClr>
            </a:outerShdw>
          </a:effectLst>
        </c:spPr>
      </c:pivotFmt>
    </c:pivotFmts>
    <c:plotArea>
      <c:layout/>
      <c:pieChart>
        <c:varyColors val="1"/>
        <c:ser>
          <c:idx val="0"/>
          <c:order val="0"/>
          <c:tx>
            <c:strRef>
              <c:f>Pivot!$H$24</c:f>
              <c:strCache>
                <c:ptCount val="1"/>
                <c:pt idx="0">
                  <c:v>Total</c:v>
                </c:pt>
              </c:strCache>
            </c:strRef>
          </c:tx>
          <c:spPr>
            <a:ln>
              <a:solidFill>
                <a:srgbClr val="A79277"/>
              </a:solidFill>
            </a:ln>
          </c:spPr>
          <c:dPt>
            <c:idx val="0"/>
            <c:bubble3D val="0"/>
            <c:spPr>
              <a:solidFill>
                <a:schemeClr val="accent1"/>
              </a:solidFill>
              <a:ln>
                <a:solidFill>
                  <a:srgbClr val="A79277"/>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5B7-4E5A-BFCA-4E883A53C1DD}"/>
              </c:ext>
            </c:extLst>
          </c:dPt>
          <c:dPt>
            <c:idx val="1"/>
            <c:bubble3D val="0"/>
            <c:spPr>
              <a:solidFill>
                <a:schemeClr val="accent2"/>
              </a:solidFill>
              <a:ln>
                <a:solidFill>
                  <a:srgbClr val="A79277"/>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5B7-4E5A-BFCA-4E883A53C1DD}"/>
              </c:ext>
            </c:extLst>
          </c:dPt>
          <c:dPt>
            <c:idx val="2"/>
            <c:bubble3D val="0"/>
            <c:spPr>
              <a:solidFill>
                <a:schemeClr val="accent3"/>
              </a:solidFill>
              <a:ln>
                <a:solidFill>
                  <a:srgbClr val="A79277"/>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5B7-4E5A-BFCA-4E883A53C1DD}"/>
              </c:ext>
            </c:extLst>
          </c:dPt>
          <c:dPt>
            <c:idx val="3"/>
            <c:bubble3D val="0"/>
            <c:spPr>
              <a:solidFill>
                <a:schemeClr val="accent4"/>
              </a:solidFill>
              <a:ln>
                <a:solidFill>
                  <a:srgbClr val="A79277"/>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5B7-4E5A-BFCA-4E883A53C1DD}"/>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Pivot!$G$25:$G$29</c:f>
              <c:strCache>
                <c:ptCount val="4"/>
                <c:pt idx="0">
                  <c:v>Large</c:v>
                </c:pt>
                <c:pt idx="1">
                  <c:v>Not defind</c:v>
                </c:pt>
                <c:pt idx="2">
                  <c:v>Regular</c:v>
                </c:pt>
                <c:pt idx="3">
                  <c:v>Small</c:v>
                </c:pt>
              </c:strCache>
            </c:strRef>
          </c:cat>
          <c:val>
            <c:numRef>
              <c:f>Pivot!$H$25:$H$29</c:f>
              <c:numCache>
                <c:formatCode>General</c:formatCode>
                <c:ptCount val="4"/>
                <c:pt idx="0">
                  <c:v>44885</c:v>
                </c:pt>
                <c:pt idx="1">
                  <c:v>44518</c:v>
                </c:pt>
                <c:pt idx="2">
                  <c:v>45789</c:v>
                </c:pt>
                <c:pt idx="3">
                  <c:v>13924</c:v>
                </c:pt>
              </c:numCache>
            </c:numRef>
          </c:val>
          <c:extLst>
            <c:ext xmlns:c16="http://schemas.microsoft.com/office/drawing/2014/chart" uri="{C3380CC4-5D6E-409C-BE32-E72D297353CC}">
              <c16:uniqueId val="{00000008-2A4B-4D87-9505-E410BD39394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EAD8C0"/>
    </a:solidFill>
    <a:ln w="9525" cap="flat" cmpd="sng" algn="ctr">
      <a:solidFill>
        <a:sysClr val="windowText" lastClr="000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acrossLinear" id="1">
  <a:schemeClr val="dk1">
    <a:tint val="88000"/>
  </a:schemeClr>
  <a:schemeClr val="dk1">
    <a:tint val="55000"/>
  </a:schemeClr>
  <a:schemeClr val="dk1">
    <a:tint val="78000"/>
  </a:schemeClr>
  <a:schemeClr val="dk1">
    <a:tint val="92000"/>
  </a:schemeClr>
  <a:schemeClr val="dk1">
    <a:tint val="70000"/>
  </a:schemeClr>
  <a:schemeClr val="dk1">
    <a:tint val="30000"/>
  </a:schemeClr>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290E50-D3EA-4329-AA5F-AF5A5C575D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112D18-5CEB-46F3-924F-E35464AAA3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35D1AD-E24C-4E82-BC85-28527A42DCE7}" type="datetimeFigureOut">
              <a:rPr lang="en-US" smtClean="0"/>
              <a:t>4/17/2024</a:t>
            </a:fld>
            <a:endParaRPr lang="en-US" dirty="0"/>
          </a:p>
        </p:txBody>
      </p:sp>
      <p:sp>
        <p:nvSpPr>
          <p:cNvPr id="4" name="Footer Placeholder 3">
            <a:extLst>
              <a:ext uri="{FF2B5EF4-FFF2-40B4-BE49-F238E27FC236}">
                <a16:creationId xmlns:a16="http://schemas.microsoft.com/office/drawing/2014/main" id="{EB8FC0ED-2712-4B69-9F16-123F02DBF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2CBD00C-2269-4424-828A-8D893B5226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0B3793-D85E-4082-925C-FAA1A2B27276}" type="slidenum">
              <a:rPr lang="en-US" smtClean="0"/>
              <a:t>‹#›</a:t>
            </a:fld>
            <a:endParaRPr lang="en-US" dirty="0"/>
          </a:p>
        </p:txBody>
      </p:sp>
    </p:spTree>
    <p:extLst>
      <p:ext uri="{BB962C8B-B14F-4D97-AF65-F5344CB8AC3E}">
        <p14:creationId xmlns:p14="http://schemas.microsoft.com/office/powerpoint/2010/main" val="2233863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5EA34-3951-4B6D-8DDD-B157CE00471C}" type="datetimeFigureOut">
              <a:rPr lang="en-US" smtClean="0"/>
              <a:t>4/17/2024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3E965-974B-498D-B360-83DD1F9DEB55}" type="slidenum">
              <a:rPr lang="en-US" smtClean="0"/>
              <a:t>‹#›</a:t>
            </a:fld>
            <a:endParaRPr lang="en-US" dirty="0"/>
          </a:p>
        </p:txBody>
      </p:sp>
    </p:spTree>
    <p:extLst>
      <p:ext uri="{BB962C8B-B14F-4D97-AF65-F5344CB8AC3E}">
        <p14:creationId xmlns:p14="http://schemas.microsoft.com/office/powerpoint/2010/main" val="238363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a:t>
            </a:fld>
            <a:endParaRPr lang="en-US" dirty="0"/>
          </a:p>
        </p:txBody>
      </p:sp>
    </p:spTree>
    <p:extLst>
      <p:ext uri="{BB962C8B-B14F-4D97-AF65-F5344CB8AC3E}">
        <p14:creationId xmlns:p14="http://schemas.microsoft.com/office/powerpoint/2010/main" val="2289652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10</a:t>
            </a:fld>
            <a:endParaRPr lang="en-US" dirty="0"/>
          </a:p>
        </p:txBody>
      </p:sp>
    </p:spTree>
    <p:extLst>
      <p:ext uri="{BB962C8B-B14F-4D97-AF65-F5344CB8AC3E}">
        <p14:creationId xmlns:p14="http://schemas.microsoft.com/office/powerpoint/2010/main" val="3962726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11</a:t>
            </a:fld>
            <a:endParaRPr lang="en-US" dirty="0"/>
          </a:p>
        </p:txBody>
      </p:sp>
    </p:spTree>
    <p:extLst>
      <p:ext uri="{BB962C8B-B14F-4D97-AF65-F5344CB8AC3E}">
        <p14:creationId xmlns:p14="http://schemas.microsoft.com/office/powerpoint/2010/main" val="3509375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12</a:t>
            </a:fld>
            <a:endParaRPr lang="en-US" dirty="0"/>
          </a:p>
        </p:txBody>
      </p:sp>
    </p:spTree>
    <p:extLst>
      <p:ext uri="{BB962C8B-B14F-4D97-AF65-F5344CB8AC3E}">
        <p14:creationId xmlns:p14="http://schemas.microsoft.com/office/powerpoint/2010/main" val="1062142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13</a:t>
            </a:fld>
            <a:endParaRPr lang="en-US" dirty="0"/>
          </a:p>
        </p:txBody>
      </p:sp>
    </p:spTree>
    <p:extLst>
      <p:ext uri="{BB962C8B-B14F-4D97-AF65-F5344CB8AC3E}">
        <p14:creationId xmlns:p14="http://schemas.microsoft.com/office/powerpoint/2010/main" val="245264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2</a:t>
            </a:fld>
            <a:endParaRPr lang="en-US" dirty="0"/>
          </a:p>
        </p:txBody>
      </p:sp>
    </p:spTree>
    <p:extLst>
      <p:ext uri="{BB962C8B-B14F-4D97-AF65-F5344CB8AC3E}">
        <p14:creationId xmlns:p14="http://schemas.microsoft.com/office/powerpoint/2010/main" val="238941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3</a:t>
            </a:fld>
            <a:endParaRPr lang="en-US" dirty="0"/>
          </a:p>
        </p:txBody>
      </p:sp>
    </p:spTree>
    <p:extLst>
      <p:ext uri="{BB962C8B-B14F-4D97-AF65-F5344CB8AC3E}">
        <p14:creationId xmlns:p14="http://schemas.microsoft.com/office/powerpoint/2010/main" val="366465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4</a:t>
            </a:fld>
            <a:endParaRPr lang="en-US" dirty="0"/>
          </a:p>
        </p:txBody>
      </p:sp>
    </p:spTree>
    <p:extLst>
      <p:ext uri="{BB962C8B-B14F-4D97-AF65-F5344CB8AC3E}">
        <p14:creationId xmlns:p14="http://schemas.microsoft.com/office/powerpoint/2010/main" val="130968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5</a:t>
            </a:fld>
            <a:endParaRPr lang="en-US" dirty="0"/>
          </a:p>
        </p:txBody>
      </p:sp>
    </p:spTree>
    <p:extLst>
      <p:ext uri="{BB962C8B-B14F-4D97-AF65-F5344CB8AC3E}">
        <p14:creationId xmlns:p14="http://schemas.microsoft.com/office/powerpoint/2010/main" val="207875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6</a:t>
            </a:fld>
            <a:endParaRPr lang="en-US" dirty="0"/>
          </a:p>
        </p:txBody>
      </p:sp>
    </p:spTree>
    <p:extLst>
      <p:ext uri="{BB962C8B-B14F-4D97-AF65-F5344CB8AC3E}">
        <p14:creationId xmlns:p14="http://schemas.microsoft.com/office/powerpoint/2010/main" val="293586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7</a:t>
            </a:fld>
            <a:endParaRPr lang="en-US" dirty="0"/>
          </a:p>
        </p:txBody>
      </p:sp>
    </p:spTree>
    <p:extLst>
      <p:ext uri="{BB962C8B-B14F-4D97-AF65-F5344CB8AC3E}">
        <p14:creationId xmlns:p14="http://schemas.microsoft.com/office/powerpoint/2010/main" val="3514472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8</a:t>
            </a:fld>
            <a:endParaRPr lang="en-US" dirty="0"/>
          </a:p>
        </p:txBody>
      </p:sp>
    </p:spTree>
    <p:extLst>
      <p:ext uri="{BB962C8B-B14F-4D97-AF65-F5344CB8AC3E}">
        <p14:creationId xmlns:p14="http://schemas.microsoft.com/office/powerpoint/2010/main" val="1809397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9</a:t>
            </a:fld>
            <a:endParaRPr lang="en-US" dirty="0"/>
          </a:p>
        </p:txBody>
      </p:sp>
    </p:spTree>
    <p:extLst>
      <p:ext uri="{BB962C8B-B14F-4D97-AF65-F5344CB8AC3E}">
        <p14:creationId xmlns:p14="http://schemas.microsoft.com/office/powerpoint/2010/main" val="3669395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noProof="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4" name="Date Placeholder 3"/>
          <p:cNvSpPr>
            <a:spLocks noGrp="1"/>
          </p:cNvSpPr>
          <p:nvPr>
            <p:ph type="dt" sz="half" idx="10"/>
          </p:nvPr>
        </p:nvSpPr>
        <p:spPr/>
        <p:txBody>
          <a:bodyPr/>
          <a:lstStyle>
            <a:lvl1pPr algn="l">
              <a:defRPr/>
            </a:lvl1pPr>
          </a:lstStyle>
          <a:p>
            <a:fld id="{9AB3A824-1A51-4B26-AD58-A6D8E14F6C04}" type="datetimeFigureOut">
              <a:rPr lang="en-US" noProof="0" smtClean="0"/>
              <a:t>4/17/2024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150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4/17/2024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2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4/17/2024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95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4/17/2024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23064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noProof="0"/>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4/17/2024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64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noProof="0"/>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4/17/2024</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27958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4/17/2024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86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4/17/2024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6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4/17/2024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396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4/17/2024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365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4/17/2024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80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C1C18-307B-4F68-A007-B5B542270E8D}" type="datetimeFigureOut">
              <a:rPr lang="en-US" noProof="0" smtClean="0"/>
              <a:t>4/17/2024</a:t>
            </a:fld>
            <a:endParaRPr lang="en-US" noProof="0"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noProof="0" dirty="0"/>
              <a:t>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noProof="0" smtClean="0"/>
              <a:pPr/>
              <a:t>‹#›</a:t>
            </a:fld>
            <a:endParaRPr lang="en-US" noProof="0"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0284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Coffee Beans">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alphaModFix amt="45000"/>
            <a:extLst>
              <a:ext uri="{28A0092B-C50C-407E-A947-70E740481C1C}">
                <a14:useLocalDpi xmlns:a14="http://schemas.microsoft.com/office/drawing/2010/main"/>
              </a:ext>
            </a:extLst>
          </a:blip>
          <a:srcRect r="25"/>
          <a:stretch/>
        </p:blipFill>
        <p:spPr>
          <a:xfrm>
            <a:off x="20" y="-1"/>
            <a:ext cx="12188932" cy="6858000"/>
          </a:xfrm>
          <a:prstGeom prst="rect">
            <a:avLst/>
          </a:prstGeom>
        </p:spPr>
      </p:pic>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643467" y="643467"/>
            <a:ext cx="7164674" cy="5571066"/>
          </a:xfrm>
          <a:prstGeom prst="rect">
            <a:avLst/>
          </a:prstGeom>
        </p:spPr>
        <p:txBody>
          <a:bodyPr lIns="0" rIns="180000">
            <a:normAutofit/>
          </a:bodyPr>
          <a:lstStyle/>
          <a:p>
            <a:r>
              <a:rPr lang="en-US" sz="7200" b="1" dirty="0">
                <a:solidFill>
                  <a:schemeClr val="tx1"/>
                </a:solidFill>
              </a:rPr>
              <a:t>Coffee </a:t>
            </a:r>
            <a:br>
              <a:rPr lang="en-US" sz="7200" b="1" dirty="0">
                <a:solidFill>
                  <a:schemeClr val="tx1"/>
                </a:solidFill>
              </a:rPr>
            </a:br>
            <a:r>
              <a:rPr lang="en-US" sz="7200" b="1" dirty="0">
                <a:solidFill>
                  <a:schemeClr val="tx1"/>
                </a:solidFill>
              </a:rPr>
              <a:t>shop </a:t>
            </a:r>
            <a:br>
              <a:rPr lang="en-US" sz="7200" b="1" dirty="0">
                <a:solidFill>
                  <a:schemeClr val="tx1"/>
                </a:solidFill>
              </a:rPr>
            </a:br>
            <a:r>
              <a:rPr lang="en-US" sz="7200" b="1" dirty="0">
                <a:solidFill>
                  <a:schemeClr val="tx1"/>
                </a:solidFill>
              </a:rPr>
              <a:t>sales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451608" y="643467"/>
            <a:ext cx="3096926" cy="5571066"/>
          </a:xfrm>
          <a:prstGeom prst="rect">
            <a:avLst/>
          </a:prstGeom>
        </p:spPr>
        <p:txBody>
          <a:bodyPr lIns="0" rIns="0">
            <a:normAutofit/>
          </a:bodyPr>
          <a:lstStyle/>
          <a:p>
            <a:r>
              <a:rPr lang="en-US" sz="2800" dirty="0">
                <a:solidFill>
                  <a:schemeClr val="tx1"/>
                </a:solidFill>
              </a:rPr>
              <a:t>By </a:t>
            </a:r>
          </a:p>
          <a:p>
            <a:r>
              <a:rPr lang="en-US" sz="2800" dirty="0">
                <a:solidFill>
                  <a:schemeClr val="tx1"/>
                </a:solidFill>
              </a:rPr>
              <a:t>Vikas Vishwakarma</a:t>
            </a:r>
          </a:p>
          <a:p>
            <a:r>
              <a:rPr lang="en-US" sz="2800" dirty="0">
                <a:solidFill>
                  <a:schemeClr val="tx1"/>
                </a:solidFill>
              </a:rPr>
              <a:t>17-04-2014</a:t>
            </a:r>
          </a:p>
        </p:txBody>
      </p:sp>
      <p:cxnSp>
        <p:nvCxnSpPr>
          <p:cNvPr id="20" name="Straight Connector 19">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41ADA27-F8D7-4034-AACF-0E2C0E2546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olling Dough">
            <a:extLst>
              <a:ext uri="{FF2B5EF4-FFF2-40B4-BE49-F238E27FC236}">
                <a16:creationId xmlns:a16="http://schemas.microsoft.com/office/drawing/2014/main" id="{CD3172FA-7FBF-4586-8BAE-F8681B4CC272}"/>
              </a:ext>
            </a:extLst>
          </p:cNvPr>
          <p:cNvPicPr>
            <a:picLocks noChangeAspect="1"/>
          </p:cNvPicPr>
          <p:nvPr/>
        </p:nvPicPr>
        <p:blipFill rotWithShape="1">
          <a:blip r:embed="rId3" cstate="screen">
            <a:alphaModFix amt="4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44DFCA76-5DF3-4D71-A543-CF57216D5E4E}"/>
              </a:ext>
            </a:extLst>
          </p:cNvPr>
          <p:cNvSpPr>
            <a:spLocks noGrp="1"/>
          </p:cNvSpPr>
          <p:nvPr>
            <p:ph type="title"/>
          </p:nvPr>
        </p:nvSpPr>
        <p:spPr>
          <a:xfrm>
            <a:off x="1024128" y="585216"/>
            <a:ext cx="9720072" cy="1499616"/>
          </a:xfrm>
        </p:spPr>
        <p:txBody>
          <a:bodyPr>
            <a:normAutofit/>
          </a:bodyPr>
          <a:lstStyle/>
          <a:p>
            <a:r>
              <a:rPr lang="en-US" b="1" dirty="0">
                <a:solidFill>
                  <a:srgbClr val="FFFFFF"/>
                </a:solidFill>
              </a:rPr>
              <a:t>Coffee shop sales trends – findings</a:t>
            </a:r>
          </a:p>
        </p:txBody>
      </p:sp>
      <p:cxnSp>
        <p:nvCxnSpPr>
          <p:cNvPr id="14" name="Straight Connector 13">
            <a:extLst>
              <a:ext uri="{FF2B5EF4-FFF2-40B4-BE49-F238E27FC236}">
                <a16:creationId xmlns:a16="http://schemas.microsoft.com/office/drawing/2014/main" id="{9CC82DC8-E7AF-4E0A-B62F-9B79E706D9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EFAA9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8551953-2501-62F1-6EB4-8750DB649A76}"/>
              </a:ext>
            </a:extLst>
          </p:cNvPr>
          <p:cNvSpPr txBox="1"/>
          <p:nvPr/>
        </p:nvSpPr>
        <p:spPr>
          <a:xfrm>
            <a:off x="1132670" y="2413002"/>
            <a:ext cx="4827863" cy="236016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defTabSz="2222500">
              <a:lnSpc>
                <a:spcPct val="100000"/>
              </a:lnSpc>
              <a:spcBef>
                <a:spcPct val="0"/>
              </a:spcBef>
              <a:spcAft>
                <a:spcPct val="35000"/>
              </a:spcAft>
            </a:pPr>
            <a:r>
              <a:rPr lang="en-US" sz="2200" dirty="0"/>
              <a:t>FINDINGS</a:t>
            </a:r>
          </a:p>
          <a:p>
            <a:pPr marL="171450" lvl="0" indent="-171450" defTabSz="2222500">
              <a:lnSpc>
                <a:spcPct val="100000"/>
              </a:lnSpc>
              <a:spcBef>
                <a:spcPct val="0"/>
              </a:spcBef>
              <a:spcAft>
                <a:spcPct val="35000"/>
              </a:spcAft>
              <a:buFont typeface="Arial" panose="020B0604020202020204" pitchFamily="34" charset="0"/>
              <a:buChar char="•"/>
            </a:pPr>
            <a:endParaRPr lang="en-US" sz="1600" dirty="0"/>
          </a:p>
          <a:p>
            <a:pPr marL="171450" lvl="0" indent="-171450" defTabSz="2222500">
              <a:lnSpc>
                <a:spcPct val="100000"/>
              </a:lnSpc>
              <a:spcBef>
                <a:spcPct val="0"/>
              </a:spcBef>
              <a:spcAft>
                <a:spcPct val="35000"/>
              </a:spcAft>
              <a:buFont typeface="Arial" panose="020B0604020202020204" pitchFamily="34" charset="0"/>
              <a:buChar char="•"/>
            </a:pPr>
            <a:r>
              <a:rPr lang="en-US" sz="1600" dirty="0"/>
              <a:t>Overall Trend is positive.</a:t>
            </a:r>
          </a:p>
          <a:p>
            <a:pPr marL="171450" lvl="0" indent="-171450" defTabSz="2222500">
              <a:lnSpc>
                <a:spcPct val="100000"/>
              </a:lnSpc>
              <a:spcBef>
                <a:spcPct val="0"/>
              </a:spcBef>
              <a:spcAft>
                <a:spcPct val="35000"/>
              </a:spcAft>
              <a:buFont typeface="Arial" panose="020B0604020202020204" pitchFamily="34" charset="0"/>
              <a:buChar char="•"/>
            </a:pPr>
            <a:r>
              <a:rPr lang="en-US" sz="1600" dirty="0"/>
              <a:t>More sales during spring and winter season.</a:t>
            </a:r>
          </a:p>
          <a:p>
            <a:pPr marL="171450" lvl="0" indent="-171450" defTabSz="2222500">
              <a:lnSpc>
                <a:spcPct val="100000"/>
              </a:lnSpc>
              <a:spcBef>
                <a:spcPct val="0"/>
              </a:spcBef>
              <a:spcAft>
                <a:spcPct val="35000"/>
              </a:spcAft>
              <a:buFont typeface="Arial" panose="020B0604020202020204" pitchFamily="34" charset="0"/>
              <a:buChar char="•"/>
            </a:pPr>
            <a:r>
              <a:rPr lang="en-US" sz="1600" dirty="0"/>
              <a:t>Hell’s Kitchen outperformance then other location.</a:t>
            </a:r>
          </a:p>
          <a:p>
            <a:pPr marL="171450" lvl="0" indent="-171450" defTabSz="2222500">
              <a:lnSpc>
                <a:spcPct val="100000"/>
              </a:lnSpc>
              <a:spcBef>
                <a:spcPct val="0"/>
              </a:spcBef>
              <a:spcAft>
                <a:spcPct val="35000"/>
              </a:spcAft>
              <a:buFont typeface="Arial" panose="020B0604020202020204" pitchFamily="34" charset="0"/>
              <a:buChar char="•"/>
            </a:pPr>
            <a:endParaRPr lang="en-US" sz="1600" dirty="0"/>
          </a:p>
          <a:p>
            <a:pPr marL="171450" lvl="0" indent="-171450" defTabSz="2222500">
              <a:lnSpc>
                <a:spcPct val="100000"/>
              </a:lnSpc>
              <a:spcBef>
                <a:spcPct val="0"/>
              </a:spcBef>
              <a:spcAft>
                <a:spcPct val="35000"/>
              </a:spcAft>
              <a:buFont typeface="Arial" panose="020B0604020202020204" pitchFamily="34" charset="0"/>
              <a:buChar char="•"/>
            </a:pPr>
            <a:endParaRPr lang="en-US" sz="1600" dirty="0"/>
          </a:p>
          <a:p>
            <a:pPr marL="171450" lvl="0" indent="-171450" defTabSz="2222500">
              <a:lnSpc>
                <a:spcPct val="100000"/>
              </a:lnSpc>
              <a:spcBef>
                <a:spcPct val="0"/>
              </a:spcBef>
              <a:spcAft>
                <a:spcPct val="35000"/>
              </a:spcAft>
              <a:buFont typeface="Arial" panose="020B0604020202020204" pitchFamily="34" charset="0"/>
              <a:buChar char="•"/>
            </a:pPr>
            <a:endParaRPr lang="en-US" sz="1600" kern="1200" noProof="0" dirty="0"/>
          </a:p>
        </p:txBody>
      </p:sp>
    </p:spTree>
    <p:extLst>
      <p:ext uri="{BB962C8B-B14F-4D97-AF65-F5344CB8AC3E}">
        <p14:creationId xmlns:p14="http://schemas.microsoft.com/office/powerpoint/2010/main" val="1982573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0"/>
              </a:schemeClr>
            </a:gs>
            <a:gs pos="100000">
              <a:schemeClr val="bg1"/>
            </a:gs>
          </a:gsLst>
          <a:lin ang="78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8756837-05BF-4387-B0CB-CFF921BCD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FFEC9DA-F598-4E27-80EE-1EF9DDE39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9EAA8D-9FA6-44DF-B373-F9F0E09DC750}"/>
              </a:ext>
            </a:extLst>
          </p:cNvPr>
          <p:cNvSpPr>
            <a:spLocks noGrp="1"/>
          </p:cNvSpPr>
          <p:nvPr>
            <p:ph type="title"/>
          </p:nvPr>
        </p:nvSpPr>
        <p:spPr>
          <a:xfrm>
            <a:off x="8187269" y="643467"/>
            <a:ext cx="3415612" cy="5571066"/>
          </a:xfrm>
        </p:spPr>
        <p:txBody>
          <a:bodyPr>
            <a:normAutofit/>
          </a:bodyPr>
          <a:lstStyle/>
          <a:p>
            <a:r>
              <a:rPr lang="en-US" b="1" dirty="0">
                <a:solidFill>
                  <a:schemeClr val="bg1"/>
                </a:solidFill>
              </a:rPr>
              <a:t>Results</a:t>
            </a:r>
          </a:p>
        </p:txBody>
      </p:sp>
      <p:sp>
        <p:nvSpPr>
          <p:cNvPr id="4" name="Rectangle 3">
            <a:extLst>
              <a:ext uri="{FF2B5EF4-FFF2-40B4-BE49-F238E27FC236}">
                <a16:creationId xmlns:a16="http://schemas.microsoft.com/office/drawing/2014/main" id="{4F988892-D92D-4DFD-90AC-AED275633603}"/>
              </a:ext>
            </a:extLst>
          </p:cNvPr>
          <p:cNvSpPr/>
          <p:nvPr/>
        </p:nvSpPr>
        <p:spPr>
          <a:xfrm>
            <a:off x="245533" y="2996142"/>
            <a:ext cx="2558119" cy="899583"/>
          </a:xfrm>
          <a:prstGeom prst="rect">
            <a:avLst/>
          </a:prstGeom>
          <a:solidFill>
            <a:srgbClr val="EAD8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fld id="{BCD88D11-B760-4D7C-81F5-0BF8C80F2772}" type="TxLink">
              <a:rPr lang="en-US" sz="2000" b="0" i="0" u="none" strike="noStrike">
                <a:solidFill>
                  <a:srgbClr val="000000"/>
                </a:solidFill>
                <a:latin typeface="Aptos Narrow"/>
              </a:rPr>
              <a:pPr algn="ctr"/>
              <a:t>4.69</a:t>
            </a:fld>
            <a:endParaRPr lang="en-US" sz="2000" b="0" i="0" u="none" strike="noStrike">
              <a:solidFill>
                <a:srgbClr val="000000"/>
              </a:solidFill>
              <a:latin typeface="Aptos Narrow"/>
            </a:endParaRPr>
          </a:p>
          <a:p>
            <a:pPr algn="ctr"/>
            <a:r>
              <a:rPr lang="en-US" sz="2000" b="0" i="0" u="none" strike="noStrike">
                <a:solidFill>
                  <a:srgbClr val="000000"/>
                </a:solidFill>
                <a:latin typeface="Aptos Narrow"/>
              </a:rPr>
              <a:t>Avg Bill / Person</a:t>
            </a:r>
          </a:p>
        </p:txBody>
      </p:sp>
      <p:sp>
        <p:nvSpPr>
          <p:cNvPr id="5" name="Rectangle 4">
            <a:extLst>
              <a:ext uri="{FF2B5EF4-FFF2-40B4-BE49-F238E27FC236}">
                <a16:creationId xmlns:a16="http://schemas.microsoft.com/office/drawing/2014/main" id="{F5C3CD8A-87DC-4F1C-A3DB-B9429F1F1ED2}"/>
              </a:ext>
            </a:extLst>
          </p:cNvPr>
          <p:cNvSpPr/>
          <p:nvPr/>
        </p:nvSpPr>
        <p:spPr>
          <a:xfrm>
            <a:off x="4648071" y="2996142"/>
            <a:ext cx="2557062" cy="899583"/>
          </a:xfrm>
          <a:prstGeom prst="rect">
            <a:avLst/>
          </a:prstGeom>
          <a:solidFill>
            <a:srgbClr val="EAD8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fld id="{8DBE4B12-A5BD-425D-BABE-B37D79346DF1}" type="TxLink">
              <a:rPr lang="en-US" sz="2000" b="0" i="0" u="none" strike="noStrike">
                <a:solidFill>
                  <a:srgbClr val="000000"/>
                </a:solidFill>
                <a:latin typeface="Aptos Narrow"/>
              </a:rPr>
              <a:pPr algn="ctr"/>
              <a:t>1.44</a:t>
            </a:fld>
            <a:endParaRPr lang="en-US" sz="2000" b="0" i="0" u="none" strike="noStrike" dirty="0">
              <a:solidFill>
                <a:srgbClr val="000000"/>
              </a:solidFill>
              <a:latin typeface="Aptos Narrow"/>
            </a:endParaRPr>
          </a:p>
          <a:p>
            <a:pPr algn="ctr"/>
            <a:r>
              <a:rPr lang="en-US" sz="2000" b="0" i="0" u="none" strike="noStrike" dirty="0">
                <a:solidFill>
                  <a:srgbClr val="000000"/>
                </a:solidFill>
                <a:latin typeface="Aptos Narrow"/>
              </a:rPr>
              <a:t>Avg</a:t>
            </a:r>
            <a:r>
              <a:rPr lang="en-US" sz="2000" b="0" i="0" u="none" strike="noStrike" baseline="0" dirty="0">
                <a:solidFill>
                  <a:srgbClr val="000000"/>
                </a:solidFill>
                <a:latin typeface="Aptos Narrow"/>
              </a:rPr>
              <a:t> Order/ Person</a:t>
            </a:r>
            <a:endParaRPr lang="en-US" sz="2000" b="0" i="0" u="none" strike="noStrike" dirty="0">
              <a:solidFill>
                <a:srgbClr val="000000"/>
              </a:solidFill>
              <a:latin typeface="Aptos Narrow"/>
            </a:endParaRPr>
          </a:p>
        </p:txBody>
      </p:sp>
      <p:graphicFrame>
        <p:nvGraphicFramePr>
          <p:cNvPr id="6" name="Chart 5">
            <a:extLst>
              <a:ext uri="{FF2B5EF4-FFF2-40B4-BE49-F238E27FC236}">
                <a16:creationId xmlns:a16="http://schemas.microsoft.com/office/drawing/2014/main" id="{038F7C41-5614-4AE7-A3A9-D88CD7852433}"/>
              </a:ext>
            </a:extLst>
          </p:cNvPr>
          <p:cNvGraphicFramePr>
            <a:graphicFrameLocks/>
          </p:cNvGraphicFramePr>
          <p:nvPr>
            <p:extLst>
              <p:ext uri="{D42A27DB-BD31-4B8C-83A1-F6EECF244321}">
                <p14:modId xmlns:p14="http://schemas.microsoft.com/office/powerpoint/2010/main" val="1112669276"/>
              </p:ext>
            </p:extLst>
          </p:nvPr>
        </p:nvGraphicFramePr>
        <p:xfrm>
          <a:off x="245533" y="148167"/>
          <a:ext cx="6959600" cy="27419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B7401738-C3B0-4DAA-91BA-02E8B1A35B29}"/>
              </a:ext>
            </a:extLst>
          </p:cNvPr>
          <p:cNvGraphicFramePr>
            <a:graphicFrameLocks/>
          </p:cNvGraphicFramePr>
          <p:nvPr>
            <p:extLst>
              <p:ext uri="{D42A27DB-BD31-4B8C-83A1-F6EECF244321}">
                <p14:modId xmlns:p14="http://schemas.microsoft.com/office/powerpoint/2010/main" val="3501533895"/>
              </p:ext>
            </p:extLst>
          </p:nvPr>
        </p:nvGraphicFramePr>
        <p:xfrm>
          <a:off x="245533" y="4005906"/>
          <a:ext cx="6959600" cy="274191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D2A4C1AB-5BB6-4160-92E5-E8BFB535ADDA}"/>
              </a:ext>
            </a:extLst>
          </p:cNvPr>
          <p:cNvGraphicFramePr>
            <a:graphicFrameLocks/>
          </p:cNvGraphicFramePr>
          <p:nvPr>
            <p:extLst>
              <p:ext uri="{D42A27DB-BD31-4B8C-83A1-F6EECF244321}">
                <p14:modId xmlns:p14="http://schemas.microsoft.com/office/powerpoint/2010/main" val="1378422000"/>
              </p:ext>
            </p:extLst>
          </p:nvPr>
        </p:nvGraphicFramePr>
        <p:xfrm>
          <a:off x="7616805" y="4005907"/>
          <a:ext cx="4453275" cy="274191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58631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41ADA27-F8D7-4034-AACF-0E2C0E2546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olling Dough">
            <a:extLst>
              <a:ext uri="{FF2B5EF4-FFF2-40B4-BE49-F238E27FC236}">
                <a16:creationId xmlns:a16="http://schemas.microsoft.com/office/drawing/2014/main" id="{CD3172FA-7FBF-4586-8BAE-F8681B4CC272}"/>
              </a:ext>
            </a:extLst>
          </p:cNvPr>
          <p:cNvPicPr>
            <a:picLocks noChangeAspect="1"/>
          </p:cNvPicPr>
          <p:nvPr/>
        </p:nvPicPr>
        <p:blipFill rotWithShape="1">
          <a:blip r:embed="rId3" cstate="screen">
            <a:alphaModFix amt="4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44DFCA76-5DF3-4D71-A543-CF57216D5E4E}"/>
              </a:ext>
            </a:extLst>
          </p:cNvPr>
          <p:cNvSpPr>
            <a:spLocks noGrp="1"/>
          </p:cNvSpPr>
          <p:nvPr>
            <p:ph type="title"/>
          </p:nvPr>
        </p:nvSpPr>
        <p:spPr>
          <a:xfrm>
            <a:off x="1024128" y="585216"/>
            <a:ext cx="9720072" cy="1499616"/>
          </a:xfrm>
        </p:spPr>
        <p:txBody>
          <a:bodyPr>
            <a:normAutofit/>
          </a:bodyPr>
          <a:lstStyle/>
          <a:p>
            <a:r>
              <a:rPr lang="en-US" b="1" dirty="0">
                <a:solidFill>
                  <a:srgbClr val="FFFFFF"/>
                </a:solidFill>
              </a:rPr>
              <a:t>Overall– findings</a:t>
            </a:r>
          </a:p>
        </p:txBody>
      </p:sp>
      <p:cxnSp>
        <p:nvCxnSpPr>
          <p:cNvPr id="14" name="Straight Connector 13">
            <a:extLst>
              <a:ext uri="{FF2B5EF4-FFF2-40B4-BE49-F238E27FC236}">
                <a16:creationId xmlns:a16="http://schemas.microsoft.com/office/drawing/2014/main" id="{9CC82DC8-E7AF-4E0A-B62F-9B79E706D9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EFAA9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8551953-2501-62F1-6EB4-8750DB649A76}"/>
              </a:ext>
            </a:extLst>
          </p:cNvPr>
          <p:cNvSpPr txBox="1"/>
          <p:nvPr/>
        </p:nvSpPr>
        <p:spPr>
          <a:xfrm>
            <a:off x="1175822" y="2084832"/>
            <a:ext cx="9830505" cy="172586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defTabSz="2222500">
              <a:lnSpc>
                <a:spcPct val="100000"/>
              </a:lnSpc>
              <a:spcBef>
                <a:spcPct val="0"/>
              </a:spcBef>
              <a:spcAft>
                <a:spcPct val="35000"/>
              </a:spcAft>
            </a:pPr>
            <a:r>
              <a:rPr lang="en-US" sz="2200" dirty="0"/>
              <a:t>FINDINGS</a:t>
            </a:r>
          </a:p>
          <a:p>
            <a:pPr marL="171450" lvl="0" indent="-171450" defTabSz="2222500">
              <a:lnSpc>
                <a:spcPct val="100000"/>
              </a:lnSpc>
              <a:spcBef>
                <a:spcPct val="0"/>
              </a:spcBef>
              <a:spcAft>
                <a:spcPct val="35000"/>
              </a:spcAft>
              <a:buFont typeface="Arial" panose="020B0604020202020204" pitchFamily="34" charset="0"/>
              <a:buChar char="•"/>
            </a:pPr>
            <a:endParaRPr lang="en-US" sz="1600" dirty="0"/>
          </a:p>
          <a:p>
            <a:pPr marL="171450" lvl="0" indent="-171450" defTabSz="2222500">
              <a:lnSpc>
                <a:spcPct val="100000"/>
              </a:lnSpc>
              <a:spcBef>
                <a:spcPct val="0"/>
              </a:spcBef>
              <a:spcAft>
                <a:spcPct val="35000"/>
              </a:spcAft>
              <a:buFont typeface="Arial" panose="020B0604020202020204" pitchFamily="34" charset="0"/>
              <a:buChar char="•"/>
            </a:pPr>
            <a:r>
              <a:rPr lang="en-GB" sz="1600" dirty="0"/>
              <a:t>Sales vary significantly based on the day of the week and time of day, with peak sales observed during weekday mornings and early afternoons.</a:t>
            </a:r>
          </a:p>
          <a:p>
            <a:pPr marL="171450" lvl="0" indent="-171450" defTabSz="2222500">
              <a:lnSpc>
                <a:spcPct val="100000"/>
              </a:lnSpc>
              <a:spcBef>
                <a:spcPct val="0"/>
              </a:spcBef>
              <a:spcAft>
                <a:spcPct val="35000"/>
              </a:spcAft>
              <a:buFont typeface="Arial" panose="020B0604020202020204" pitchFamily="34" charset="0"/>
              <a:buChar char="•"/>
            </a:pPr>
            <a:r>
              <a:rPr lang="en-GB" sz="1600" dirty="0"/>
              <a:t>Peak times for sales activity occur during weekday mornings (7:00 AM - 10:00 AM) and lunch hours (1:00 PM - 3:00 PM).</a:t>
            </a:r>
          </a:p>
          <a:p>
            <a:pPr marL="171450" lvl="0" indent="-171450" defTabSz="2222500">
              <a:lnSpc>
                <a:spcPct val="100000"/>
              </a:lnSpc>
              <a:spcBef>
                <a:spcPct val="0"/>
              </a:spcBef>
              <a:spcAft>
                <a:spcPct val="35000"/>
              </a:spcAft>
              <a:buFont typeface="Arial" panose="020B0604020202020204" pitchFamily="34" charset="0"/>
              <a:buChar char="•"/>
            </a:pPr>
            <a:r>
              <a:rPr lang="en-GB" sz="1600" dirty="0"/>
              <a:t>Monthly sales revenue fluctuates throughout the year, with peak months during spring and winter seasons.</a:t>
            </a:r>
          </a:p>
          <a:p>
            <a:pPr marL="171450" lvl="0" indent="-171450" defTabSz="2222500">
              <a:lnSpc>
                <a:spcPct val="100000"/>
              </a:lnSpc>
              <a:spcBef>
                <a:spcPct val="0"/>
              </a:spcBef>
              <a:spcAft>
                <a:spcPct val="35000"/>
              </a:spcAft>
              <a:buFont typeface="Arial" panose="020B0604020202020204" pitchFamily="34" charset="0"/>
              <a:buChar char="•"/>
            </a:pPr>
            <a:r>
              <a:rPr lang="en-GB" sz="1600" dirty="0"/>
              <a:t>Sales performance varies across different sales locations, indicating potential areas for optimization.</a:t>
            </a:r>
          </a:p>
          <a:p>
            <a:pPr marL="171450" lvl="0" indent="-171450" defTabSz="2222500">
              <a:lnSpc>
                <a:spcPct val="100000"/>
              </a:lnSpc>
              <a:spcBef>
                <a:spcPct val="0"/>
              </a:spcBef>
              <a:spcAft>
                <a:spcPct val="35000"/>
              </a:spcAft>
              <a:buFont typeface="Arial" panose="020B0604020202020204" pitchFamily="34" charset="0"/>
              <a:buChar char="•"/>
            </a:pPr>
            <a:r>
              <a:rPr lang="en-GB" sz="1600" dirty="0"/>
              <a:t>Understanding the average price per order per person provides insights into customer spending habits and preferences.</a:t>
            </a:r>
          </a:p>
          <a:p>
            <a:pPr marL="171450" lvl="0" indent="-171450" defTabSz="2222500">
              <a:lnSpc>
                <a:spcPct val="100000"/>
              </a:lnSpc>
              <a:spcBef>
                <a:spcPct val="0"/>
              </a:spcBef>
              <a:spcAft>
                <a:spcPct val="35000"/>
              </a:spcAft>
              <a:buFont typeface="Arial" panose="020B0604020202020204" pitchFamily="34" charset="0"/>
              <a:buChar char="•"/>
            </a:pPr>
            <a:r>
              <a:rPr lang="en-GB" sz="1600" dirty="0"/>
              <a:t>Identifying top-selling products allows for targeted marketing and inventory management strategies.</a:t>
            </a:r>
          </a:p>
          <a:p>
            <a:pPr marL="171450" lvl="0" indent="-171450" defTabSz="2222500">
              <a:lnSpc>
                <a:spcPct val="100000"/>
              </a:lnSpc>
              <a:spcBef>
                <a:spcPct val="0"/>
              </a:spcBef>
              <a:spcAft>
                <a:spcPct val="35000"/>
              </a:spcAft>
              <a:buFont typeface="Arial" panose="020B0604020202020204" pitchFamily="34" charset="0"/>
              <a:buChar char="•"/>
            </a:pPr>
            <a:r>
              <a:rPr lang="en-GB" sz="1600" dirty="0"/>
              <a:t>Sales vary significantly across different product categories and types, suggesting opportunities for product diversification and optimization.</a:t>
            </a:r>
            <a:endParaRPr lang="en-US" sz="1600" dirty="0"/>
          </a:p>
          <a:p>
            <a:pPr marL="171450" lvl="0" indent="-171450" defTabSz="2222500">
              <a:lnSpc>
                <a:spcPct val="100000"/>
              </a:lnSpc>
              <a:spcBef>
                <a:spcPct val="0"/>
              </a:spcBef>
              <a:spcAft>
                <a:spcPct val="35000"/>
              </a:spcAft>
              <a:buFont typeface="Arial" panose="020B0604020202020204" pitchFamily="34" charset="0"/>
              <a:buChar char="•"/>
            </a:pPr>
            <a:endParaRPr lang="en-US" sz="1600" dirty="0"/>
          </a:p>
          <a:p>
            <a:pPr marL="171450" lvl="0" indent="-171450" defTabSz="2222500">
              <a:lnSpc>
                <a:spcPct val="100000"/>
              </a:lnSpc>
              <a:spcBef>
                <a:spcPct val="0"/>
              </a:spcBef>
              <a:spcAft>
                <a:spcPct val="35000"/>
              </a:spcAft>
              <a:buFont typeface="Arial" panose="020B0604020202020204" pitchFamily="34" charset="0"/>
              <a:buChar char="•"/>
            </a:pPr>
            <a:endParaRPr lang="en-US" sz="1600" kern="1200" noProof="0" dirty="0"/>
          </a:p>
        </p:txBody>
      </p:sp>
    </p:spTree>
    <p:extLst>
      <p:ext uri="{BB962C8B-B14F-4D97-AF65-F5344CB8AC3E}">
        <p14:creationId xmlns:p14="http://schemas.microsoft.com/office/powerpoint/2010/main" val="1444878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1063F05-99EF-4DA3-B595-4E26670F2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gradFill>
            <a:gsLst>
              <a:gs pos="0">
                <a:schemeClr val="accent6">
                  <a:lumMod val="50000"/>
                </a:schemeClr>
              </a:gs>
              <a:gs pos="100000">
                <a:schemeClr val="bg1"/>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904461-E85A-43E7-AA0B-B7DF596CA62F}"/>
              </a:ext>
            </a:extLst>
          </p:cNvPr>
          <p:cNvSpPr>
            <a:spLocks noGrp="1"/>
          </p:cNvSpPr>
          <p:nvPr>
            <p:ph type="title"/>
          </p:nvPr>
        </p:nvSpPr>
        <p:spPr>
          <a:xfrm>
            <a:off x="1024129" y="585216"/>
            <a:ext cx="3779085" cy="1499616"/>
          </a:xfrm>
          <a:prstGeom prst="rect">
            <a:avLst/>
          </a:prstGeom>
        </p:spPr>
        <p:txBody>
          <a:bodyPr lIns="0" tIns="108000">
            <a:normAutofit/>
          </a:bodyPr>
          <a:lstStyle/>
          <a:p>
            <a:r>
              <a:rPr lang="en-US" sz="5400" b="1" dirty="0">
                <a:solidFill>
                  <a:srgbClr val="FFFFFF"/>
                </a:solidFill>
              </a:rPr>
              <a:t>Thank You</a:t>
            </a:r>
          </a:p>
        </p:txBody>
      </p:sp>
      <p:cxnSp>
        <p:nvCxnSpPr>
          <p:cNvPr id="12" name="Straight Connector 11">
            <a:extLst>
              <a:ext uri="{FF2B5EF4-FFF2-40B4-BE49-F238E27FC236}">
                <a16:creationId xmlns:a16="http://schemas.microsoft.com/office/drawing/2014/main" id="{E0A835C2-2B9B-4174-AA2C-60A4F1311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D39F4A"/>
            </a:solidFill>
          </a:ln>
        </p:spPr>
        <p:style>
          <a:lnRef idx="1">
            <a:schemeClr val="accent1"/>
          </a:lnRef>
          <a:fillRef idx="0">
            <a:schemeClr val="accent1"/>
          </a:fillRef>
          <a:effectRef idx="0">
            <a:schemeClr val="accent1"/>
          </a:effectRef>
          <a:fontRef idx="minor">
            <a:schemeClr val="tx1"/>
          </a:fontRef>
        </p:style>
      </p:cxnSp>
      <p:pic>
        <p:nvPicPr>
          <p:cNvPr id="5" name="Picture 4" descr="Restaurant Open Sign">
            <a:extLst>
              <a:ext uri="{FF2B5EF4-FFF2-40B4-BE49-F238E27FC236}">
                <a16:creationId xmlns:a16="http://schemas.microsoft.com/office/drawing/2014/main" id="{4BB88093-7048-42AA-9AFC-B007B4E797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468548" y="10"/>
            <a:ext cx="6723452" cy="6857990"/>
          </a:xfrm>
          <a:prstGeom prst="rect">
            <a:avLst/>
          </a:prstGeom>
        </p:spPr>
      </p:pic>
    </p:spTree>
    <p:extLst>
      <p:ext uri="{BB962C8B-B14F-4D97-AF65-F5344CB8AC3E}">
        <p14:creationId xmlns:p14="http://schemas.microsoft.com/office/powerpoint/2010/main" val="2157044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F6F939FF-38E5-43C1-9562-6E33A2F50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C148A00E-633D-4DE1-A032-9D62FA291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B91C57-2090-466E-B05A-DA282135678E}"/>
              </a:ext>
            </a:extLst>
          </p:cNvPr>
          <p:cNvSpPr>
            <a:spLocks noGrp="1"/>
          </p:cNvSpPr>
          <p:nvPr>
            <p:ph type="title"/>
          </p:nvPr>
        </p:nvSpPr>
        <p:spPr>
          <a:xfrm>
            <a:off x="1024128" y="4971088"/>
            <a:ext cx="9720072" cy="1499616"/>
          </a:xfrm>
          <a:prstGeom prst="rect">
            <a:avLst/>
          </a:prstGeom>
        </p:spPr>
        <p:txBody>
          <a:bodyPr vert="horz" lIns="91440" tIns="45720" rIns="91440" bIns="45720" rtlCol="0">
            <a:normAutofit/>
          </a:bodyPr>
          <a:lstStyle/>
          <a:p>
            <a:r>
              <a:rPr lang="en-US" b="1" dirty="0">
                <a:solidFill>
                  <a:srgbClr val="FFFFFF"/>
                </a:solidFill>
              </a:rPr>
              <a:t>Outlines</a:t>
            </a:r>
          </a:p>
        </p:txBody>
      </p:sp>
      <p:cxnSp>
        <p:nvCxnSpPr>
          <p:cNvPr id="61" name="Straight Connector 60">
            <a:extLst>
              <a:ext uri="{FF2B5EF4-FFF2-40B4-BE49-F238E27FC236}">
                <a16:creationId xmlns:a16="http://schemas.microsoft.com/office/drawing/2014/main" id="{1F7502AC-B5F2-447A-8886-7B0FA9DBA7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3CDF685F-7B4A-29BA-1E06-AFF8CC651C88}"/>
              </a:ext>
            </a:extLst>
          </p:cNvPr>
          <p:cNvGrpSpPr/>
          <p:nvPr/>
        </p:nvGrpSpPr>
        <p:grpSpPr>
          <a:xfrm>
            <a:off x="5983202" y="387295"/>
            <a:ext cx="5380122" cy="5378689"/>
            <a:chOff x="2917209" y="2045203"/>
            <a:chExt cx="2618550" cy="810344"/>
          </a:xfrm>
        </p:grpSpPr>
        <p:sp>
          <p:nvSpPr>
            <p:cNvPr id="4" name="Rectangle 3">
              <a:extLst>
                <a:ext uri="{FF2B5EF4-FFF2-40B4-BE49-F238E27FC236}">
                  <a16:creationId xmlns:a16="http://schemas.microsoft.com/office/drawing/2014/main" id="{E1788641-57D4-415A-3C49-25E43EE6BA11}"/>
                </a:ext>
              </a:extLst>
            </p:cNvPr>
            <p:cNvSpPr/>
            <p:nvPr/>
          </p:nvSpPr>
          <p:spPr>
            <a:xfrm>
              <a:off x="3027009" y="2045203"/>
              <a:ext cx="250875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6" name="TextBox 5">
              <a:extLst>
                <a:ext uri="{FF2B5EF4-FFF2-40B4-BE49-F238E27FC236}">
                  <a16:creationId xmlns:a16="http://schemas.microsoft.com/office/drawing/2014/main" id="{59D184E0-028B-964C-6A18-AFA434529594}"/>
                </a:ext>
              </a:extLst>
            </p:cNvPr>
            <p:cNvSpPr txBox="1"/>
            <p:nvPr/>
          </p:nvSpPr>
          <p:spPr>
            <a:xfrm>
              <a:off x="2917209" y="2135547"/>
              <a:ext cx="250875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defTabSz="2222500">
                <a:lnSpc>
                  <a:spcPct val="100000"/>
                </a:lnSpc>
                <a:spcBef>
                  <a:spcPct val="0"/>
                </a:spcBef>
                <a:spcAft>
                  <a:spcPct val="35000"/>
                </a:spcAft>
                <a:buFont typeface="Arial" panose="020B0604020202020204" pitchFamily="34" charset="0"/>
                <a:buChar char="•"/>
              </a:pPr>
              <a:r>
                <a:rPr lang="en-US" sz="2200" kern="1200" noProof="0" dirty="0"/>
                <a:t>Executive Summary</a:t>
              </a:r>
            </a:p>
            <a:p>
              <a:pPr marL="285750" lvl="0" indent="-285750" defTabSz="2222500">
                <a:lnSpc>
                  <a:spcPct val="100000"/>
                </a:lnSpc>
                <a:spcBef>
                  <a:spcPct val="0"/>
                </a:spcBef>
                <a:spcAft>
                  <a:spcPct val="35000"/>
                </a:spcAft>
                <a:buFont typeface="Arial" panose="020B0604020202020204" pitchFamily="34" charset="0"/>
                <a:buChar char="•"/>
              </a:pPr>
              <a:r>
                <a:rPr lang="en-US" sz="2200" dirty="0"/>
                <a:t>Introduction</a:t>
              </a:r>
            </a:p>
            <a:p>
              <a:pPr marL="285750" lvl="0" indent="-285750" defTabSz="2222500">
                <a:lnSpc>
                  <a:spcPct val="100000"/>
                </a:lnSpc>
                <a:spcBef>
                  <a:spcPct val="0"/>
                </a:spcBef>
                <a:spcAft>
                  <a:spcPct val="35000"/>
                </a:spcAft>
                <a:buFont typeface="Arial" panose="020B0604020202020204" pitchFamily="34" charset="0"/>
                <a:buChar char="•"/>
              </a:pPr>
              <a:r>
                <a:rPr lang="en-US" sz="2200" kern="1200" noProof="0" dirty="0"/>
                <a:t>Methodology</a:t>
              </a:r>
            </a:p>
            <a:p>
              <a:pPr marL="285750" lvl="0" indent="-285750" defTabSz="2222500">
                <a:lnSpc>
                  <a:spcPct val="100000"/>
                </a:lnSpc>
                <a:spcBef>
                  <a:spcPct val="0"/>
                </a:spcBef>
                <a:spcAft>
                  <a:spcPct val="35000"/>
                </a:spcAft>
                <a:buFont typeface="Arial" panose="020B0604020202020204" pitchFamily="34" charset="0"/>
                <a:buChar char="•"/>
              </a:pPr>
              <a:r>
                <a:rPr lang="en-US" sz="2200" dirty="0"/>
                <a:t>Results</a:t>
              </a:r>
            </a:p>
            <a:p>
              <a:pPr marL="285750" lvl="0" indent="-285750" defTabSz="2222500">
                <a:lnSpc>
                  <a:spcPct val="100000"/>
                </a:lnSpc>
                <a:spcBef>
                  <a:spcPct val="0"/>
                </a:spcBef>
                <a:spcAft>
                  <a:spcPct val="35000"/>
                </a:spcAft>
                <a:buFont typeface="Arial" panose="020B0604020202020204" pitchFamily="34" charset="0"/>
                <a:buChar char="•"/>
              </a:pPr>
              <a:r>
                <a:rPr lang="en-US" sz="2200" kern="1200" noProof="0" dirty="0"/>
                <a:t>Discussion</a:t>
              </a:r>
            </a:p>
            <a:p>
              <a:pPr marL="285750" lvl="0" indent="-285750" defTabSz="2222500">
                <a:lnSpc>
                  <a:spcPct val="100000"/>
                </a:lnSpc>
                <a:spcBef>
                  <a:spcPct val="0"/>
                </a:spcBef>
                <a:spcAft>
                  <a:spcPct val="35000"/>
                </a:spcAft>
                <a:buFont typeface="Arial" panose="020B0604020202020204" pitchFamily="34" charset="0"/>
                <a:buChar char="•"/>
              </a:pPr>
              <a:r>
                <a:rPr lang="en-US" sz="2200" dirty="0"/>
                <a:t>Conclusion</a:t>
              </a:r>
            </a:p>
            <a:p>
              <a:pPr marL="285750" lvl="0" indent="-285750" defTabSz="2222500">
                <a:lnSpc>
                  <a:spcPct val="100000"/>
                </a:lnSpc>
                <a:spcBef>
                  <a:spcPct val="0"/>
                </a:spcBef>
                <a:spcAft>
                  <a:spcPct val="35000"/>
                </a:spcAft>
                <a:buFont typeface="Arial" panose="020B0604020202020204" pitchFamily="34" charset="0"/>
                <a:buChar char="•"/>
              </a:pPr>
              <a:r>
                <a:rPr lang="en-US" sz="2200" kern="1200" noProof="0" dirty="0"/>
                <a:t>Appendix</a:t>
              </a:r>
            </a:p>
            <a:p>
              <a:pPr marL="285750" lvl="0" indent="-285750" defTabSz="2222500">
                <a:lnSpc>
                  <a:spcPct val="100000"/>
                </a:lnSpc>
                <a:spcBef>
                  <a:spcPct val="0"/>
                </a:spcBef>
                <a:spcAft>
                  <a:spcPct val="35000"/>
                </a:spcAft>
                <a:buFont typeface="Arial" panose="020B0604020202020204" pitchFamily="34" charset="0"/>
                <a:buChar char="•"/>
              </a:pPr>
              <a:endParaRPr lang="en-US" sz="2200" kern="1200" noProof="0" dirty="0"/>
            </a:p>
          </p:txBody>
        </p:sp>
      </p:grpSp>
      <p:pic>
        <p:nvPicPr>
          <p:cNvPr id="8" name="Graphic 7" descr="Coffee on white background">
            <a:extLst>
              <a:ext uri="{FF2B5EF4-FFF2-40B4-BE49-F238E27FC236}">
                <a16:creationId xmlns:a16="http://schemas.microsoft.com/office/drawing/2014/main" id="{036C09AF-625F-3333-5891-1F20CA9446F3}"/>
              </a:ext>
            </a:extLst>
          </p:cNvPr>
          <p:cNvPicPr>
            <a:picLocks noChangeAspect="1"/>
          </p:cNvPicPr>
          <p:nvPr/>
        </p:nvPicPr>
        <p:blipFill>
          <a:blip r:embed="rId3"/>
          <a:srcRect/>
          <a:stretch/>
        </p:blipFill>
        <p:spPr>
          <a:xfrm>
            <a:off x="1675607" y="986960"/>
            <a:ext cx="3898760" cy="2598538"/>
          </a:xfrm>
          <a:prstGeom prst="rect">
            <a:avLst/>
          </a:prstGeom>
        </p:spPr>
      </p:pic>
      <p:graphicFrame>
        <p:nvGraphicFramePr>
          <p:cNvPr id="11" name="Content Placeholder 5" descr="Sales Chart">
            <a:extLst>
              <a:ext uri="{FF2B5EF4-FFF2-40B4-BE49-F238E27FC236}">
                <a16:creationId xmlns:a16="http://schemas.microsoft.com/office/drawing/2014/main" id="{048015A1-63EE-9B44-5104-B0E2EFF20960}"/>
              </a:ext>
            </a:extLst>
          </p:cNvPr>
          <p:cNvGraphicFramePr>
            <a:graphicFrameLocks noGrp="1"/>
          </p:cNvGraphicFramePr>
          <p:nvPr>
            <p:ph idx="1"/>
            <p:extLst>
              <p:ext uri="{D42A27DB-BD31-4B8C-83A1-F6EECF244321}">
                <p14:modId xmlns:p14="http://schemas.microsoft.com/office/powerpoint/2010/main" val="478948797"/>
              </p:ext>
            </p:extLst>
          </p:nvPr>
        </p:nvGraphicFramePr>
        <p:xfrm>
          <a:off x="8747960" y="1870627"/>
          <a:ext cx="3148225" cy="239574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02586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0"/>
              </a:schemeClr>
            </a:gs>
            <a:gs pos="100000">
              <a:schemeClr val="bg1"/>
            </a:gs>
          </a:gsLst>
          <a:lin ang="78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8756837-05BF-4387-B0CB-CFF921BCD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FFEC9DA-F598-4E27-80EE-1EF9DDE39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9EAA8D-9FA6-44DF-B373-F9F0E09DC750}"/>
              </a:ext>
            </a:extLst>
          </p:cNvPr>
          <p:cNvSpPr>
            <a:spLocks noGrp="1"/>
          </p:cNvSpPr>
          <p:nvPr>
            <p:ph type="title"/>
          </p:nvPr>
        </p:nvSpPr>
        <p:spPr>
          <a:xfrm>
            <a:off x="8187269" y="643467"/>
            <a:ext cx="3415612" cy="5571066"/>
          </a:xfrm>
        </p:spPr>
        <p:txBody>
          <a:bodyPr>
            <a:normAutofit/>
          </a:bodyPr>
          <a:lstStyle/>
          <a:p>
            <a:r>
              <a:rPr lang="en-US" b="1" dirty="0">
                <a:solidFill>
                  <a:schemeClr val="bg1"/>
                </a:solidFill>
              </a:rPr>
              <a:t>Executive summary</a:t>
            </a:r>
          </a:p>
        </p:txBody>
      </p:sp>
      <p:sp>
        <p:nvSpPr>
          <p:cNvPr id="5" name="TextBox 4">
            <a:extLst>
              <a:ext uri="{FF2B5EF4-FFF2-40B4-BE49-F238E27FC236}">
                <a16:creationId xmlns:a16="http://schemas.microsoft.com/office/drawing/2014/main" id="{C4676E2E-AAC0-A8CD-F933-AA4B8851CE0E}"/>
              </a:ext>
            </a:extLst>
          </p:cNvPr>
          <p:cNvSpPr txBox="1"/>
          <p:nvPr/>
        </p:nvSpPr>
        <p:spPr>
          <a:xfrm>
            <a:off x="176923" y="643467"/>
            <a:ext cx="7366878" cy="350566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defTabSz="2222500">
              <a:lnSpc>
                <a:spcPct val="100000"/>
              </a:lnSpc>
              <a:spcBef>
                <a:spcPct val="0"/>
              </a:spcBef>
              <a:spcAft>
                <a:spcPct val="35000"/>
              </a:spcAft>
              <a:buFont typeface="Arial" panose="020B0604020202020204" pitchFamily="34" charset="0"/>
              <a:buChar char="•"/>
            </a:pPr>
            <a:r>
              <a:rPr lang="en-GB" sz="1200" kern="1200" noProof="0" dirty="0"/>
              <a:t>This executive summary provides a condensed overview of the retail sales analysis conducted for Coffee Shop. The primary objective of this project was to extract actionable insights from the sales data to enhance the coffee shop's performance and profitability.</a:t>
            </a:r>
          </a:p>
          <a:p>
            <a:pPr marL="285750" lvl="0" indent="-285750" defTabSz="2222500">
              <a:lnSpc>
                <a:spcPct val="100000"/>
              </a:lnSpc>
              <a:spcBef>
                <a:spcPct val="0"/>
              </a:spcBef>
              <a:spcAft>
                <a:spcPct val="35000"/>
              </a:spcAft>
              <a:buFont typeface="Arial" panose="020B0604020202020204" pitchFamily="34" charset="0"/>
              <a:buChar char="•"/>
            </a:pPr>
            <a:endParaRPr lang="en-GB" sz="1200" kern="1200" noProof="0" dirty="0"/>
          </a:p>
          <a:p>
            <a:pPr marL="285750" lvl="0" indent="-285750" defTabSz="2222500">
              <a:lnSpc>
                <a:spcPct val="100000"/>
              </a:lnSpc>
              <a:spcBef>
                <a:spcPct val="0"/>
              </a:spcBef>
              <a:spcAft>
                <a:spcPct val="35000"/>
              </a:spcAft>
              <a:buFont typeface="Wingdings" panose="05000000000000000000" pitchFamily="2" charset="2"/>
              <a:buChar char="q"/>
            </a:pPr>
            <a:r>
              <a:rPr lang="en-GB" sz="1200" kern="1200" noProof="0" dirty="0"/>
              <a:t>Key Findings:</a:t>
            </a:r>
          </a:p>
          <a:p>
            <a:pPr marL="285750" lvl="0" indent="-285750" defTabSz="2222500">
              <a:lnSpc>
                <a:spcPct val="100000"/>
              </a:lnSpc>
              <a:spcBef>
                <a:spcPct val="0"/>
              </a:spcBef>
              <a:spcAft>
                <a:spcPct val="35000"/>
              </a:spcAft>
              <a:buFont typeface="Arial" panose="020B0604020202020204" pitchFamily="34" charset="0"/>
              <a:buChar char="•"/>
            </a:pPr>
            <a:r>
              <a:rPr lang="en-GB" sz="1200" kern="1200" noProof="0" dirty="0"/>
              <a:t>Sales Variation by Day and Hour:</a:t>
            </a:r>
          </a:p>
          <a:p>
            <a:pPr marL="269875" lvl="1" defTabSz="2222500">
              <a:spcBef>
                <a:spcPct val="0"/>
              </a:spcBef>
              <a:spcAft>
                <a:spcPct val="35000"/>
              </a:spcAft>
            </a:pPr>
            <a:r>
              <a:rPr lang="en-GB" sz="1200" kern="1200" noProof="0" dirty="0"/>
              <a:t>Analysis of sales data revealed fluctuations in sales volume based on both the day of the week and the hour of the day. Peak sales activity was observed during weekday mornings and early afternoons, with weekends showing a slight decrease in sales.</a:t>
            </a:r>
          </a:p>
          <a:p>
            <a:pPr marL="285750" lvl="0" indent="-285750" defTabSz="2222500">
              <a:lnSpc>
                <a:spcPct val="100000"/>
              </a:lnSpc>
              <a:spcBef>
                <a:spcPct val="0"/>
              </a:spcBef>
              <a:spcAft>
                <a:spcPct val="35000"/>
              </a:spcAft>
              <a:buFont typeface="Arial" panose="020B0604020202020204" pitchFamily="34" charset="0"/>
              <a:buChar char="•"/>
            </a:pPr>
            <a:endParaRPr lang="en-GB" sz="1200" kern="1200" noProof="0" dirty="0"/>
          </a:p>
          <a:p>
            <a:pPr marL="285750" lvl="0" indent="-285750" defTabSz="2222500">
              <a:lnSpc>
                <a:spcPct val="100000"/>
              </a:lnSpc>
              <a:spcBef>
                <a:spcPct val="0"/>
              </a:spcBef>
              <a:spcAft>
                <a:spcPct val="35000"/>
              </a:spcAft>
              <a:buFont typeface="Arial" panose="020B0604020202020204" pitchFamily="34" charset="0"/>
              <a:buChar char="•"/>
            </a:pPr>
            <a:r>
              <a:rPr lang="en-GB" sz="1200" kern="1200" noProof="0" dirty="0"/>
              <a:t>Peak Times for Sales Activity:</a:t>
            </a:r>
          </a:p>
          <a:p>
            <a:pPr marL="269875" lvl="0" defTabSz="2222500">
              <a:lnSpc>
                <a:spcPct val="100000"/>
              </a:lnSpc>
              <a:spcBef>
                <a:spcPct val="0"/>
              </a:spcBef>
              <a:spcAft>
                <a:spcPct val="35000"/>
              </a:spcAft>
            </a:pPr>
            <a:r>
              <a:rPr lang="en-GB" sz="1200" kern="1200" noProof="0" dirty="0"/>
              <a:t>Peak sales activity occurs during weekday mornings between 7:00 AM and 10:00 AM, coinciding with the rush hour for commuters and breakfast traffic. Additionally, there is a secondary peak observed during lunch hours between 13:00 PM and 3:00 PM.</a:t>
            </a:r>
          </a:p>
          <a:p>
            <a:pPr marL="285750" lvl="0" indent="-285750" defTabSz="2222500">
              <a:lnSpc>
                <a:spcPct val="100000"/>
              </a:lnSpc>
              <a:spcBef>
                <a:spcPct val="0"/>
              </a:spcBef>
              <a:spcAft>
                <a:spcPct val="35000"/>
              </a:spcAft>
              <a:buFont typeface="Arial" panose="020B0604020202020204" pitchFamily="34" charset="0"/>
              <a:buChar char="•"/>
            </a:pPr>
            <a:endParaRPr lang="en-GB" sz="1200" kern="1200" noProof="0" dirty="0"/>
          </a:p>
          <a:p>
            <a:pPr marL="285750" lvl="0" indent="-285750" defTabSz="2222500">
              <a:lnSpc>
                <a:spcPct val="100000"/>
              </a:lnSpc>
              <a:spcBef>
                <a:spcPct val="0"/>
              </a:spcBef>
              <a:spcAft>
                <a:spcPct val="35000"/>
              </a:spcAft>
              <a:buFont typeface="Arial" panose="020B0604020202020204" pitchFamily="34" charset="0"/>
              <a:buChar char="•"/>
            </a:pPr>
            <a:r>
              <a:rPr lang="en-GB" sz="1200" kern="1200" noProof="0" dirty="0"/>
              <a:t>Total Sales Revenue by Month:</a:t>
            </a:r>
          </a:p>
          <a:p>
            <a:pPr marL="269875" lvl="0" defTabSz="2222500">
              <a:lnSpc>
                <a:spcPct val="100000"/>
              </a:lnSpc>
              <a:spcBef>
                <a:spcPct val="0"/>
              </a:spcBef>
              <a:spcAft>
                <a:spcPct val="35000"/>
              </a:spcAft>
            </a:pPr>
            <a:r>
              <a:rPr lang="en-GB" sz="1200" kern="1200" noProof="0" dirty="0"/>
              <a:t>Monthly sales revenue varies throughout the year, with peak months occurring during spring and winter first month. A detailed breakdown of total sales revenue for each month is provided in the analysis report.</a:t>
            </a:r>
          </a:p>
          <a:p>
            <a:pPr marL="285750" lvl="0" indent="-285750" defTabSz="2222500">
              <a:lnSpc>
                <a:spcPct val="100000"/>
              </a:lnSpc>
              <a:spcBef>
                <a:spcPct val="0"/>
              </a:spcBef>
              <a:spcAft>
                <a:spcPct val="35000"/>
              </a:spcAft>
              <a:buFont typeface="Arial" panose="020B0604020202020204" pitchFamily="34" charset="0"/>
              <a:buChar char="•"/>
            </a:pPr>
            <a:endParaRPr lang="en-GB" sz="1200" kern="1200" noProof="0" dirty="0"/>
          </a:p>
          <a:p>
            <a:pPr marL="285750" lvl="0" indent="-285750" defTabSz="2222500">
              <a:lnSpc>
                <a:spcPct val="100000"/>
              </a:lnSpc>
              <a:spcBef>
                <a:spcPct val="0"/>
              </a:spcBef>
              <a:spcAft>
                <a:spcPct val="35000"/>
              </a:spcAft>
              <a:buFont typeface="Arial" panose="020B0604020202020204" pitchFamily="34" charset="0"/>
              <a:buChar char="•"/>
            </a:pPr>
            <a:r>
              <a:rPr lang="en-GB" sz="1200" kern="1200" noProof="0" dirty="0"/>
              <a:t>Sales Variation Across Locations:</a:t>
            </a:r>
          </a:p>
          <a:p>
            <a:pPr marL="269875" lvl="0" defTabSz="2222500">
              <a:lnSpc>
                <a:spcPct val="100000"/>
              </a:lnSpc>
              <a:spcBef>
                <a:spcPct val="0"/>
              </a:spcBef>
              <a:spcAft>
                <a:spcPct val="35000"/>
              </a:spcAft>
            </a:pPr>
            <a:r>
              <a:rPr lang="en-GB" sz="1200" kern="1200" noProof="0" dirty="0"/>
              <a:t>Sales performance slight</a:t>
            </a:r>
            <a:r>
              <a:rPr lang="en-GB" sz="1200" dirty="0" err="1"/>
              <a:t>ly</a:t>
            </a:r>
            <a:r>
              <a:rPr lang="en-GB" sz="1200" dirty="0"/>
              <a:t> </a:t>
            </a:r>
            <a:r>
              <a:rPr lang="en-GB" sz="1200" kern="1200" noProof="0" dirty="0"/>
              <a:t>varies across different sales locations, Hell’s Kitchen outperforming others.</a:t>
            </a:r>
          </a:p>
          <a:p>
            <a:pPr marL="269875" lvl="0" defTabSz="2222500">
              <a:lnSpc>
                <a:spcPct val="100000"/>
              </a:lnSpc>
              <a:spcBef>
                <a:spcPct val="0"/>
              </a:spcBef>
              <a:spcAft>
                <a:spcPct val="35000"/>
              </a:spcAft>
            </a:pPr>
            <a:endParaRPr lang="en-GB" sz="1200" kern="1200" noProof="0" dirty="0"/>
          </a:p>
          <a:p>
            <a:pPr marL="285750" lvl="0" indent="-285750" defTabSz="2222500">
              <a:lnSpc>
                <a:spcPct val="100000"/>
              </a:lnSpc>
              <a:spcBef>
                <a:spcPct val="0"/>
              </a:spcBef>
              <a:spcAft>
                <a:spcPct val="35000"/>
              </a:spcAft>
              <a:buFont typeface="Arial" panose="020B0604020202020204" pitchFamily="34" charset="0"/>
              <a:buChar char="•"/>
            </a:pPr>
            <a:r>
              <a:rPr lang="en-GB" sz="1200" kern="1200" noProof="0" dirty="0"/>
              <a:t>Average Price per Order per Person &amp; Average Bill per Person:</a:t>
            </a:r>
          </a:p>
          <a:p>
            <a:pPr marL="269875" lvl="0" defTabSz="2222500">
              <a:lnSpc>
                <a:spcPct val="100000"/>
              </a:lnSpc>
              <a:spcBef>
                <a:spcPct val="0"/>
              </a:spcBef>
              <a:spcAft>
                <a:spcPct val="35000"/>
              </a:spcAft>
            </a:pPr>
            <a:r>
              <a:rPr lang="en-GB" sz="1200" kern="1200" noProof="0" dirty="0"/>
              <a:t>The average price per order per person was calculated as will as average bill per person calculated, providing insights into customer spending habits and preferences. Understanding this metric enables targeted pricing strategies and menu adjustments.</a:t>
            </a:r>
          </a:p>
        </p:txBody>
      </p:sp>
    </p:spTree>
    <p:extLst>
      <p:ext uri="{BB962C8B-B14F-4D97-AF65-F5344CB8AC3E}">
        <p14:creationId xmlns:p14="http://schemas.microsoft.com/office/powerpoint/2010/main" val="3357200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0"/>
              </a:schemeClr>
            </a:gs>
            <a:gs pos="100000">
              <a:schemeClr val="bg1"/>
            </a:gs>
          </a:gsLst>
          <a:lin ang="78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8756837-05BF-4387-B0CB-CFF921BCD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FFEC9DA-F598-4E27-80EE-1EF9DDE39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9EAA8D-9FA6-44DF-B373-F9F0E09DC750}"/>
              </a:ext>
            </a:extLst>
          </p:cNvPr>
          <p:cNvSpPr>
            <a:spLocks noGrp="1"/>
          </p:cNvSpPr>
          <p:nvPr>
            <p:ph type="title"/>
          </p:nvPr>
        </p:nvSpPr>
        <p:spPr>
          <a:xfrm>
            <a:off x="8187269" y="643467"/>
            <a:ext cx="3415612" cy="5571066"/>
          </a:xfrm>
        </p:spPr>
        <p:txBody>
          <a:bodyPr>
            <a:normAutofit/>
          </a:bodyPr>
          <a:lstStyle/>
          <a:p>
            <a:r>
              <a:rPr lang="en-US" b="1" dirty="0">
                <a:solidFill>
                  <a:schemeClr val="bg1"/>
                </a:solidFill>
              </a:rPr>
              <a:t>Executive summary</a:t>
            </a:r>
          </a:p>
        </p:txBody>
      </p:sp>
      <p:sp>
        <p:nvSpPr>
          <p:cNvPr id="5" name="TextBox 4">
            <a:extLst>
              <a:ext uri="{FF2B5EF4-FFF2-40B4-BE49-F238E27FC236}">
                <a16:creationId xmlns:a16="http://schemas.microsoft.com/office/drawing/2014/main" id="{C4676E2E-AAC0-A8CD-F933-AA4B8851CE0E}"/>
              </a:ext>
            </a:extLst>
          </p:cNvPr>
          <p:cNvSpPr txBox="1"/>
          <p:nvPr/>
        </p:nvSpPr>
        <p:spPr>
          <a:xfrm>
            <a:off x="176923" y="643467"/>
            <a:ext cx="7366878" cy="350566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defTabSz="2222500">
              <a:lnSpc>
                <a:spcPct val="100000"/>
              </a:lnSpc>
              <a:spcBef>
                <a:spcPct val="0"/>
              </a:spcBef>
              <a:spcAft>
                <a:spcPct val="35000"/>
              </a:spcAft>
              <a:buFont typeface="Arial" panose="020B0604020202020204" pitchFamily="34" charset="0"/>
              <a:buChar char="•"/>
            </a:pPr>
            <a:r>
              <a:rPr lang="en-GB" sz="1200" kern="1200" noProof="0" dirty="0"/>
              <a:t>Best-Selling Products:</a:t>
            </a:r>
          </a:p>
          <a:p>
            <a:pPr marL="269875" lvl="0" defTabSz="2222500">
              <a:lnSpc>
                <a:spcPct val="100000"/>
              </a:lnSpc>
              <a:spcBef>
                <a:spcPct val="0"/>
              </a:spcBef>
              <a:spcAft>
                <a:spcPct val="35000"/>
              </a:spcAft>
            </a:pPr>
            <a:r>
              <a:rPr lang="en-GB" sz="1200" kern="1200" noProof="0" dirty="0"/>
              <a:t>Analysis of sales data revealed the best-selling products in terms of both quantity and revenue. Identifying these top-performing items allows for focused marketing efforts and inventory management.</a:t>
            </a:r>
          </a:p>
          <a:p>
            <a:pPr marL="285750" lvl="0" indent="-285750" defTabSz="2222500">
              <a:lnSpc>
                <a:spcPct val="100000"/>
              </a:lnSpc>
              <a:spcBef>
                <a:spcPct val="0"/>
              </a:spcBef>
              <a:spcAft>
                <a:spcPct val="35000"/>
              </a:spcAft>
              <a:buFont typeface="Arial" panose="020B0604020202020204" pitchFamily="34" charset="0"/>
              <a:buChar char="•"/>
            </a:pPr>
            <a:endParaRPr lang="en-GB" sz="1200" kern="1200" noProof="0" dirty="0"/>
          </a:p>
          <a:p>
            <a:pPr marL="285750" lvl="0" indent="-285750" defTabSz="2222500">
              <a:lnSpc>
                <a:spcPct val="100000"/>
              </a:lnSpc>
              <a:spcBef>
                <a:spcPct val="0"/>
              </a:spcBef>
              <a:spcAft>
                <a:spcPct val="35000"/>
              </a:spcAft>
              <a:buFont typeface="Arial" panose="020B0604020202020204" pitchFamily="34" charset="0"/>
              <a:buChar char="•"/>
            </a:pPr>
            <a:r>
              <a:rPr lang="en-GB" sz="1200" kern="1200" noProof="0" dirty="0"/>
              <a:t>Sales Variation by Product Category and Type:</a:t>
            </a:r>
          </a:p>
          <a:p>
            <a:pPr marL="269875" lvl="0" defTabSz="2222500">
              <a:lnSpc>
                <a:spcPct val="100000"/>
              </a:lnSpc>
              <a:spcBef>
                <a:spcPct val="0"/>
              </a:spcBef>
              <a:spcAft>
                <a:spcPct val="35000"/>
              </a:spcAft>
            </a:pPr>
            <a:r>
              <a:rPr lang="en-GB" sz="1200" kern="1200" noProof="0" dirty="0"/>
              <a:t>Sales vary significantly across different product categories and types. By </a:t>
            </a:r>
            <a:r>
              <a:rPr lang="en-GB" sz="1200" kern="1200" noProof="0" dirty="0" err="1"/>
              <a:t>analyzing</a:t>
            </a:r>
            <a:r>
              <a:rPr lang="en-GB" sz="1200" kern="1200" noProof="0" dirty="0"/>
              <a:t> these variations, opportunities for product diversification, promotions, and menu optimization can be identified.</a:t>
            </a:r>
            <a:endParaRPr lang="en-US" sz="1200" kern="1200" noProof="0" dirty="0"/>
          </a:p>
        </p:txBody>
      </p:sp>
    </p:spTree>
    <p:extLst>
      <p:ext uri="{BB962C8B-B14F-4D97-AF65-F5344CB8AC3E}">
        <p14:creationId xmlns:p14="http://schemas.microsoft.com/office/powerpoint/2010/main" val="3163890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F6F939FF-38E5-43C1-9562-6E33A2F50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C148A00E-633D-4DE1-A032-9D62FA291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B91C57-2090-466E-B05A-DA282135678E}"/>
              </a:ext>
            </a:extLst>
          </p:cNvPr>
          <p:cNvSpPr>
            <a:spLocks noGrp="1"/>
          </p:cNvSpPr>
          <p:nvPr>
            <p:ph type="title"/>
          </p:nvPr>
        </p:nvSpPr>
        <p:spPr>
          <a:xfrm>
            <a:off x="1024128" y="4971088"/>
            <a:ext cx="9720072" cy="1499616"/>
          </a:xfrm>
          <a:prstGeom prst="rect">
            <a:avLst/>
          </a:prstGeom>
        </p:spPr>
        <p:txBody>
          <a:bodyPr vert="horz" lIns="91440" tIns="45720" rIns="91440" bIns="45720" rtlCol="0">
            <a:normAutofit/>
          </a:bodyPr>
          <a:lstStyle/>
          <a:p>
            <a:r>
              <a:rPr lang="en-US" b="1" dirty="0">
                <a:solidFill>
                  <a:srgbClr val="FFFFFF"/>
                </a:solidFill>
              </a:rPr>
              <a:t>Introduction</a:t>
            </a:r>
          </a:p>
        </p:txBody>
      </p:sp>
      <p:cxnSp>
        <p:nvCxnSpPr>
          <p:cNvPr id="61" name="Straight Connector 60">
            <a:extLst>
              <a:ext uri="{FF2B5EF4-FFF2-40B4-BE49-F238E27FC236}">
                <a16:creationId xmlns:a16="http://schemas.microsoft.com/office/drawing/2014/main" id="{1F7502AC-B5F2-447A-8886-7B0FA9DBA7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1788641-57D4-415A-3C49-25E43EE6BA11}"/>
              </a:ext>
            </a:extLst>
          </p:cNvPr>
          <p:cNvSpPr/>
          <p:nvPr/>
        </p:nvSpPr>
        <p:spPr>
          <a:xfrm>
            <a:off x="6208799" y="387295"/>
            <a:ext cx="5154525" cy="477902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9" name="TextBox 8">
            <a:extLst>
              <a:ext uri="{FF2B5EF4-FFF2-40B4-BE49-F238E27FC236}">
                <a16:creationId xmlns:a16="http://schemas.microsoft.com/office/drawing/2014/main" id="{0BF6650E-AD18-069E-D2F4-64909DA43D67}"/>
              </a:ext>
            </a:extLst>
          </p:cNvPr>
          <p:cNvSpPr txBox="1"/>
          <p:nvPr/>
        </p:nvSpPr>
        <p:spPr>
          <a:xfrm>
            <a:off x="176923" y="643466"/>
            <a:ext cx="7366878" cy="392853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defTabSz="2222500">
              <a:lnSpc>
                <a:spcPct val="100000"/>
              </a:lnSpc>
              <a:spcBef>
                <a:spcPct val="0"/>
              </a:spcBef>
              <a:spcAft>
                <a:spcPct val="35000"/>
              </a:spcAft>
              <a:buFont typeface="Arial" panose="020B0604020202020204" pitchFamily="34" charset="0"/>
              <a:buChar char="•"/>
            </a:pPr>
            <a:r>
              <a:rPr lang="en-GB" sz="1200" kern="1200" noProof="0" dirty="0"/>
              <a:t>In today's fast-paced market, leveraging data-driven insights is vital for success, especially in the hospitality industry. At Coffee Shop, strategic decisions are rooted in understanding retail sales data to optimize performance and enhance customer satisfaction.</a:t>
            </a:r>
          </a:p>
          <a:p>
            <a:pPr marL="285750" lvl="0" indent="-285750" defTabSz="2222500">
              <a:lnSpc>
                <a:spcPct val="100000"/>
              </a:lnSpc>
              <a:spcBef>
                <a:spcPct val="0"/>
              </a:spcBef>
              <a:spcAft>
                <a:spcPct val="35000"/>
              </a:spcAft>
              <a:buFont typeface="Arial" panose="020B0604020202020204" pitchFamily="34" charset="0"/>
              <a:buChar char="•"/>
            </a:pPr>
            <a:endParaRPr lang="en-GB" sz="1200" kern="1200" noProof="0" dirty="0"/>
          </a:p>
          <a:p>
            <a:pPr marL="285750" lvl="0" indent="-285750" defTabSz="2222500">
              <a:lnSpc>
                <a:spcPct val="100000"/>
              </a:lnSpc>
              <a:spcBef>
                <a:spcPct val="0"/>
              </a:spcBef>
              <a:spcAft>
                <a:spcPct val="35000"/>
              </a:spcAft>
              <a:buFont typeface="Arial" panose="020B0604020202020204" pitchFamily="34" charset="0"/>
              <a:buChar char="•"/>
            </a:pPr>
            <a:r>
              <a:rPr lang="en-GB" sz="1200" kern="1200" noProof="0" dirty="0"/>
              <a:t>This project aims to extract actionable insights from retail sales data, illuminating current trends and paving the path for future growth. By </a:t>
            </a:r>
            <a:r>
              <a:rPr lang="en-GB" sz="1200" kern="1200" noProof="0" dirty="0" err="1"/>
              <a:t>analyzing</a:t>
            </a:r>
            <a:r>
              <a:rPr lang="en-GB" sz="1200" kern="1200" noProof="0" dirty="0"/>
              <a:t> sales patterns, from temporal trends to product performance, we aim to refine operations and elevate the customer experience.</a:t>
            </a:r>
          </a:p>
          <a:p>
            <a:pPr marL="285750" lvl="0" indent="-285750" defTabSz="2222500">
              <a:lnSpc>
                <a:spcPct val="100000"/>
              </a:lnSpc>
              <a:spcBef>
                <a:spcPct val="0"/>
              </a:spcBef>
              <a:spcAft>
                <a:spcPct val="35000"/>
              </a:spcAft>
              <a:buFont typeface="Arial" panose="020B0604020202020204" pitchFamily="34" charset="0"/>
              <a:buChar char="•"/>
            </a:pPr>
            <a:endParaRPr lang="en-GB" sz="1200" kern="1200" noProof="0" dirty="0"/>
          </a:p>
          <a:p>
            <a:pPr marL="285750" lvl="0" indent="-285750" defTabSz="2222500">
              <a:lnSpc>
                <a:spcPct val="100000"/>
              </a:lnSpc>
              <a:spcBef>
                <a:spcPct val="0"/>
              </a:spcBef>
              <a:spcAft>
                <a:spcPct val="35000"/>
              </a:spcAft>
              <a:buFont typeface="Arial" panose="020B0604020202020204" pitchFamily="34" charset="0"/>
              <a:buChar char="•"/>
            </a:pPr>
            <a:r>
              <a:rPr lang="en-GB" sz="1200" kern="1200" noProof="0" dirty="0"/>
              <a:t>In this executive summary, we </a:t>
            </a:r>
            <a:r>
              <a:rPr lang="en-GB" sz="1200" kern="1200" noProof="0" dirty="0" err="1"/>
              <a:t>distill</a:t>
            </a:r>
            <a:r>
              <a:rPr lang="en-GB" sz="1200" kern="1200" noProof="0" dirty="0"/>
              <a:t> complex data into clear insights and recommendations. From understanding sales variations to identifying top-selling products, each revelation guides toward a more effective sales strategy.</a:t>
            </a:r>
          </a:p>
          <a:p>
            <a:pPr marL="285750" lvl="0" indent="-285750" defTabSz="2222500">
              <a:lnSpc>
                <a:spcPct val="100000"/>
              </a:lnSpc>
              <a:spcBef>
                <a:spcPct val="0"/>
              </a:spcBef>
              <a:spcAft>
                <a:spcPct val="35000"/>
              </a:spcAft>
              <a:buFont typeface="Arial" panose="020B0604020202020204" pitchFamily="34" charset="0"/>
              <a:buChar char="•"/>
            </a:pPr>
            <a:endParaRPr lang="en-GB" sz="1200" kern="1200" noProof="0" dirty="0"/>
          </a:p>
          <a:p>
            <a:pPr marL="285750" lvl="0" indent="-285750" defTabSz="2222500">
              <a:lnSpc>
                <a:spcPct val="100000"/>
              </a:lnSpc>
              <a:spcBef>
                <a:spcPct val="0"/>
              </a:spcBef>
              <a:spcAft>
                <a:spcPct val="35000"/>
              </a:spcAft>
              <a:buFont typeface="Arial" panose="020B0604020202020204" pitchFamily="34" charset="0"/>
              <a:buChar char="•"/>
            </a:pPr>
            <a:r>
              <a:rPr lang="en-GB" sz="1200" kern="1200" noProof="0" dirty="0"/>
              <a:t>Our analysis sheds light on peak sales times, monthly revenue, and location-specific performance, empowering Coffee Shop to navigate challenges and seize opportunities in the market.</a:t>
            </a:r>
          </a:p>
          <a:p>
            <a:pPr marL="285750" lvl="0" indent="-285750" defTabSz="2222500">
              <a:lnSpc>
                <a:spcPct val="100000"/>
              </a:lnSpc>
              <a:spcBef>
                <a:spcPct val="0"/>
              </a:spcBef>
              <a:spcAft>
                <a:spcPct val="35000"/>
              </a:spcAft>
              <a:buFont typeface="Arial" panose="020B0604020202020204" pitchFamily="34" charset="0"/>
              <a:buChar char="•"/>
            </a:pPr>
            <a:endParaRPr lang="en-GB" sz="1200" kern="1200" noProof="0" dirty="0"/>
          </a:p>
          <a:p>
            <a:pPr marL="285750" lvl="0" indent="-285750" defTabSz="2222500">
              <a:lnSpc>
                <a:spcPct val="100000"/>
              </a:lnSpc>
              <a:spcBef>
                <a:spcPct val="0"/>
              </a:spcBef>
              <a:spcAft>
                <a:spcPct val="35000"/>
              </a:spcAft>
              <a:buFont typeface="Arial" panose="020B0604020202020204" pitchFamily="34" charset="0"/>
              <a:buChar char="•"/>
            </a:pPr>
            <a:r>
              <a:rPr lang="en-GB" sz="1200" kern="1200" noProof="0" dirty="0"/>
              <a:t>With this exploration of retail sales data, we empower Coffee Shop to thrive in a competitive landscape, one cup at a time.</a:t>
            </a:r>
            <a:endParaRPr lang="en-US" sz="1200" kern="1200" noProof="0" dirty="0"/>
          </a:p>
        </p:txBody>
      </p:sp>
    </p:spTree>
    <p:extLst>
      <p:ext uri="{BB962C8B-B14F-4D97-AF65-F5344CB8AC3E}">
        <p14:creationId xmlns:p14="http://schemas.microsoft.com/office/powerpoint/2010/main" val="1095006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41ADA27-F8D7-4034-AACF-0E2C0E2546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olling Dough">
            <a:extLst>
              <a:ext uri="{FF2B5EF4-FFF2-40B4-BE49-F238E27FC236}">
                <a16:creationId xmlns:a16="http://schemas.microsoft.com/office/drawing/2014/main" id="{CD3172FA-7FBF-4586-8BAE-F8681B4CC272}"/>
              </a:ext>
            </a:extLst>
          </p:cNvPr>
          <p:cNvPicPr>
            <a:picLocks noChangeAspect="1"/>
          </p:cNvPicPr>
          <p:nvPr/>
        </p:nvPicPr>
        <p:blipFill rotWithShape="1">
          <a:blip r:embed="rId3" cstate="screen">
            <a:alphaModFix amt="4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44DFCA76-5DF3-4D71-A543-CF57216D5E4E}"/>
              </a:ext>
            </a:extLst>
          </p:cNvPr>
          <p:cNvSpPr>
            <a:spLocks noGrp="1"/>
          </p:cNvSpPr>
          <p:nvPr>
            <p:ph type="title"/>
          </p:nvPr>
        </p:nvSpPr>
        <p:spPr>
          <a:xfrm>
            <a:off x="1024128" y="585216"/>
            <a:ext cx="9720072" cy="1499616"/>
          </a:xfrm>
        </p:spPr>
        <p:txBody>
          <a:bodyPr>
            <a:normAutofit/>
          </a:bodyPr>
          <a:lstStyle/>
          <a:p>
            <a:r>
              <a:rPr lang="en-US" b="1" dirty="0">
                <a:solidFill>
                  <a:srgbClr val="FFFFFF"/>
                </a:solidFill>
              </a:rPr>
              <a:t>Methodology</a:t>
            </a:r>
          </a:p>
        </p:txBody>
      </p:sp>
      <p:cxnSp>
        <p:nvCxnSpPr>
          <p:cNvPr id="14" name="Straight Connector 13">
            <a:extLst>
              <a:ext uri="{FF2B5EF4-FFF2-40B4-BE49-F238E27FC236}">
                <a16:creationId xmlns:a16="http://schemas.microsoft.com/office/drawing/2014/main" id="{9CC82DC8-E7AF-4E0A-B62F-9B79E706D9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EFAA9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8551953-2501-62F1-6EB4-8750DB649A76}"/>
              </a:ext>
            </a:extLst>
          </p:cNvPr>
          <p:cNvSpPr txBox="1"/>
          <p:nvPr/>
        </p:nvSpPr>
        <p:spPr>
          <a:xfrm>
            <a:off x="1140920" y="1904375"/>
            <a:ext cx="9312115" cy="392853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defTabSz="2222500">
              <a:lnSpc>
                <a:spcPct val="100000"/>
              </a:lnSpc>
              <a:spcBef>
                <a:spcPct val="0"/>
              </a:spcBef>
              <a:spcAft>
                <a:spcPct val="35000"/>
              </a:spcAft>
              <a:buFont typeface="Arial" panose="020B0604020202020204" pitchFamily="34" charset="0"/>
              <a:buChar char="•"/>
            </a:pPr>
            <a:r>
              <a:rPr lang="en-GB" sz="1200" kern="1200" noProof="0" dirty="0"/>
              <a:t>Data Collection: Obtain retail sales data from the mavenanalytics.io website, </a:t>
            </a:r>
            <a:r>
              <a:rPr lang="en-GB" sz="1200" kern="1200" noProof="0" dirty="0" err="1"/>
              <a:t>includs</a:t>
            </a:r>
            <a:r>
              <a:rPr lang="en-GB" sz="1200" kern="1200" noProof="0" dirty="0"/>
              <a:t> transaction detail.</a:t>
            </a:r>
          </a:p>
          <a:p>
            <a:pPr marL="285750" lvl="0" indent="-285750" defTabSz="2222500">
              <a:lnSpc>
                <a:spcPct val="100000"/>
              </a:lnSpc>
              <a:spcBef>
                <a:spcPct val="0"/>
              </a:spcBef>
              <a:spcAft>
                <a:spcPct val="35000"/>
              </a:spcAft>
              <a:buFont typeface="Arial" panose="020B0604020202020204" pitchFamily="34" charset="0"/>
              <a:buChar char="•"/>
            </a:pPr>
            <a:endParaRPr lang="en-GB" sz="1200" kern="1200" noProof="0" dirty="0"/>
          </a:p>
          <a:p>
            <a:pPr marL="285750" lvl="0" indent="-285750" defTabSz="2222500">
              <a:lnSpc>
                <a:spcPct val="100000"/>
              </a:lnSpc>
              <a:spcBef>
                <a:spcPct val="0"/>
              </a:spcBef>
              <a:spcAft>
                <a:spcPct val="35000"/>
              </a:spcAft>
              <a:buFont typeface="Arial" panose="020B0604020202020204" pitchFamily="34" charset="0"/>
              <a:buChar char="•"/>
            </a:pPr>
            <a:r>
              <a:rPr lang="en-GB" sz="1200" kern="1200" noProof="0" dirty="0"/>
              <a:t>Data Preprocessing: Clean and organize the data to ensure accuracy and consistency, handling missing values and duplicates as necessary.</a:t>
            </a:r>
          </a:p>
          <a:p>
            <a:pPr marL="285750" lvl="0" indent="-285750" defTabSz="2222500">
              <a:lnSpc>
                <a:spcPct val="100000"/>
              </a:lnSpc>
              <a:spcBef>
                <a:spcPct val="0"/>
              </a:spcBef>
              <a:spcAft>
                <a:spcPct val="35000"/>
              </a:spcAft>
              <a:buFont typeface="Arial" panose="020B0604020202020204" pitchFamily="34" charset="0"/>
              <a:buChar char="•"/>
            </a:pPr>
            <a:endParaRPr lang="en-GB" sz="1200" kern="1200" noProof="0" dirty="0"/>
          </a:p>
          <a:p>
            <a:pPr marL="285750" lvl="0" indent="-285750" defTabSz="2222500">
              <a:lnSpc>
                <a:spcPct val="100000"/>
              </a:lnSpc>
              <a:spcBef>
                <a:spcPct val="0"/>
              </a:spcBef>
              <a:spcAft>
                <a:spcPct val="35000"/>
              </a:spcAft>
              <a:buFont typeface="Arial" panose="020B0604020202020204" pitchFamily="34" charset="0"/>
              <a:buChar char="•"/>
            </a:pPr>
            <a:r>
              <a:rPr lang="en-GB" sz="1200" kern="1200" noProof="0" dirty="0"/>
              <a:t>Exploratory Data Analysis (EDA): Conduct EDA to understand sales patterns, trends, and outliers, using descriptive statistics and visualizations.</a:t>
            </a:r>
          </a:p>
          <a:p>
            <a:pPr marL="285750" lvl="0" indent="-285750" defTabSz="2222500">
              <a:lnSpc>
                <a:spcPct val="100000"/>
              </a:lnSpc>
              <a:spcBef>
                <a:spcPct val="0"/>
              </a:spcBef>
              <a:spcAft>
                <a:spcPct val="35000"/>
              </a:spcAft>
              <a:buFont typeface="Arial" panose="020B0604020202020204" pitchFamily="34" charset="0"/>
              <a:buChar char="•"/>
            </a:pPr>
            <a:endParaRPr lang="en-GB" sz="1200" kern="1200" noProof="0" dirty="0"/>
          </a:p>
          <a:p>
            <a:pPr marL="285750" lvl="0" indent="-285750" defTabSz="2222500">
              <a:lnSpc>
                <a:spcPct val="100000"/>
              </a:lnSpc>
              <a:spcBef>
                <a:spcPct val="0"/>
              </a:spcBef>
              <a:spcAft>
                <a:spcPct val="35000"/>
              </a:spcAft>
              <a:buFont typeface="Arial" panose="020B0604020202020204" pitchFamily="34" charset="0"/>
              <a:buChar char="•"/>
            </a:pPr>
            <a:r>
              <a:rPr lang="en-GB" sz="1200" kern="1200" noProof="0" dirty="0"/>
              <a:t>Statistical Analysis: Apply statistical techniques to quantify relationships between variables and uncover significant findings.</a:t>
            </a:r>
          </a:p>
          <a:p>
            <a:pPr marL="285750" lvl="0" indent="-285750" defTabSz="2222500">
              <a:lnSpc>
                <a:spcPct val="100000"/>
              </a:lnSpc>
              <a:spcBef>
                <a:spcPct val="0"/>
              </a:spcBef>
              <a:spcAft>
                <a:spcPct val="35000"/>
              </a:spcAft>
              <a:buFont typeface="Arial" panose="020B0604020202020204" pitchFamily="34" charset="0"/>
              <a:buChar char="•"/>
            </a:pPr>
            <a:endParaRPr lang="en-GB" sz="1200" kern="1200" noProof="0" dirty="0"/>
          </a:p>
          <a:p>
            <a:pPr marL="285750" lvl="0" indent="-285750" defTabSz="2222500">
              <a:lnSpc>
                <a:spcPct val="100000"/>
              </a:lnSpc>
              <a:spcBef>
                <a:spcPct val="0"/>
              </a:spcBef>
              <a:spcAft>
                <a:spcPct val="35000"/>
              </a:spcAft>
              <a:buFont typeface="Arial" panose="020B0604020202020204" pitchFamily="34" charset="0"/>
              <a:buChar char="•"/>
            </a:pPr>
            <a:r>
              <a:rPr lang="en-GB" sz="1200" kern="1200" noProof="0" dirty="0"/>
              <a:t>Segmentation Analysis: Segment customers based on purchasing </a:t>
            </a:r>
            <a:r>
              <a:rPr lang="en-GB" sz="1200" kern="1200" noProof="0" dirty="0" err="1"/>
              <a:t>behavior</a:t>
            </a:r>
            <a:r>
              <a:rPr lang="en-GB" sz="1200" kern="1200" noProof="0" dirty="0"/>
              <a:t> and demographics to tailor marketing strategies.</a:t>
            </a:r>
          </a:p>
          <a:p>
            <a:pPr marL="285750" lvl="0" indent="-285750" defTabSz="2222500">
              <a:lnSpc>
                <a:spcPct val="100000"/>
              </a:lnSpc>
              <a:spcBef>
                <a:spcPct val="0"/>
              </a:spcBef>
              <a:spcAft>
                <a:spcPct val="35000"/>
              </a:spcAft>
              <a:buFont typeface="Arial" panose="020B0604020202020204" pitchFamily="34" charset="0"/>
              <a:buChar char="•"/>
            </a:pPr>
            <a:endParaRPr lang="en-GB" sz="1200" kern="1200" noProof="0" dirty="0"/>
          </a:p>
          <a:p>
            <a:pPr marL="285750" lvl="0" indent="-285750" defTabSz="2222500">
              <a:lnSpc>
                <a:spcPct val="100000"/>
              </a:lnSpc>
              <a:spcBef>
                <a:spcPct val="0"/>
              </a:spcBef>
              <a:spcAft>
                <a:spcPct val="35000"/>
              </a:spcAft>
              <a:buFont typeface="Arial" panose="020B0604020202020204" pitchFamily="34" charset="0"/>
              <a:buChar char="•"/>
            </a:pPr>
            <a:r>
              <a:rPr lang="en-GB" sz="1200" kern="1200" noProof="0" dirty="0"/>
              <a:t>Product Performance Analysis: </a:t>
            </a:r>
            <a:r>
              <a:rPr lang="en-GB" sz="1200" kern="1200" noProof="0" dirty="0" err="1"/>
              <a:t>Analyze</a:t>
            </a:r>
            <a:r>
              <a:rPr lang="en-GB" sz="1200" kern="1200" noProof="0" dirty="0"/>
              <a:t> sales data to identify top-selling products and trends in product categories.</a:t>
            </a:r>
          </a:p>
          <a:p>
            <a:pPr marL="285750" lvl="0" indent="-285750" defTabSz="2222500">
              <a:lnSpc>
                <a:spcPct val="100000"/>
              </a:lnSpc>
              <a:spcBef>
                <a:spcPct val="0"/>
              </a:spcBef>
              <a:spcAft>
                <a:spcPct val="35000"/>
              </a:spcAft>
              <a:buFont typeface="Arial" panose="020B0604020202020204" pitchFamily="34" charset="0"/>
              <a:buChar char="•"/>
            </a:pPr>
            <a:endParaRPr lang="en-GB" sz="1200" kern="1200" noProof="0" dirty="0"/>
          </a:p>
          <a:p>
            <a:pPr marL="285750" lvl="0" indent="-285750" defTabSz="2222500">
              <a:lnSpc>
                <a:spcPct val="100000"/>
              </a:lnSpc>
              <a:spcBef>
                <a:spcPct val="0"/>
              </a:spcBef>
              <a:spcAft>
                <a:spcPct val="35000"/>
              </a:spcAft>
              <a:buFont typeface="Arial" panose="020B0604020202020204" pitchFamily="34" charset="0"/>
              <a:buChar char="•"/>
            </a:pPr>
            <a:r>
              <a:rPr lang="en-GB" sz="1200" kern="1200" noProof="0" dirty="0"/>
              <a:t>Location-Based Analysis: Evaluate sales performance across different locations to optimize resource allocation and operations.</a:t>
            </a:r>
          </a:p>
          <a:p>
            <a:pPr marL="285750" lvl="0" indent="-285750" defTabSz="2222500">
              <a:lnSpc>
                <a:spcPct val="100000"/>
              </a:lnSpc>
              <a:spcBef>
                <a:spcPct val="0"/>
              </a:spcBef>
              <a:spcAft>
                <a:spcPct val="35000"/>
              </a:spcAft>
              <a:buFont typeface="Arial" panose="020B0604020202020204" pitchFamily="34" charset="0"/>
              <a:buChar char="•"/>
            </a:pPr>
            <a:endParaRPr lang="en-GB" sz="1200" kern="1200" noProof="0" dirty="0"/>
          </a:p>
          <a:p>
            <a:pPr marL="285750" lvl="0" indent="-285750" defTabSz="2222500">
              <a:lnSpc>
                <a:spcPct val="100000"/>
              </a:lnSpc>
              <a:spcBef>
                <a:spcPct val="0"/>
              </a:spcBef>
              <a:spcAft>
                <a:spcPct val="35000"/>
              </a:spcAft>
              <a:buFont typeface="Arial" panose="020B0604020202020204" pitchFamily="34" charset="0"/>
              <a:buChar char="•"/>
            </a:pPr>
            <a:r>
              <a:rPr lang="en-GB" sz="1200" kern="1200" noProof="0" dirty="0"/>
              <a:t>Summarization and Interpretation: Summarize findings and interpret insights to derive actionable recommendations for improving sales performance and customer satisfaction.</a:t>
            </a:r>
            <a:endParaRPr lang="en-US" sz="1200" kern="1200" noProof="0" dirty="0"/>
          </a:p>
        </p:txBody>
      </p:sp>
    </p:spTree>
    <p:extLst>
      <p:ext uri="{BB962C8B-B14F-4D97-AF65-F5344CB8AC3E}">
        <p14:creationId xmlns:p14="http://schemas.microsoft.com/office/powerpoint/2010/main" val="816733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0"/>
              </a:schemeClr>
            </a:gs>
            <a:gs pos="100000">
              <a:schemeClr val="bg1"/>
            </a:gs>
          </a:gsLst>
          <a:lin ang="78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8756837-05BF-4387-B0CB-CFF921BCD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FFEC9DA-F598-4E27-80EE-1EF9DDE39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9EAA8D-9FA6-44DF-B373-F9F0E09DC750}"/>
              </a:ext>
            </a:extLst>
          </p:cNvPr>
          <p:cNvSpPr>
            <a:spLocks noGrp="1"/>
          </p:cNvSpPr>
          <p:nvPr>
            <p:ph type="title"/>
          </p:nvPr>
        </p:nvSpPr>
        <p:spPr>
          <a:xfrm>
            <a:off x="8187269" y="643467"/>
            <a:ext cx="3415612" cy="5571066"/>
          </a:xfrm>
        </p:spPr>
        <p:txBody>
          <a:bodyPr>
            <a:normAutofit/>
          </a:bodyPr>
          <a:lstStyle/>
          <a:p>
            <a:r>
              <a:rPr lang="en-US" b="1" dirty="0">
                <a:solidFill>
                  <a:schemeClr val="bg1"/>
                </a:solidFill>
              </a:rPr>
              <a:t>Results</a:t>
            </a:r>
          </a:p>
        </p:txBody>
      </p:sp>
      <p:graphicFrame>
        <p:nvGraphicFramePr>
          <p:cNvPr id="3" name="Chart 2">
            <a:extLst>
              <a:ext uri="{FF2B5EF4-FFF2-40B4-BE49-F238E27FC236}">
                <a16:creationId xmlns:a16="http://schemas.microsoft.com/office/drawing/2014/main" id="{D3C4F1C5-38E6-4BD7-A932-51D600479877}"/>
              </a:ext>
            </a:extLst>
          </p:cNvPr>
          <p:cNvGraphicFramePr>
            <a:graphicFrameLocks/>
          </p:cNvGraphicFramePr>
          <p:nvPr>
            <p:extLst>
              <p:ext uri="{D42A27DB-BD31-4B8C-83A1-F6EECF244321}">
                <p14:modId xmlns:p14="http://schemas.microsoft.com/office/powerpoint/2010/main" val="1660867210"/>
              </p:ext>
            </p:extLst>
          </p:nvPr>
        </p:nvGraphicFramePr>
        <p:xfrm>
          <a:off x="546020" y="271276"/>
          <a:ext cx="6451761" cy="32339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D1DB44C9-1D53-4959-8F62-CE86F1F99429}"/>
              </a:ext>
            </a:extLst>
          </p:cNvPr>
          <p:cNvGraphicFramePr>
            <a:graphicFrameLocks/>
          </p:cNvGraphicFramePr>
          <p:nvPr>
            <p:extLst>
              <p:ext uri="{D42A27DB-BD31-4B8C-83A1-F6EECF244321}">
                <p14:modId xmlns:p14="http://schemas.microsoft.com/office/powerpoint/2010/main" val="3077650666"/>
              </p:ext>
            </p:extLst>
          </p:nvPr>
        </p:nvGraphicFramePr>
        <p:xfrm>
          <a:off x="546019" y="3647017"/>
          <a:ext cx="6451761" cy="306916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2660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41ADA27-F8D7-4034-AACF-0E2C0E2546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olling Dough">
            <a:extLst>
              <a:ext uri="{FF2B5EF4-FFF2-40B4-BE49-F238E27FC236}">
                <a16:creationId xmlns:a16="http://schemas.microsoft.com/office/drawing/2014/main" id="{CD3172FA-7FBF-4586-8BAE-F8681B4CC272}"/>
              </a:ext>
            </a:extLst>
          </p:cNvPr>
          <p:cNvPicPr>
            <a:picLocks noChangeAspect="1"/>
          </p:cNvPicPr>
          <p:nvPr/>
        </p:nvPicPr>
        <p:blipFill rotWithShape="1">
          <a:blip r:embed="rId3" cstate="screen">
            <a:alphaModFix amt="4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44DFCA76-5DF3-4D71-A543-CF57216D5E4E}"/>
              </a:ext>
            </a:extLst>
          </p:cNvPr>
          <p:cNvSpPr>
            <a:spLocks noGrp="1"/>
          </p:cNvSpPr>
          <p:nvPr>
            <p:ph type="title"/>
          </p:nvPr>
        </p:nvSpPr>
        <p:spPr>
          <a:xfrm>
            <a:off x="1024128" y="585216"/>
            <a:ext cx="9720072" cy="1499616"/>
          </a:xfrm>
        </p:spPr>
        <p:txBody>
          <a:bodyPr>
            <a:normAutofit/>
          </a:bodyPr>
          <a:lstStyle/>
          <a:p>
            <a:r>
              <a:rPr lang="en-US" b="1" dirty="0">
                <a:solidFill>
                  <a:srgbClr val="FFFFFF"/>
                </a:solidFill>
              </a:rPr>
              <a:t>Coffee shop sales trends – findings</a:t>
            </a:r>
          </a:p>
        </p:txBody>
      </p:sp>
      <p:cxnSp>
        <p:nvCxnSpPr>
          <p:cNvPr id="14" name="Straight Connector 13">
            <a:extLst>
              <a:ext uri="{FF2B5EF4-FFF2-40B4-BE49-F238E27FC236}">
                <a16:creationId xmlns:a16="http://schemas.microsoft.com/office/drawing/2014/main" id="{9CC82DC8-E7AF-4E0A-B62F-9B79E706D9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EFAA9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8551953-2501-62F1-6EB4-8750DB649A76}"/>
              </a:ext>
            </a:extLst>
          </p:cNvPr>
          <p:cNvSpPr txBox="1"/>
          <p:nvPr/>
        </p:nvSpPr>
        <p:spPr>
          <a:xfrm>
            <a:off x="1132670" y="2413002"/>
            <a:ext cx="4827863" cy="236016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defTabSz="2222500">
              <a:lnSpc>
                <a:spcPct val="100000"/>
              </a:lnSpc>
              <a:spcBef>
                <a:spcPct val="0"/>
              </a:spcBef>
              <a:spcAft>
                <a:spcPct val="35000"/>
              </a:spcAft>
            </a:pPr>
            <a:r>
              <a:rPr lang="en-US" sz="2200" dirty="0"/>
              <a:t>FINDINGS</a:t>
            </a:r>
          </a:p>
          <a:p>
            <a:pPr marL="171450" lvl="0" indent="-171450" defTabSz="2222500">
              <a:lnSpc>
                <a:spcPct val="100000"/>
              </a:lnSpc>
              <a:spcBef>
                <a:spcPct val="0"/>
              </a:spcBef>
              <a:spcAft>
                <a:spcPct val="35000"/>
              </a:spcAft>
              <a:buFont typeface="Arial" panose="020B0604020202020204" pitchFamily="34" charset="0"/>
              <a:buChar char="•"/>
            </a:pPr>
            <a:endParaRPr lang="en-US" sz="1600" dirty="0"/>
          </a:p>
          <a:p>
            <a:pPr marL="171450" lvl="0" indent="-171450" defTabSz="2222500">
              <a:lnSpc>
                <a:spcPct val="100000"/>
              </a:lnSpc>
              <a:spcBef>
                <a:spcPct val="0"/>
              </a:spcBef>
              <a:spcAft>
                <a:spcPct val="35000"/>
              </a:spcAft>
              <a:buFont typeface="Arial" panose="020B0604020202020204" pitchFamily="34" charset="0"/>
              <a:buChar char="•"/>
            </a:pPr>
            <a:r>
              <a:rPr lang="en-US" sz="1600" dirty="0"/>
              <a:t>7 am to 10 am spike in shop sales.</a:t>
            </a:r>
          </a:p>
          <a:p>
            <a:pPr marL="171450" lvl="0" indent="-171450" defTabSz="2222500">
              <a:lnSpc>
                <a:spcPct val="100000"/>
              </a:lnSpc>
              <a:spcBef>
                <a:spcPct val="0"/>
              </a:spcBef>
              <a:spcAft>
                <a:spcPct val="35000"/>
              </a:spcAft>
              <a:buFont typeface="Arial" panose="020B0604020202020204" pitchFamily="34" charset="0"/>
              <a:buChar char="•"/>
            </a:pPr>
            <a:r>
              <a:rPr lang="en-US" sz="1600" dirty="0"/>
              <a:t>More sales in weekdays.</a:t>
            </a:r>
          </a:p>
          <a:p>
            <a:pPr marL="171450" lvl="0" indent="-171450" defTabSz="2222500">
              <a:lnSpc>
                <a:spcPct val="100000"/>
              </a:lnSpc>
              <a:spcBef>
                <a:spcPct val="0"/>
              </a:spcBef>
              <a:spcAft>
                <a:spcPct val="35000"/>
              </a:spcAft>
              <a:buFont typeface="Arial" panose="020B0604020202020204" pitchFamily="34" charset="0"/>
              <a:buChar char="•"/>
            </a:pPr>
            <a:r>
              <a:rPr lang="en-US" sz="1600" dirty="0"/>
              <a:t>Slight gain during lunch time 13pm to 15pm.</a:t>
            </a:r>
          </a:p>
          <a:p>
            <a:pPr marL="171450" lvl="0" indent="-171450" defTabSz="2222500">
              <a:lnSpc>
                <a:spcPct val="100000"/>
              </a:lnSpc>
              <a:spcBef>
                <a:spcPct val="0"/>
              </a:spcBef>
              <a:spcAft>
                <a:spcPct val="35000"/>
              </a:spcAft>
              <a:buFont typeface="Arial" panose="020B0604020202020204" pitchFamily="34" charset="0"/>
              <a:buChar char="•"/>
            </a:pPr>
            <a:endParaRPr lang="en-US" sz="1600" dirty="0"/>
          </a:p>
          <a:p>
            <a:pPr marL="171450" lvl="0" indent="-171450" defTabSz="2222500">
              <a:lnSpc>
                <a:spcPct val="100000"/>
              </a:lnSpc>
              <a:spcBef>
                <a:spcPct val="0"/>
              </a:spcBef>
              <a:spcAft>
                <a:spcPct val="35000"/>
              </a:spcAft>
              <a:buFont typeface="Arial" panose="020B0604020202020204" pitchFamily="34" charset="0"/>
              <a:buChar char="•"/>
            </a:pPr>
            <a:endParaRPr lang="en-US" sz="1600" dirty="0"/>
          </a:p>
          <a:p>
            <a:pPr marL="171450" lvl="0" indent="-171450" defTabSz="2222500">
              <a:lnSpc>
                <a:spcPct val="100000"/>
              </a:lnSpc>
              <a:spcBef>
                <a:spcPct val="0"/>
              </a:spcBef>
              <a:spcAft>
                <a:spcPct val="35000"/>
              </a:spcAft>
              <a:buFont typeface="Arial" panose="020B0604020202020204" pitchFamily="34" charset="0"/>
              <a:buChar char="•"/>
            </a:pPr>
            <a:endParaRPr lang="en-US" sz="1600" dirty="0"/>
          </a:p>
          <a:p>
            <a:pPr marL="171450" lvl="0" indent="-171450" defTabSz="2222500">
              <a:lnSpc>
                <a:spcPct val="100000"/>
              </a:lnSpc>
              <a:spcBef>
                <a:spcPct val="0"/>
              </a:spcBef>
              <a:spcAft>
                <a:spcPct val="35000"/>
              </a:spcAft>
              <a:buFont typeface="Arial" panose="020B0604020202020204" pitchFamily="34" charset="0"/>
              <a:buChar char="•"/>
            </a:pPr>
            <a:endParaRPr lang="en-US" sz="1600" kern="1200" noProof="0" dirty="0"/>
          </a:p>
        </p:txBody>
      </p:sp>
    </p:spTree>
    <p:extLst>
      <p:ext uri="{BB962C8B-B14F-4D97-AF65-F5344CB8AC3E}">
        <p14:creationId xmlns:p14="http://schemas.microsoft.com/office/powerpoint/2010/main" val="146376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0"/>
              </a:schemeClr>
            </a:gs>
            <a:gs pos="100000">
              <a:schemeClr val="bg1"/>
            </a:gs>
          </a:gsLst>
          <a:lin ang="78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8756837-05BF-4387-B0CB-CFF921BCD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FFEC9DA-F598-4E27-80EE-1EF9DDE39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9EAA8D-9FA6-44DF-B373-F9F0E09DC750}"/>
              </a:ext>
            </a:extLst>
          </p:cNvPr>
          <p:cNvSpPr>
            <a:spLocks noGrp="1"/>
          </p:cNvSpPr>
          <p:nvPr>
            <p:ph type="title"/>
          </p:nvPr>
        </p:nvSpPr>
        <p:spPr>
          <a:xfrm>
            <a:off x="8187269" y="643467"/>
            <a:ext cx="3415612" cy="5571066"/>
          </a:xfrm>
        </p:spPr>
        <p:txBody>
          <a:bodyPr>
            <a:normAutofit/>
          </a:bodyPr>
          <a:lstStyle/>
          <a:p>
            <a:r>
              <a:rPr lang="en-US" b="1" dirty="0">
                <a:solidFill>
                  <a:schemeClr val="bg1"/>
                </a:solidFill>
              </a:rPr>
              <a:t>Results</a:t>
            </a:r>
          </a:p>
        </p:txBody>
      </p:sp>
      <p:graphicFrame>
        <p:nvGraphicFramePr>
          <p:cNvPr id="7" name="Chart 6">
            <a:extLst>
              <a:ext uri="{FF2B5EF4-FFF2-40B4-BE49-F238E27FC236}">
                <a16:creationId xmlns:a16="http://schemas.microsoft.com/office/drawing/2014/main" id="{AD7A3555-4A9A-4916-A4D5-F7BC678149F2}"/>
              </a:ext>
            </a:extLst>
          </p:cNvPr>
          <p:cNvGraphicFramePr>
            <a:graphicFrameLocks/>
          </p:cNvGraphicFramePr>
          <p:nvPr>
            <p:extLst>
              <p:ext uri="{D42A27DB-BD31-4B8C-83A1-F6EECF244321}">
                <p14:modId xmlns:p14="http://schemas.microsoft.com/office/powerpoint/2010/main" val="544546242"/>
              </p:ext>
            </p:extLst>
          </p:nvPr>
        </p:nvGraphicFramePr>
        <p:xfrm>
          <a:off x="345017" y="371518"/>
          <a:ext cx="6691050" cy="30574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2C897061-6600-46DB-9092-8A8A883CD5A8}"/>
              </a:ext>
            </a:extLst>
          </p:cNvPr>
          <p:cNvGraphicFramePr>
            <a:graphicFrameLocks/>
          </p:cNvGraphicFramePr>
          <p:nvPr>
            <p:extLst>
              <p:ext uri="{D42A27DB-BD31-4B8C-83A1-F6EECF244321}">
                <p14:modId xmlns:p14="http://schemas.microsoft.com/office/powerpoint/2010/main" val="3249132292"/>
              </p:ext>
            </p:extLst>
          </p:nvPr>
        </p:nvGraphicFramePr>
        <p:xfrm>
          <a:off x="345016" y="3654382"/>
          <a:ext cx="6691049" cy="28321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207090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7A7C301-87CC-4EB1-AF40-15075522FC58}">
  <ds:schemaRefs>
    <ds:schemaRef ds:uri="http://schemas.microsoft.com/sharepoint/v3/contenttype/forms"/>
  </ds:schemaRefs>
</ds:datastoreItem>
</file>

<file path=customXml/itemProps2.xml><?xml version="1.0" encoding="utf-8"?>
<ds:datastoreItem xmlns:ds="http://schemas.openxmlformats.org/officeDocument/2006/customXml" ds:itemID="{6EA402E5-52EF-430B-8CCB-B4AAA8C467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231547-F69E-41A9-93A9-B70B5E3064F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Retail design</Template>
  <TotalTime>197</TotalTime>
  <Words>945</Words>
  <Application>Microsoft Office PowerPoint</Application>
  <PresentationFormat>Widescreen</PresentationFormat>
  <Paragraphs>126</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 Narrow</vt:lpstr>
      <vt:lpstr>Arial</vt:lpstr>
      <vt:lpstr>Calibri</vt:lpstr>
      <vt:lpstr>Tw Cen MT</vt:lpstr>
      <vt:lpstr>Tw Cen MT Condensed</vt:lpstr>
      <vt:lpstr>Wingdings</vt:lpstr>
      <vt:lpstr>Wingdings 3</vt:lpstr>
      <vt:lpstr>Integral</vt:lpstr>
      <vt:lpstr>Coffee  shop  sales</vt:lpstr>
      <vt:lpstr>Outlines</vt:lpstr>
      <vt:lpstr>Executive summary</vt:lpstr>
      <vt:lpstr>Executive summary</vt:lpstr>
      <vt:lpstr>Introduction</vt:lpstr>
      <vt:lpstr>Methodology</vt:lpstr>
      <vt:lpstr>Results</vt:lpstr>
      <vt:lpstr>Coffee shop sales trends – findings</vt:lpstr>
      <vt:lpstr>Results</vt:lpstr>
      <vt:lpstr>Coffee shop sales trends – findings</vt:lpstr>
      <vt:lpstr>Results</vt:lpstr>
      <vt:lpstr>Overall– 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shop  sales</dc:title>
  <dc:creator>Vikas Vishwakarma</dc:creator>
  <cp:lastModifiedBy>Vikas</cp:lastModifiedBy>
  <cp:revision>5</cp:revision>
  <dcterms:created xsi:type="dcterms:W3CDTF">2024-04-17T10:05:57Z</dcterms:created>
  <dcterms:modified xsi:type="dcterms:W3CDTF">2024-04-17T13:23:23Z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