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2"/>
    <p:sldId id="265" r:id="rId3"/>
    <p:sldId id="302" r:id="rId4"/>
    <p:sldId id="303" r:id="rId5"/>
    <p:sldId id="310" r:id="rId6"/>
    <p:sldId id="307" r:id="rId7"/>
    <p:sldId id="306" r:id="rId8"/>
    <p:sldId id="305" r:id="rId9"/>
    <p:sldId id="304" r:id="rId10"/>
    <p:sldId id="309" r:id="rId11"/>
    <p:sldId id="287" r:id="rId12"/>
    <p:sldId id="308" r:id="rId13"/>
    <p:sldId id="299" r:id="rId14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-2490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AB7C14-F80C-0FE8-D5E4-2338259AEF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B45C2-D37C-31FA-0335-6362BAC6DF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E39568B-B178-4647-8544-B8DB4C5488C2}" type="datetimeFigureOut">
              <a:rPr lang="en-GB" altLang="en-US"/>
              <a:pPr>
                <a:defRPr/>
              </a:pPr>
              <a:t>09/05/2023</a:t>
            </a:fld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F2EC7-45FC-AE29-6143-802E38113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B586-AE9F-1681-26CA-A1A307E58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211E4BC-296B-0248-B5EC-176115B780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A2AA15E-D92B-B3B2-666C-B1E90E20AA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00B53F6-79A0-0A33-B792-4F1BD3B4C2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1D539E4-14CD-22FD-91FF-B93321BC75B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477D3F-D5BA-FD27-82A7-AFC572675E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3F325E4-A707-8B81-5574-5C77974446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73CF04A-F069-E1D2-48C1-D1E9433EE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467A4-157A-7245-AC5D-C6F1AF1EE71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FACAA56-0A48-19C9-FE67-9494F588A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2B0D982-8C7B-7B47-81DC-404A7A41EE47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D039475-1737-875B-9200-647CE5042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FDE4014-9C15-0442-DBD8-546082130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 http://</a:t>
            </a:r>
            <a:r>
              <a:rPr lang="en-US" dirty="0" err="1">
                <a:ea typeface="ＭＳ Ｐゴシック" charset="0"/>
              </a:rPr>
              <a:t>www.mayoclinic.org</a:t>
            </a:r>
            <a:r>
              <a:rPr lang="en-US" dirty="0">
                <a:ea typeface="ＭＳ Ｐゴシック" charset="0"/>
              </a:rPr>
              <a:t>/diseases-conditions/diabetes/basics/definition/con-20033091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467A4-157A-7245-AC5D-C6F1AF1EE71A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910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467A4-157A-7245-AC5D-C6F1AF1EE71A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152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467A4-157A-7245-AC5D-C6F1AF1EE71A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439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8059EAF-386D-ADEB-876C-4838AE3CAC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65DBA17-0A9F-CC51-E553-FD65D38B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http://www.cdc.gov/diabetes/home/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BCCFA25-363A-936E-793B-DA8535AC1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B3FC4B-D518-8B42-B750-42128785679E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Slide 1 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D279136-0CB0-1BE2-63BD-F5F38A073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2140014"/>
            <a:ext cx="10972800" cy="1143000"/>
          </a:xfr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3049524"/>
            <a:ext cx="4754880" cy="758952"/>
          </a:xfrm>
        </p:spPr>
        <p:txBody>
          <a:bodyPr/>
          <a:lstStyle>
            <a:lvl1pPr marL="0" indent="0">
              <a:buNone/>
              <a:defRPr sz="2400" i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lide 3 Align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693DB7-0C52-B180-8BB1-8329EA2A6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656FFF-4E22-7133-1386-71983C32A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FAD0A-4ED3-C02A-444C-45133FCC8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AF691-0A34-D44A-A610-401EF40C256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359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lign Cen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51AC99-9ACE-C899-AF2E-29D748476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60A3D4-74BD-F3B6-BC12-F282BE339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C21508-27EB-D58F-23E3-518228B7F4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98CB1-DF3F-D945-B316-2DC950412F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36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lide 2 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326" y="249307"/>
            <a:ext cx="5314421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218DD9-5003-D97B-F035-C6C66486D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93EA1C-667E-F102-9358-A32817311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9BD3C6-F499-0E25-4E95-E9D27F0C3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37EE5-51FC-D146-A772-1F2432E825E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793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 Align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202676-FDD0-5D93-D263-29C98882A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83335C-E292-1A6C-5A6E-D95C0936BC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C96D4E-599B-C686-FAF4-E6282E6011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CE75A-3AF3-FC41-B234-D9B3867A88E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194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lign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432BD0-0506-6D65-CD68-80C0017437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CA4353-915B-A2E7-90FD-F8924EF44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107E05-44A5-872D-1C7A-2276DAB3C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88B8B-4827-D742-B9EE-215DAEC27AE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890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345DFF-EC22-EAF1-59CB-340451042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20B331-28CD-FC1A-6C8A-4DD6F69BC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3262CB-89AD-4B27-16BB-E77E4E49F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A9297-956B-CD40-8F8C-28513AF8B1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0656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E1C6-7C51-1CF0-7489-B77D787F9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DE2FE-4E5A-34FB-D824-B3A2DAC56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11591-9201-2E25-EB36-043BB9A03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344CC-E57C-B447-A4E2-3974F877C14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4765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4E9B76-4F7E-736F-ECA1-2CB394D146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F84EBF-B3F6-B4D4-EC59-9B6AE38FF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AA4FD0-FDB4-DE2C-4E7B-74C4B9E364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EDF3C-08D7-BB4E-9F95-E9C4722E64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1832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610C04-B313-1810-0356-B1CA9ACD4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05F4F6-09EB-A41A-265F-5050EA027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0E4E0C-71BB-B393-4524-1E5B0CDBE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1DD59-3C6D-2F42-B32D-B1CF51F266E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252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3EDA60-11F3-0619-EAAB-420F7A37F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BF26A9-B4AB-38EF-744B-68A3605B2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05B288-AABE-5819-84F8-18F3F32FE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EDD5B-3993-E741-B28F-12E88A3F38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2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F1A94F-EFB3-1D53-BAB5-1FDC88585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DF729C-52AC-B411-03EA-510E8C7524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154354-A876-ABD7-257B-DC2CAD7F22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BE1DD-49DB-7444-8424-8C2DE37A5A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609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463AB-7F74-9277-49A3-C67A0AC49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203E9-360D-9930-06DC-6B5BFB8F6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534C1-63F9-0F93-0EA8-EDDF4CCCF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91C2E-3153-6342-B69C-EFE349DE11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121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79E9D-4E00-6688-1966-DE63EC5D5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AC772-D7EB-AE1B-4698-114F3FC53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0362F-94C2-89C4-2C67-097D847EF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1D0AD-C0FE-A24E-866A-0EC8829864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13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F167C6-F20A-1966-9D5D-DD62581A3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7DE8DF-5979-16F4-6CCE-FFF95D97E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94B82A-1B77-CE23-01B3-46E1E97C4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2A240-4535-6249-B7DF-5B6C129462C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5550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57B082-13EA-DC59-6535-4459A7C3F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3FE34D-1D6F-2A3F-1646-E1C53E1CC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988748-942A-ACC8-7BA8-449441E50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17890-69B0-9F40-BE0D-47230ADB29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278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01839-C84E-5055-8AD7-2253ABB0C5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4592A1-67FB-40B2-782E-6DAE7282A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987E2A-A83F-91EB-D907-549384717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441ED-C2B9-364A-9604-BCD4248044F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845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A600B-1C75-1B56-196D-7E9896CFE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C4097-11C1-33E3-9C9D-42FD3CA5F2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4D20E-F0AC-8834-57F0-EA5707502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D4B80-400D-9946-AF4F-402C2F926E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28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C2D6197B-8C92-1E8C-AA30-BCB35464E9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58E0-6421-4847-7478-AD09CB6DE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31E4-04CA-F0BD-03DD-D904C6AFE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2795-FE06-FF54-BAF1-127342130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05FD9-29B4-9D42-B51F-04E8AA568C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66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9FDA034B-AD2B-966E-BA81-89834FDF06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1021-2B9A-E8BE-365B-F1F8FB85A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A49BD-C4AC-0F0A-CBD4-B667A1897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A07B-D972-7705-E65E-3E5F991B1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860FB-02B4-F142-95DC-533E2B2F09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803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A944C6-F4C5-54C8-A33F-EFF9FEF87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93B73C-CDA1-A4BB-F52F-080D3C2044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F42C92-E8ED-BA03-4EF8-931170F08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2D238-222A-FA46-80A6-6EE582FD8A0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253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82619"/>
            <a:ext cx="109728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9173736" cy="4632531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AB86EA-8BC4-A614-589E-CA2F0F071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CFC480-EFDA-7A52-0C7A-68954FF07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80BDAB-2C5A-A019-1799-9D7E5581F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64B43-F542-D44C-AA9B-701248E5D7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552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1 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5BED20-DD03-2D0E-73B2-A104AA1C5A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E43BE5-A51B-A7D2-9B86-3E843441B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36B3F3-65D0-5625-94B3-35541F24D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20467-9FD8-4241-91C5-CECE8817CEC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88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lide 1 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CD8238-1AA3-F5B3-8E45-D0760181D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6B7416-92A9-BDDC-1B6C-F60603ADAA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25A1D0-D1A0-5F99-EEF7-111966AA4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BE2A3-7FDE-D548-B770-9B9C9AFE80B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851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3 Align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2F5156-56DB-5C50-0C68-02F92D716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6688B-96D9-4F1B-79C2-66FC9B218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755FF-CA85-BEE3-4CFD-A8A9C354B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3580D-85A7-E747-8893-4637167402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66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D21E46A8-3A32-DAFC-3273-8C855BA79FCD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9EE916A-8649-5781-1474-15CDF9B0E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F3571CC-960D-973B-F7D0-76732AE77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711177A-8FA8-64A7-1088-CFF91C41FE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5DA0C7-E727-EFAB-5356-7A6CC017DF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7F9F82-DBBE-F2D6-0684-DB3CDC4622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5347A61-67E6-6942-8DFF-17821978112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19" r:id="rId2"/>
    <p:sldLayoutId id="2147484242" r:id="rId3"/>
    <p:sldLayoutId id="2147484243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  <p:sldLayoutId id="2147484231" r:id="rId16"/>
    <p:sldLayoutId id="2147484232" r:id="rId17"/>
    <p:sldLayoutId id="2147484233" r:id="rId18"/>
    <p:sldLayoutId id="2147484234" r:id="rId19"/>
    <p:sldLayoutId id="2147484235" r:id="rId20"/>
    <p:sldLayoutId id="2147484236" r:id="rId21"/>
    <p:sldLayoutId id="2147484237" r:id="rId22"/>
    <p:sldLayoutId id="2147484238" r:id="rId23"/>
    <p:sldLayoutId id="2147484239" r:id="rId24"/>
    <p:sldLayoutId id="2147484240" r:id="rId2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C968FAB-D8D8-07AD-23F3-B9736455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052" y="1491768"/>
            <a:ext cx="8229600" cy="1143000"/>
          </a:xfrm>
        </p:spPr>
        <p:txBody>
          <a:bodyPr/>
          <a:lstStyle/>
          <a:p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To Predict </a:t>
            </a:r>
            <a:b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In </a:t>
            </a:r>
            <a:b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endParaRPr lang="en-GB" altLang="en-US" sz="4800" baseline="30000" dirty="0">
              <a:solidFill>
                <a:srgbClr val="EA31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8702877-1DF8-0C48-BC02-3ECD4EE2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375" y="3836667"/>
            <a:ext cx="3565525" cy="1858078"/>
          </a:xfrm>
        </p:spPr>
        <p:txBody>
          <a:bodyPr/>
          <a:lstStyle/>
          <a:p>
            <a:r>
              <a:rPr lang="en-GB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GB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Boddireddy Vikas Reddy</a:t>
            </a:r>
          </a:p>
          <a:p>
            <a:r>
              <a:rPr lang="en-GB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Preethi Bommineni</a:t>
            </a:r>
          </a:p>
          <a:p>
            <a:r>
              <a:rPr lang="en-GB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Kaparaju Naveen Kumar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08C7-34E1-8CBF-A6BA-FFAD8782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6D092-3803-CBC0-F36D-E6B18C6D37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1600201"/>
            <a:ext cx="10972800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study aimed to predict the risk of diabetes in women using a multivariable logistic regression model.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model showed an overall accuracy of 78%, sensitivity of 60%, specificity of 88%, and an area under the curve of 0.82.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model is useful for predicting the risk of diabetes in women, but caution should be taken when using it as the sole diagnostic tool.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Future research should validate the findings in larger populations and explore using additional variables to improve sensitivity.</a:t>
            </a:r>
          </a:p>
        </p:txBody>
      </p:sp>
    </p:spTree>
    <p:extLst>
      <p:ext uri="{BB962C8B-B14F-4D97-AF65-F5344CB8AC3E}">
        <p14:creationId xmlns:p14="http://schemas.microsoft.com/office/powerpoint/2010/main" val="216326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3C79C91-2B47-5F8D-2C5C-D0964CC1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7601" y="2661101"/>
            <a:ext cx="10972800" cy="1128271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6"/>
                </a:solidFill>
              </a:rPr>
              <a:t>Limitations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BFCE5-57DF-5F67-C7E2-C926583CB601}"/>
              </a:ext>
            </a:extLst>
          </p:cNvPr>
          <p:cNvSpPr txBox="1"/>
          <p:nvPr/>
        </p:nvSpPr>
        <p:spPr>
          <a:xfrm>
            <a:off x="3889093" y="1997839"/>
            <a:ext cx="7963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Small dataset size of only 768 observations limits statistical power and    generalizability.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High insulin levels observed in some observations may not be practical and could affect the validity of the results.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Limited factors considered in the dataset, additional factors such as diet, sedentary lifestyle, stress, and smoking may influence insulin levels.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dataset only pertains to women from the Pima tribe living in Southern Arizona, which may limit the generalizability of the findings.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0764-C3AA-6889-D725-45AEDBBD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BCFA-B4AA-5B5B-1D3E-EB3F953BE5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41408" y="1909483"/>
            <a:ext cx="10640992" cy="45259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study used three models, random forests, XGBoost, and logistic regression, to predict outcomes in a dataset.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Results showed that the random forest model had the highest accuracy of 80%, while XGBoost had 74%, and logistic regression had 78%. The findings suggest that random forests may be the best model for this dataset, but further work is needed to improve accuracy.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Using multiple models can help predict outcomes in similar datasets.</a:t>
            </a:r>
          </a:p>
        </p:txBody>
      </p:sp>
    </p:spTree>
    <p:extLst>
      <p:ext uri="{BB962C8B-B14F-4D97-AF65-F5344CB8AC3E}">
        <p14:creationId xmlns:p14="http://schemas.microsoft.com/office/powerpoint/2010/main" val="309673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8769757-A408-23EA-0923-EE48100E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40284"/>
          </a:xfrm>
        </p:spPr>
        <p:txBody>
          <a:bodyPr/>
          <a:lstStyle/>
          <a:p>
            <a:pPr marL="0" indent="0">
              <a:buNone/>
            </a:pPr>
            <a:endParaRPr lang="en-US" altLang="en-US" sz="4800" b="1" dirty="0">
              <a:solidFill>
                <a:srgbClr val="EA313A"/>
              </a:solidFill>
            </a:endParaRPr>
          </a:p>
          <a:p>
            <a:pPr marL="0" indent="0">
              <a:buNone/>
            </a:pPr>
            <a:r>
              <a:rPr lang="en-US" altLang="en-US" sz="4800" b="1" dirty="0">
                <a:solidFill>
                  <a:srgbClr val="EA313A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83E2CF6-3193-AFE2-628A-BCBCF65DE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576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/>
              <a:t>INTRODUCTION</a:t>
            </a:r>
            <a:endParaRPr lang="en-US" altLang="en-US" b="1" dirty="0">
              <a:solidFill>
                <a:srgbClr val="EA313A"/>
              </a:solidFill>
            </a:endParaRP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2786F301-7704-9EB7-3808-7BDC3D877A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81200" y="1600201"/>
            <a:ext cx="7716838" cy="1979613"/>
          </a:xfrm>
        </p:spPr>
        <p:txBody>
          <a:bodyPr/>
          <a:lstStyle/>
          <a:p>
            <a:r>
              <a:rPr lang="en-US" sz="1800" b="1" dirty="0"/>
              <a:t>Diabetes </a:t>
            </a:r>
            <a:r>
              <a:rPr lang="en-US" sz="1800" dirty="0"/>
              <a:t>: A chronic health condition that affects how our body turns food into energy.</a:t>
            </a:r>
          </a:p>
          <a:p>
            <a:r>
              <a:rPr lang="en-US" sz="1800" dirty="0"/>
              <a:t>Over time diabetes can cause serious health problems , such as kidney failure , vision loss , heart stroke , premature death.</a:t>
            </a:r>
          </a:p>
          <a:p>
            <a:r>
              <a:rPr lang="en-US" sz="1800" b="1" dirty="0"/>
              <a:t>Risk</a:t>
            </a:r>
            <a:r>
              <a:rPr lang="en-US" sz="1800" dirty="0"/>
              <a:t> </a:t>
            </a:r>
            <a:r>
              <a:rPr lang="en-US" sz="1800" b="1" dirty="0"/>
              <a:t>factors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Unhealthy diet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Obesity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Pregnancy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Body mass index (BMI)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Family history</a:t>
            </a:r>
          </a:p>
          <a:p>
            <a:r>
              <a:rPr lang="en-US" sz="1800" dirty="0"/>
              <a:t>By the study of Centers for Disease Control and Prevention (CDC) in 2022 , more than 130 million adults are living with diabetes or prediabetes in United States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  <p:pic>
        <p:nvPicPr>
          <p:cNvPr id="2" name="Picture 1" descr="Screen Shot 2015-02-15 at 7.54.19 AM.png">
            <a:extLst>
              <a:ext uri="{FF2B5EF4-FFF2-40B4-BE49-F238E27FC236}">
                <a16:creationId xmlns:a16="http://schemas.microsoft.com/office/drawing/2014/main" id="{A8238451-68C0-8BED-56A0-E1CAD9D60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82" y="2836037"/>
            <a:ext cx="3276813" cy="231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4BF1-8E25-D356-A156-87158274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02" y="668177"/>
            <a:ext cx="10972800" cy="114300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30543-DC29-4720-3C2A-0695546C2891}"/>
              </a:ext>
            </a:extLst>
          </p:cNvPr>
          <p:cNvSpPr txBox="1"/>
          <p:nvPr/>
        </p:nvSpPr>
        <p:spPr>
          <a:xfrm>
            <a:off x="2224268" y="2199191"/>
            <a:ext cx="774346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400" dirty="0"/>
              <a:t>The data is collected from </a:t>
            </a:r>
            <a:r>
              <a:rPr lang="en-US" sz="2400" b="1" dirty="0"/>
              <a:t>Pima Indian dataset </a:t>
            </a:r>
            <a:r>
              <a:rPr lang="en-US" sz="2400" dirty="0"/>
              <a:t>from National Institute of Diabetes at the Johns Hopkins University.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Type of Study : Observational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No. of rows : 768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No. of columns : 9</a:t>
            </a:r>
          </a:p>
        </p:txBody>
      </p:sp>
    </p:spTree>
    <p:extLst>
      <p:ext uri="{BB962C8B-B14F-4D97-AF65-F5344CB8AC3E}">
        <p14:creationId xmlns:p14="http://schemas.microsoft.com/office/powerpoint/2010/main" val="34338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0B30-0ED5-273A-2F8F-B8E8F380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833" y="598729"/>
            <a:ext cx="8229600" cy="1143000"/>
          </a:xfrm>
        </p:spPr>
        <p:txBody>
          <a:bodyPr/>
          <a:lstStyle/>
          <a:p>
            <a:r>
              <a:rPr lang="en-US" dirty="0"/>
              <a:t>Data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A3F90-2618-0E01-5D84-7E8F3A8B61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1945" y="1741729"/>
            <a:ext cx="8445357" cy="4057190"/>
          </a:xfrm>
        </p:spPr>
        <p:txBody>
          <a:bodyPr/>
          <a:lstStyle/>
          <a:p>
            <a:pPr algn="l"/>
            <a:r>
              <a:rPr lang="en-US" sz="2000" dirty="0"/>
              <a:t>Pregnancy: frequency of pregnancy</a:t>
            </a:r>
          </a:p>
          <a:p>
            <a:pPr algn="l"/>
            <a:r>
              <a:rPr lang="en-US" sz="2000" dirty="0"/>
              <a:t>Glucose: Concentration of plasma glucose (mg/dL)</a:t>
            </a:r>
          </a:p>
          <a:p>
            <a:pPr algn="l"/>
            <a:r>
              <a:rPr lang="en-US" sz="2000" dirty="0"/>
              <a:t>Blood pressure: Diastolic blood pressure (mm Hg)</a:t>
            </a:r>
          </a:p>
          <a:p>
            <a:pPr algn="l"/>
            <a:r>
              <a:rPr lang="en-US" sz="2000" dirty="0"/>
              <a:t>Skin Thickness: Tricep skinfold thickness  (mm)</a:t>
            </a:r>
          </a:p>
          <a:p>
            <a:pPr algn="l"/>
            <a:r>
              <a:rPr lang="en-US" sz="2000" dirty="0"/>
              <a:t>Insulin: Two-hour serum insulin (mu U/ml)</a:t>
            </a:r>
          </a:p>
          <a:p>
            <a:pPr algn="l"/>
            <a:r>
              <a:rPr lang="en-US" sz="2000" dirty="0"/>
              <a:t>BMI: Body mass index (kg/m2)</a:t>
            </a:r>
          </a:p>
          <a:p>
            <a:pPr algn="l"/>
            <a:r>
              <a:rPr lang="en-US" sz="2000" dirty="0"/>
              <a:t>Pedigree: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The likelihood of diabetes based on family history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sz="2000" dirty="0"/>
          </a:p>
          <a:p>
            <a:pPr algn="l"/>
            <a:r>
              <a:rPr lang="en-US" sz="2000" dirty="0"/>
              <a:t>Age : Age of a person as per standards(Young Age 21-40 years, Middle Age 41-60 years, Elder and Wise Age 61- 85 years) </a:t>
            </a:r>
          </a:p>
          <a:p>
            <a:pPr algn="l"/>
            <a:r>
              <a:rPr lang="en-US" sz="2000" dirty="0"/>
              <a:t>Outcome (Diabetes): diabetes status of a person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249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57E3-3E98-CF24-6B56-C2EB2DE6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Summary Statistics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EE2CCF-C233-A33F-F6AF-78F68951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8" y="1304818"/>
            <a:ext cx="10558043" cy="50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058F-7090-4890-E785-0B2CEFA5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0"/>
            <a:ext cx="10544536" cy="1143000"/>
          </a:xfrm>
        </p:spPr>
        <p:txBody>
          <a:bodyPr/>
          <a:lstStyle/>
          <a:p>
            <a:r>
              <a:rPr lang="en-US" dirty="0"/>
              <a:t>Graphical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AC976-0BB7-0612-DBBF-E39EDE7B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" y="1891497"/>
            <a:ext cx="6030181" cy="3889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246EC-E851-A23C-41F1-1DF5B660B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18" y="1891497"/>
            <a:ext cx="5883667" cy="38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2D58-0D9D-1796-F90A-1242E849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Analysis &amp; Correlation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D55E1-72AD-9809-E559-154F06BA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37" y="1857476"/>
            <a:ext cx="5484026" cy="4502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AC53E8-46F8-73C5-988E-5AEF9260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7" y="1857476"/>
            <a:ext cx="5797400" cy="45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7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FA41-1FEC-BEDA-ED77-3A412F0C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402" y="0"/>
            <a:ext cx="7990390" cy="1143000"/>
          </a:xfrm>
        </p:spPr>
        <p:txBody>
          <a:bodyPr/>
          <a:lstStyle/>
          <a:p>
            <a:pPr algn="ctr"/>
            <a:r>
              <a:rPr lang="en-US" dirty="0"/>
              <a:t>Significant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5DE51-078E-12D8-D21D-BC638731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0" y="1801906"/>
            <a:ext cx="5895729" cy="382833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D43B92-EB72-3578-00A6-491B2E52A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1801906"/>
            <a:ext cx="5895729" cy="38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587E-A122-A27C-ED85-09E77053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8AF0C-158C-E647-5422-D5C67502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71" y="1417638"/>
            <a:ext cx="8195410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668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Scissor">
      <a:dk1>
        <a:srgbClr val="171717"/>
      </a:dk1>
      <a:lt1>
        <a:srgbClr val="171717"/>
      </a:lt1>
      <a:dk2>
        <a:srgbClr val="171717"/>
      </a:dk2>
      <a:lt2>
        <a:srgbClr val="171717"/>
      </a:lt2>
      <a:accent1>
        <a:srgbClr val="EA313A"/>
      </a:accent1>
      <a:accent2>
        <a:srgbClr val="C0131C"/>
      </a:accent2>
      <a:accent3>
        <a:srgbClr val="F28388"/>
      </a:accent3>
      <a:accent4>
        <a:srgbClr val="E7E7E7"/>
      </a:accent4>
      <a:accent5>
        <a:srgbClr val="231F20"/>
      </a:accent5>
      <a:accent6>
        <a:srgbClr val="000000"/>
      </a:accent6>
      <a:hlink>
        <a:srgbClr val="FF0000"/>
      </a:hlink>
      <a:folHlink>
        <a:srgbClr val="C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7893</TotalTime>
  <Words>559</Words>
  <Application>Microsoft Office PowerPoint</Application>
  <PresentationFormat>Widescreen</PresentationFormat>
  <Paragraphs>64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Courier New</vt:lpstr>
      <vt:lpstr>Google Sans</vt:lpstr>
      <vt:lpstr>Times New Roman</vt:lpstr>
      <vt:lpstr>Wingdings</vt:lpstr>
      <vt:lpstr>Default Design</vt:lpstr>
      <vt:lpstr>A Study To Predict  Diabetes In  Women</vt:lpstr>
      <vt:lpstr>INTRODUCTION</vt:lpstr>
      <vt:lpstr>Data Collection</vt:lpstr>
      <vt:lpstr>Data Variables</vt:lpstr>
      <vt:lpstr>Summary Statistics</vt:lpstr>
      <vt:lpstr>Graphical Analysis</vt:lpstr>
      <vt:lpstr>Graphical Analysis &amp; Correlation Matrix</vt:lpstr>
      <vt:lpstr>Significant Variables</vt:lpstr>
      <vt:lpstr>ROC Curve</vt:lpstr>
      <vt:lpstr>Conclusion</vt:lpstr>
      <vt:lpstr>Limitations</vt:lpstr>
      <vt:lpstr>Future Works</vt:lpstr>
      <vt:lpstr>PowerPoint Presentation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PowerPoint Template</dc:title>
  <dc:creator>Presentation Magazine</dc:creator>
  <cp:lastModifiedBy>Gowri Sampath Mahadasyam</cp:lastModifiedBy>
  <cp:revision>153</cp:revision>
  <dcterms:created xsi:type="dcterms:W3CDTF">2009-11-03T13:35:13Z</dcterms:created>
  <dcterms:modified xsi:type="dcterms:W3CDTF">2023-05-10T05:13:12Z</dcterms:modified>
</cp:coreProperties>
</file>