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adley" charset="1" panose="00000500000000000000"/>
      <p:regular r:id="rId21"/>
    </p:embeddedFont>
    <p:embeddedFont>
      <p:font typeface="Prata" charset="1" panose="00000500000000000000"/>
      <p:regular r:id="rId22"/>
    </p:embeddedFont>
    <p:embeddedFont>
      <p:font typeface="Times New Roman" charset="1" panose="02030502070405020303"/>
      <p:regular r:id="rId23"/>
    </p:embeddedFont>
    <p:embeddedFont>
      <p:font typeface="Times New Roman Bold" charset="1" panose="020308020704050203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7.jpe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VAGXAfkTMD0.mp4" Type="http://schemas.openxmlformats.org/officeDocument/2006/relationships/video"/><Relationship Id="rId4" Target="../media/VAGXAfkTMD0.mp4" Type="http://schemas.microsoft.com/office/2007/relationships/media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95332"/>
            <a:ext cx="14343116" cy="424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3"/>
              </a:lnSpc>
            </a:pPr>
            <a:r>
              <a:rPr lang="en-US" sz="8273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EARLY DETECTION OF PLAQUE IN CAROTID ARTERY</a:t>
            </a:r>
          </a:p>
          <a:p>
            <a:pPr algn="l">
              <a:lnSpc>
                <a:spcPts val="827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71089" y="1751694"/>
            <a:ext cx="4421407" cy="4670852"/>
          </a:xfrm>
          <a:custGeom>
            <a:avLst/>
            <a:gdLst/>
            <a:ahLst/>
            <a:cxnLst/>
            <a:rect r="r" b="b" t="t" l="l"/>
            <a:pathLst>
              <a:path h="4670852" w="4421407">
                <a:moveTo>
                  <a:pt x="0" y="0"/>
                </a:moveTo>
                <a:lnTo>
                  <a:pt x="4421407" y="0"/>
                </a:lnTo>
                <a:lnTo>
                  <a:pt x="4421407" y="4670851"/>
                </a:lnTo>
                <a:lnTo>
                  <a:pt x="0" y="4670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50694" y="1751694"/>
            <a:ext cx="4421407" cy="4670852"/>
          </a:xfrm>
          <a:custGeom>
            <a:avLst/>
            <a:gdLst/>
            <a:ahLst/>
            <a:cxnLst/>
            <a:rect r="r" b="b" t="t" l="l"/>
            <a:pathLst>
              <a:path h="4670852" w="4421407">
                <a:moveTo>
                  <a:pt x="0" y="0"/>
                </a:moveTo>
                <a:lnTo>
                  <a:pt x="4421407" y="0"/>
                </a:lnTo>
                <a:lnTo>
                  <a:pt x="4421407" y="4670851"/>
                </a:lnTo>
                <a:lnTo>
                  <a:pt x="0" y="46708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10266" y="1751694"/>
            <a:ext cx="4276809" cy="4670852"/>
          </a:xfrm>
          <a:custGeom>
            <a:avLst/>
            <a:gdLst/>
            <a:ahLst/>
            <a:cxnLst/>
            <a:rect r="r" b="b" t="t" l="l"/>
            <a:pathLst>
              <a:path h="4670852" w="4276809">
                <a:moveTo>
                  <a:pt x="0" y="0"/>
                </a:moveTo>
                <a:lnTo>
                  <a:pt x="4276809" y="0"/>
                </a:lnTo>
                <a:lnTo>
                  <a:pt x="4276809" y="4670851"/>
                </a:lnTo>
                <a:lnTo>
                  <a:pt x="0" y="46708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0639" y="446750"/>
            <a:ext cx="7554714" cy="70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SUPER IMPOSITION PRINCIPLE</a:t>
            </a:r>
          </a:p>
        </p:txBody>
      </p:sp>
      <p:sp>
        <p:nvSpPr>
          <p:cNvPr name="AutoShape 8" id="8"/>
          <p:cNvSpPr/>
          <p:nvPr/>
        </p:nvSpPr>
        <p:spPr>
          <a:xfrm>
            <a:off x="4845879" y="4106170"/>
            <a:ext cx="1404815" cy="0"/>
          </a:xfrm>
          <a:prstGeom prst="line">
            <a:avLst/>
          </a:prstGeom>
          <a:ln cap="rnd" w="38100">
            <a:solidFill>
              <a:srgbClr val="000000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>
            <a:off x="10672101" y="4087120"/>
            <a:ext cx="1404815" cy="0"/>
          </a:xfrm>
          <a:prstGeom prst="line">
            <a:avLst/>
          </a:prstGeom>
          <a:ln cap="rnd" w="38100">
            <a:solidFill>
              <a:srgbClr val="000000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1278501" y="6579100"/>
            <a:ext cx="2744730" cy="79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9"/>
              </a:lnSpc>
              <a:spcBef>
                <a:spcPct val="0"/>
              </a:spcBef>
            </a:pPr>
            <a:r>
              <a:rPr lang="en-US" b="true" sz="3799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ORIGINAL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76926" y="6569575"/>
            <a:ext cx="1667074" cy="835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  <a:spcBef>
                <a:spcPct val="0"/>
              </a:spcBef>
            </a:pPr>
            <a:r>
              <a:rPr lang="en-US" b="true" sz="3999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MASK</a:t>
            </a:r>
            <a:r>
              <a:rPr lang="en-US" sz="39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13408" y="6598150"/>
            <a:ext cx="5527376" cy="71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9"/>
              </a:lnSpc>
              <a:spcBef>
                <a:spcPct val="0"/>
              </a:spcBef>
            </a:pPr>
            <a:r>
              <a:rPr lang="en-US" b="true" sz="3399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SUPER IMPOSED IMAGE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23574" y="7528426"/>
            <a:ext cx="10283276" cy="2626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1"/>
              </a:lnSpc>
            </a:pPr>
            <a:r>
              <a:rPr lang="en-US" sz="4263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Dice Coefficient=2⋅∣P∩G∣/ |P|+|G|</a:t>
            </a:r>
          </a:p>
          <a:p>
            <a:pPr algn="ctr">
              <a:lnSpc>
                <a:spcPts val="6821"/>
              </a:lnSpc>
            </a:pPr>
          </a:p>
          <a:p>
            <a:pPr algn="ctr">
              <a:lnSpc>
                <a:spcPts val="6821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023231" y="8376915"/>
            <a:ext cx="7888633" cy="88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  <a:spcBef>
                <a:spcPct val="0"/>
              </a:spcBef>
            </a:pPr>
            <a:r>
              <a:rPr lang="en-US" sz="4158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DICE LOSS = 1-Dice Coefficient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244452" y="1845438"/>
            <a:ext cx="12931569" cy="6034732"/>
          </a:xfrm>
          <a:custGeom>
            <a:avLst/>
            <a:gdLst/>
            <a:ahLst/>
            <a:cxnLst/>
            <a:rect r="r" b="b" t="t" l="l"/>
            <a:pathLst>
              <a:path h="6034732" w="12931569">
                <a:moveTo>
                  <a:pt x="0" y="0"/>
                </a:moveTo>
                <a:lnTo>
                  <a:pt x="12931569" y="0"/>
                </a:lnTo>
                <a:lnTo>
                  <a:pt x="12931569" y="6034732"/>
                </a:lnTo>
                <a:lnTo>
                  <a:pt x="0" y="6034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0866" y="351500"/>
            <a:ext cx="3326904" cy="115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44452" y="8099245"/>
            <a:ext cx="11921135" cy="211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1"/>
              </a:lnSpc>
            </a:pPr>
            <a:r>
              <a:rPr lang="en-US" sz="2107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Analyzes plaque regions in the artery and visualizes the results.</a:t>
            </a:r>
          </a:p>
          <a:p>
            <a:pPr algn="l">
              <a:lnSpc>
                <a:spcPts val="3371"/>
              </a:lnSpc>
            </a:pPr>
            <a:r>
              <a:rPr lang="en-US" sz="2107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valid_pixels = extracted_background[~np.isnan(extracted_background)]</a:t>
            </a:r>
          </a:p>
          <a:p>
            <a:pPr algn="l">
              <a:lnSpc>
                <a:spcPts val="3371"/>
              </a:lnSpc>
            </a:pPr>
            <a:r>
              <a:rPr lang="en-US" sz="2107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mean_intensity = np.mean(valid_pixels)</a:t>
            </a:r>
          </a:p>
          <a:p>
            <a:pPr algn="l">
              <a:lnSpc>
                <a:spcPts val="3371"/>
              </a:lnSpc>
            </a:pPr>
            <a:r>
              <a:rPr lang="en-US" sz="2107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std_dev_intensity = np.std(valid_pixels)</a:t>
            </a:r>
          </a:p>
          <a:p>
            <a:pPr algn="l">
              <a:lnSpc>
                <a:spcPts val="3371"/>
              </a:lnSpc>
              <a:spcBef>
                <a:spcPct val="0"/>
              </a:spcBef>
            </a:pPr>
            <a:r>
              <a:rPr lang="en-US" sz="2107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threshold = mean_intensity + 0.001 * std_dev_intensity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747147"/>
            <a:ext cx="14939523" cy="773975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305925"/>
            <a:ext cx="14939523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61853" y="432752"/>
            <a:ext cx="7023077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3D-VISUALIZATION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3761" y="581998"/>
            <a:ext cx="3958630" cy="1126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NOVELTY</a:t>
            </a:r>
            <a:r>
              <a:rPr lang="en-US" sz="59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93761" y="2407504"/>
            <a:ext cx="15323840" cy="551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Integration of Advanced Imaging Techniques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Utilizing high-resolution ultrasound for precise plaque characterization.  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 of Artificial Intelligence (AI)  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Employing deep learning models (e.g., U-Net, CNNs) for automated plaque detection 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segmentation.  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Early Diagnosis for Preventive Care  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Facilitating early interventions to prevent strokes and other severe cardiovascular events.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139238" y="4733925"/>
            <a:ext cx="9525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80715" y="581998"/>
            <a:ext cx="5788422" cy="1118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8"/>
              </a:lnSpc>
            </a:pPr>
            <a:r>
              <a:rPr lang="en-US" sz="5848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0715" y="2166570"/>
            <a:ext cx="15598577" cy="641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7"/>
              </a:lnSpc>
            </a:pPr>
            <a:r>
              <a:rPr lang="en-US" sz="2898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Clinical Settings</a:t>
            </a:r>
          </a:p>
          <a:p>
            <a:pPr algn="l" marL="625770" indent="-312885" lvl="1">
              <a:lnSpc>
                <a:spcPts val="4637"/>
              </a:lnSpc>
              <a:buFont typeface="Arial"/>
              <a:buChar char="•"/>
            </a:pPr>
            <a:r>
              <a:rPr lang="en-US" sz="2898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Hospitals and clinics for routine cardiovascular screening of at-risk individuals.</a:t>
            </a:r>
          </a:p>
          <a:p>
            <a:pPr algn="l" marL="625770" indent="-312885" lvl="1">
              <a:lnSpc>
                <a:spcPts val="4637"/>
              </a:lnSpc>
              <a:buFont typeface="Arial"/>
              <a:buChar char="•"/>
            </a:pPr>
            <a:r>
              <a:rPr lang="en-US" sz="2898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Specialized cardiac care units for detailed plaque assessment and monitoring.</a:t>
            </a:r>
          </a:p>
          <a:p>
            <a:pPr algn="l">
              <a:lnSpc>
                <a:spcPts val="4637"/>
              </a:lnSpc>
            </a:pPr>
          </a:p>
          <a:p>
            <a:pPr algn="l">
              <a:lnSpc>
                <a:spcPts val="4637"/>
              </a:lnSpc>
            </a:pPr>
            <a:r>
              <a:rPr lang="en-US" sz="2898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Preventive Health Programs</a:t>
            </a:r>
          </a:p>
          <a:p>
            <a:pPr algn="l" marL="625770" indent="-312885" lvl="1">
              <a:lnSpc>
                <a:spcPts val="4637"/>
              </a:lnSpc>
              <a:buFont typeface="Arial"/>
              <a:buChar char="•"/>
            </a:pPr>
            <a:r>
              <a:rPr lang="en-US" sz="2898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 health initiatives focusing on early detection and prevention of strokes.</a:t>
            </a:r>
          </a:p>
          <a:p>
            <a:pPr algn="l" marL="625770" indent="-312885" lvl="1">
              <a:lnSpc>
                <a:spcPts val="4637"/>
              </a:lnSpc>
              <a:buFont typeface="Arial"/>
              <a:buChar char="•"/>
            </a:pPr>
            <a:r>
              <a:rPr lang="en-US" sz="2898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Corporate health programs to screen employees for cardiovascular risks.</a:t>
            </a:r>
          </a:p>
          <a:p>
            <a:pPr algn="l">
              <a:lnSpc>
                <a:spcPts val="4637"/>
              </a:lnSpc>
            </a:pPr>
          </a:p>
          <a:p>
            <a:pPr algn="l">
              <a:lnSpc>
                <a:spcPts val="4637"/>
              </a:lnSpc>
            </a:pPr>
            <a:r>
              <a:rPr lang="en-US" sz="2898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and Development</a:t>
            </a:r>
          </a:p>
          <a:p>
            <a:pPr algn="l" marL="625770" indent="-312885" lvl="1">
              <a:lnSpc>
                <a:spcPts val="4637"/>
              </a:lnSpc>
              <a:buFont typeface="Arial"/>
              <a:buChar char="•"/>
            </a:pPr>
            <a:r>
              <a:rPr lang="en-US" sz="2898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and clinical research centers for studying plaque characteristics and progression.</a:t>
            </a:r>
          </a:p>
          <a:p>
            <a:pPr algn="l" marL="625770" indent="-312885" lvl="1">
              <a:lnSpc>
                <a:spcPts val="4637"/>
              </a:lnSpc>
              <a:buFont typeface="Arial"/>
              <a:buChar char="•"/>
            </a:pPr>
            <a:r>
              <a:rPr lang="en-US" sz="2898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Pharmaceutical and medical device companies developing targeted treatments and technologies.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95700"/>
            <a:ext cx="1474581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92445"/>
            <a:ext cx="6848808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Table of Contents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79153" y="4015182"/>
            <a:ext cx="9442033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79153" y="5016366"/>
            <a:ext cx="6864847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79153" y="6017551"/>
            <a:ext cx="6864847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Architecture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79153" y="7018735"/>
            <a:ext cx="6864847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Input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79153" y="8019920"/>
            <a:ext cx="6864847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74919" y="4015182"/>
            <a:ext cx="298338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74919" y="5016366"/>
            <a:ext cx="298338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74919" y="6017551"/>
            <a:ext cx="298338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74919" y="7018735"/>
            <a:ext cx="298338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74919" y="8019920"/>
            <a:ext cx="298338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4015182"/>
            <a:ext cx="653494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016366"/>
            <a:ext cx="653494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017551"/>
            <a:ext cx="653494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7018735"/>
            <a:ext cx="653494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8019920"/>
            <a:ext cx="653494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174964" y="1202498"/>
            <a:ext cx="10307818" cy="740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9"/>
              </a:lnSpc>
            </a:pPr>
          </a:p>
          <a:p>
            <a:pPr algn="l" marL="611199" indent="-305600" lvl="1">
              <a:lnSpc>
                <a:spcPts val="4529"/>
              </a:lnSpc>
              <a:buFont typeface="Arial"/>
              <a:buChar char="•"/>
            </a:pPr>
            <a:r>
              <a:rPr lang="en-US" b="true" sz="2830" spc="28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carotid arteries are major blood vessels in the neck that supply oxygenated blood to the brain, neck, and face.  </a:t>
            </a:r>
          </a:p>
          <a:p>
            <a:pPr algn="l" marL="611199" indent="-305600" lvl="1">
              <a:lnSpc>
                <a:spcPts val="4529"/>
              </a:lnSpc>
              <a:buFont typeface="Arial"/>
              <a:buChar char="•"/>
            </a:pPr>
            <a:r>
              <a:rPr lang="en-US" b="true" sz="2830" spc="28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Internal Carotid Artery (ICA): Supplies blood to the brain.  </a:t>
            </a:r>
          </a:p>
          <a:p>
            <a:pPr algn="l" marL="611199" indent="-305600" lvl="1">
              <a:lnSpc>
                <a:spcPts val="4529"/>
              </a:lnSpc>
              <a:buFont typeface="Arial"/>
              <a:buChar char="•"/>
            </a:pPr>
            <a:r>
              <a:rPr lang="en-US" b="true" sz="2830" spc="28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Found on both sides of the neck, with one artery on the left and one on the right.  </a:t>
            </a:r>
          </a:p>
          <a:p>
            <a:pPr algn="l" marL="611199" indent="-305600" lvl="1">
              <a:lnSpc>
                <a:spcPts val="4529"/>
              </a:lnSpc>
              <a:buFont typeface="Arial"/>
              <a:buChar char="•"/>
            </a:pPr>
            <a:r>
              <a:rPr lang="en-US" b="true" sz="2830" spc="28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Blockages or narrowing can lead to serious conditions like stroke or clotting of blood in the brain.</a:t>
            </a:r>
          </a:p>
          <a:p>
            <a:pPr algn="l">
              <a:lnSpc>
                <a:spcPts val="4529"/>
              </a:lnSpc>
            </a:pPr>
            <a:r>
              <a:rPr lang="en-US" b="true" sz="2830" spc="28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Significance:</a:t>
            </a:r>
          </a:p>
          <a:p>
            <a:pPr algn="l" marL="611199" indent="-305600" lvl="1">
              <a:lnSpc>
                <a:spcPts val="4529"/>
              </a:lnSpc>
              <a:buFont typeface="Arial"/>
              <a:buChar char="•"/>
            </a:pPr>
            <a:r>
              <a:rPr lang="en-US" b="true" sz="2830" spc="28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Early diagnosis and management are crucial to prevent complications.</a:t>
            </a:r>
          </a:p>
          <a:p>
            <a:pPr algn="l">
              <a:lnSpc>
                <a:spcPts val="4529"/>
              </a:lnSpc>
            </a:pPr>
          </a:p>
          <a:p>
            <a:pPr algn="l">
              <a:lnSpc>
                <a:spcPts val="4529"/>
              </a:lnSpc>
            </a:pPr>
            <a:r>
              <a:rPr lang="en-US" b="true" sz="2830" spc="28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01582" y="2619856"/>
            <a:ext cx="5028342" cy="6331139"/>
          </a:xfrm>
          <a:custGeom>
            <a:avLst/>
            <a:gdLst/>
            <a:ahLst/>
            <a:cxnLst/>
            <a:rect r="r" b="b" t="t" l="l"/>
            <a:pathLst>
              <a:path h="6331139" w="5028342">
                <a:moveTo>
                  <a:pt x="0" y="0"/>
                </a:moveTo>
                <a:lnTo>
                  <a:pt x="5028342" y="0"/>
                </a:lnTo>
                <a:lnTo>
                  <a:pt x="5028342" y="6331139"/>
                </a:lnTo>
                <a:lnTo>
                  <a:pt x="0" y="6331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62711"/>
            <a:ext cx="4701224" cy="70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6"/>
              </a:lnSpc>
            </a:pPr>
            <a:r>
              <a:rPr lang="en-US" b="true" sz="4176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008313" y="6158986"/>
            <a:ext cx="10591421" cy="3645929"/>
          </a:xfrm>
          <a:custGeom>
            <a:avLst/>
            <a:gdLst/>
            <a:ahLst/>
            <a:cxnLst/>
            <a:rect r="r" b="b" t="t" l="l"/>
            <a:pathLst>
              <a:path h="3645929" w="10591421">
                <a:moveTo>
                  <a:pt x="0" y="0"/>
                </a:moveTo>
                <a:lnTo>
                  <a:pt x="10591421" y="0"/>
                </a:lnTo>
                <a:lnTo>
                  <a:pt x="10591421" y="3645928"/>
                </a:lnTo>
                <a:lnTo>
                  <a:pt x="0" y="3645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1" t="0" r="-16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92470" y="2870835"/>
            <a:ext cx="4966054" cy="319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of 3D model of carotid artery to aid the clinician in the assessment of plaque vulnerability.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55447" y="505270"/>
            <a:ext cx="7256854" cy="623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8"/>
              </a:lnSpc>
            </a:pPr>
            <a:r>
              <a:rPr lang="en-US" b="true" sz="3699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5447" y="2870835"/>
            <a:ext cx="4652866" cy="447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robust algorithm for automatic segmentation and plaque analysis in carotid artery using Deep Learning techniques for quantification of risk measurement .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55447" y="2011629"/>
            <a:ext cx="4002398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92470" y="2011629"/>
            <a:ext cx="4002398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43995" y="333381"/>
            <a:ext cx="5295206" cy="115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MOTIVATION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3995" y="2054049"/>
            <a:ext cx="15986721" cy="4671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4"/>
              </a:lnSpc>
            </a:pPr>
            <a:r>
              <a:rPr lang="en-US" sz="3071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Prevention of Stroke and Cardiovascular Events</a:t>
            </a:r>
          </a:p>
          <a:p>
            <a:pPr algn="l" marL="598405" indent="-299203" lvl="1">
              <a:lnSpc>
                <a:spcPts val="4434"/>
              </a:lnSpc>
              <a:buFont typeface="Arial"/>
              <a:buChar char="•"/>
            </a:pPr>
            <a:r>
              <a:rPr lang="en-US" sz="2771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Early detection of carotid artery plaque can prevent life-threatening conditions like strokes, reducing </a:t>
            </a:r>
          </a:p>
          <a:p>
            <a:pPr algn="l">
              <a:lnSpc>
                <a:spcPts val="4434"/>
              </a:lnSpc>
            </a:pPr>
            <a:r>
              <a:rPr lang="en-US" sz="2771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mortality and morbidity.  </a:t>
            </a:r>
          </a:p>
          <a:p>
            <a:pPr algn="l">
              <a:lnSpc>
                <a:spcPts val="4434"/>
              </a:lnSpc>
            </a:pPr>
          </a:p>
          <a:p>
            <a:pPr algn="l">
              <a:lnSpc>
                <a:spcPts val="5074"/>
              </a:lnSpc>
            </a:pPr>
            <a:r>
              <a:rPr lang="en-US" sz="3171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71" b="true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Addressing Gaps in Existing Diagnostics  </a:t>
            </a:r>
          </a:p>
          <a:p>
            <a:pPr algn="l" marL="598405" indent="-299203" lvl="1">
              <a:lnSpc>
                <a:spcPts val="4434"/>
              </a:lnSpc>
              <a:buFont typeface="Arial"/>
              <a:buChar char="•"/>
            </a:pPr>
            <a:r>
              <a:rPr lang="en-US" sz="2771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Current methods may lack precision or accessibility; this project seeks to provide more accurate and</a:t>
            </a:r>
          </a:p>
          <a:p>
            <a:pPr algn="l">
              <a:lnSpc>
                <a:spcPts val="4434"/>
              </a:lnSpc>
            </a:pPr>
            <a:r>
              <a:rPr lang="en-US" sz="2771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widely applicable solutions.  </a:t>
            </a:r>
          </a:p>
          <a:p>
            <a:pPr algn="ctr">
              <a:lnSpc>
                <a:spcPts val="443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00008" y="3335512"/>
            <a:ext cx="13311512" cy="6403483"/>
          </a:xfrm>
          <a:custGeom>
            <a:avLst/>
            <a:gdLst/>
            <a:ahLst/>
            <a:cxnLst/>
            <a:rect r="r" b="b" t="t" l="l"/>
            <a:pathLst>
              <a:path h="6403483" w="13311512">
                <a:moveTo>
                  <a:pt x="0" y="0"/>
                </a:moveTo>
                <a:lnTo>
                  <a:pt x="13311512" y="0"/>
                </a:lnTo>
                <a:lnTo>
                  <a:pt x="13311512" y="6403483"/>
                </a:lnTo>
                <a:lnTo>
                  <a:pt x="0" y="6403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3" r="0" b="-32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5447" y="656336"/>
            <a:ext cx="5330120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94"/>
              </a:lnSpc>
            </a:pPr>
            <a:r>
              <a:rPr lang="en-US" b="true" sz="3499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U-NET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5447" y="1534914"/>
            <a:ext cx="14000633" cy="142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U-Net is a deep learning model primarily used for image segmentation tasks. It is particularly well-suited for biomedical image analysis due to its ability to capture both high-resolution spatial information and contextual features.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404364" y="4166649"/>
            <a:ext cx="8111975" cy="2920311"/>
          </a:xfrm>
          <a:custGeom>
            <a:avLst/>
            <a:gdLst/>
            <a:ahLst/>
            <a:cxnLst/>
            <a:rect r="r" b="b" t="t" l="l"/>
            <a:pathLst>
              <a:path h="2920311" w="8111975">
                <a:moveTo>
                  <a:pt x="0" y="0"/>
                </a:moveTo>
                <a:lnTo>
                  <a:pt x="8111975" y="0"/>
                </a:lnTo>
                <a:lnTo>
                  <a:pt x="8111975" y="2920311"/>
                </a:lnTo>
                <a:lnTo>
                  <a:pt x="0" y="2920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9046" y="541401"/>
            <a:ext cx="6340124" cy="487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92"/>
              </a:lnSpc>
            </a:pPr>
            <a:r>
              <a:rPr lang="en-US" b="true" sz="2899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STEPS IN U-NET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4601" y="1612418"/>
            <a:ext cx="8664954" cy="8392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INPUT IMAGE: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Provides a raw input image i.e ultrasound image.</a:t>
            </a:r>
          </a:p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ENCODER: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Convolutional layers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ReLU activations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Max-polling operations</a:t>
            </a:r>
          </a:p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BOTTLENECK(Bridge):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Connect the encoder and decoder with layers at</a:t>
            </a:r>
          </a:p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the smallest resolution.</a:t>
            </a:r>
          </a:p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DECODER: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Upsampling layers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Restore the spatial resolution of the feature maps.</a:t>
            </a:r>
          </a:p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OUTPUT SEGMENTATION MAP: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Apply final 1x1 convolutional layers.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92115" y="1622211"/>
            <a:ext cx="4149099" cy="8093289"/>
          </a:xfrm>
          <a:custGeom>
            <a:avLst/>
            <a:gdLst/>
            <a:ahLst/>
            <a:cxnLst/>
            <a:rect r="r" b="b" t="t" l="l"/>
            <a:pathLst>
              <a:path h="8093289" w="4149099">
                <a:moveTo>
                  <a:pt x="0" y="0"/>
                </a:moveTo>
                <a:lnTo>
                  <a:pt x="4149099" y="0"/>
                </a:lnTo>
                <a:lnTo>
                  <a:pt x="4149099" y="8093289"/>
                </a:lnTo>
                <a:lnTo>
                  <a:pt x="0" y="8093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348" r="0" b="-157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5447" y="646811"/>
            <a:ext cx="3235298" cy="613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1"/>
              </a:lnSpc>
            </a:pPr>
            <a:r>
              <a:rPr lang="en-US" b="true" sz="3599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44899" y="1950084"/>
            <a:ext cx="6590804" cy="7308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35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Dataset/</a:t>
            </a:r>
          </a:p>
          <a:p>
            <a:pPr algn="l">
              <a:lnSpc>
                <a:spcPts val="5759"/>
              </a:lnSpc>
            </a:pPr>
            <a:r>
              <a:rPr lang="en-US" sz="35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├── train/</a:t>
            </a:r>
          </a:p>
          <a:p>
            <a:pPr algn="l">
              <a:lnSpc>
                <a:spcPts val="5759"/>
              </a:lnSpc>
            </a:pPr>
            <a:r>
              <a:rPr lang="en-US" sz="35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│   ├── US_images/</a:t>
            </a:r>
          </a:p>
          <a:p>
            <a:pPr algn="l">
              <a:lnSpc>
                <a:spcPts val="5759"/>
              </a:lnSpc>
            </a:pPr>
            <a:r>
              <a:rPr lang="en-US" sz="35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│   │   ├── image1.png</a:t>
            </a:r>
          </a:p>
          <a:p>
            <a:pPr algn="l">
              <a:lnSpc>
                <a:spcPts val="5759"/>
              </a:lnSpc>
            </a:pPr>
            <a:r>
              <a:rPr lang="en-US" sz="35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│   │   ├── image2.png</a:t>
            </a:r>
          </a:p>
          <a:p>
            <a:pPr algn="l">
              <a:lnSpc>
                <a:spcPts val="5759"/>
              </a:lnSpc>
            </a:pPr>
            <a:r>
              <a:rPr lang="en-US" sz="35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│   │   ├── ...</a:t>
            </a:r>
          </a:p>
          <a:p>
            <a:pPr algn="l">
              <a:lnSpc>
                <a:spcPts val="5759"/>
              </a:lnSpc>
            </a:pPr>
            <a:r>
              <a:rPr lang="en-US" sz="35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│   ├── masks/</a:t>
            </a:r>
          </a:p>
          <a:p>
            <a:pPr algn="l">
              <a:lnSpc>
                <a:spcPts val="5759"/>
              </a:lnSpc>
            </a:pPr>
            <a:r>
              <a:rPr lang="en-US" sz="35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│   │   ├── image1_mask.png</a:t>
            </a:r>
          </a:p>
          <a:p>
            <a:pPr algn="l">
              <a:lnSpc>
                <a:spcPts val="5759"/>
              </a:lnSpc>
            </a:pPr>
            <a:r>
              <a:rPr lang="en-US" sz="35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│   │   ├── image2_mask.png</a:t>
            </a:r>
          </a:p>
          <a:p>
            <a:pPr algn="l">
              <a:lnSpc>
                <a:spcPts val="6079"/>
              </a:lnSpc>
              <a:spcBef>
                <a:spcPct val="0"/>
              </a:spcBef>
            </a:pPr>
            <a:r>
              <a:rPr lang="en-US" sz="379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│   │   ├── ...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06441" y="2172433"/>
            <a:ext cx="3498023" cy="3695373"/>
          </a:xfrm>
          <a:custGeom>
            <a:avLst/>
            <a:gdLst/>
            <a:ahLst/>
            <a:cxnLst/>
            <a:rect r="r" b="b" t="t" l="l"/>
            <a:pathLst>
              <a:path h="3695373" w="3498023">
                <a:moveTo>
                  <a:pt x="0" y="0"/>
                </a:moveTo>
                <a:lnTo>
                  <a:pt x="3498023" y="0"/>
                </a:lnTo>
                <a:lnTo>
                  <a:pt x="3498023" y="3695373"/>
                </a:lnTo>
                <a:lnTo>
                  <a:pt x="0" y="3695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5018" y="2172433"/>
            <a:ext cx="3498023" cy="3695373"/>
          </a:xfrm>
          <a:custGeom>
            <a:avLst/>
            <a:gdLst/>
            <a:ahLst/>
            <a:cxnLst/>
            <a:rect r="r" b="b" t="t" l="l"/>
            <a:pathLst>
              <a:path h="3695373" w="3498023">
                <a:moveTo>
                  <a:pt x="0" y="0"/>
                </a:moveTo>
                <a:lnTo>
                  <a:pt x="3498023" y="0"/>
                </a:lnTo>
                <a:lnTo>
                  <a:pt x="3498023" y="3695373"/>
                </a:lnTo>
                <a:lnTo>
                  <a:pt x="0" y="3695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4692141" y="2542745"/>
            <a:ext cx="7315200" cy="3929653"/>
          </a:xfrm>
          <a:custGeom>
            <a:avLst/>
            <a:gdLst/>
            <a:ahLst/>
            <a:cxnLst/>
            <a:rect r="r" b="b" t="t" l="l"/>
            <a:pathLst>
              <a:path h="3929653" w="7315200">
                <a:moveTo>
                  <a:pt x="0" y="0"/>
                </a:moveTo>
                <a:lnTo>
                  <a:pt x="7315200" y="0"/>
                </a:lnTo>
                <a:lnTo>
                  <a:pt x="7315200" y="3929653"/>
                </a:lnTo>
                <a:lnTo>
                  <a:pt x="0" y="3929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6441" y="555757"/>
            <a:ext cx="4233194" cy="70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b="true" sz="4136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INPUT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6441" y="5871845"/>
            <a:ext cx="3498023" cy="95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0"/>
              </a:lnSpc>
              <a:spcBef>
                <a:spcPct val="0"/>
              </a:spcBef>
            </a:pPr>
            <a:r>
              <a:rPr lang="en-US" b="true" sz="4581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Encoder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24849" y="5933317"/>
            <a:ext cx="3238360" cy="89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6"/>
              </a:lnSpc>
              <a:spcBef>
                <a:spcPct val="0"/>
              </a:spcBef>
            </a:pPr>
            <a:r>
              <a:rPr lang="en-US" b="true" sz="4291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Decoder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1808" y="6905941"/>
            <a:ext cx="2287290" cy="3088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9"/>
              </a:lnSpc>
            </a:pPr>
            <a:r>
              <a:rPr lang="en-US" sz="3087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256×256×64</a:t>
            </a:r>
          </a:p>
          <a:p>
            <a:pPr algn="l">
              <a:lnSpc>
                <a:spcPts val="4939"/>
              </a:lnSpc>
            </a:pPr>
            <a:r>
              <a:rPr lang="en-US" sz="3087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128×128×128</a:t>
            </a:r>
          </a:p>
          <a:p>
            <a:pPr algn="l">
              <a:lnSpc>
                <a:spcPts val="4939"/>
              </a:lnSpc>
            </a:pPr>
            <a:r>
              <a:rPr lang="en-US" sz="3087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64×64×128</a:t>
            </a:r>
          </a:p>
          <a:p>
            <a:pPr algn="l">
              <a:lnSpc>
                <a:spcPts val="4939"/>
              </a:lnSpc>
            </a:pPr>
            <a:r>
              <a:rPr lang="en-US" sz="3087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32×32×256</a:t>
            </a:r>
          </a:p>
          <a:p>
            <a:pPr algn="l">
              <a:lnSpc>
                <a:spcPts val="4518"/>
              </a:lnSpc>
              <a:spcBef>
                <a:spcPct val="0"/>
              </a:spcBef>
            </a:pPr>
            <a:r>
              <a:rPr lang="en-US" sz="2823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16×16×512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85006" y="6915466"/>
            <a:ext cx="2318048" cy="307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3000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×16×512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32×32×256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64×64×128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128×128×128 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3000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256×256×64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24067" y="6797142"/>
            <a:ext cx="2635969" cy="79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9"/>
              </a:lnSpc>
              <a:spcBef>
                <a:spcPct val="0"/>
              </a:spcBef>
            </a:pPr>
            <a:r>
              <a:rPr lang="en-US" b="true" sz="3799">
                <a:solidFill>
                  <a:srgbClr val="804F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Final Layer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01781" y="7756628"/>
            <a:ext cx="8695920" cy="193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7"/>
              </a:lnSpc>
            </a:pPr>
            <a:r>
              <a:rPr lang="en-US" sz="237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 (256x256x1) --&gt; [Encoder] --&gt; [Bottleneck] --&gt; [Decoder] --&gt; Output Segmentation Map (256x256x1)</a:t>
            </a:r>
          </a:p>
          <a:p>
            <a:pPr algn="ctr">
              <a:lnSpc>
                <a:spcPts val="3807"/>
              </a:lnSpc>
              <a:spcBef>
                <a:spcPct val="0"/>
              </a:spcBef>
            </a:pPr>
            <a:r>
              <a:rPr lang="en-US" sz="2379">
                <a:solidFill>
                  <a:srgbClr val="804F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256×256×1 output where each pixel value represents the tumor class (e.g., 0 = background, 1 = tumor).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DAGXAFHcGXs</dc:identifier>
  <dcterms:modified xsi:type="dcterms:W3CDTF">2011-08-01T06:04:30Z</dcterms:modified>
  <cp:revision>1</cp:revision>
  <dc:title>Carotid Artery Disease Prediction(1)</dc:title>
</cp:coreProperties>
</file>