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Nuni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at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5b80ff8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5b80ff8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5b80ff87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5b80ff87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5b80ff8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5b80ff8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5b80ff87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5b80ff87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5b80ff872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5b80ff872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969825" y="1371075"/>
            <a:ext cx="65937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C4S Hackathon Submission</a:t>
            </a:r>
            <a:endParaRPr sz="3000"/>
          </a:p>
          <a:p>
            <a:pPr indent="0" lvl="0" marL="0" rtl="0" algn="l">
              <a:spcBef>
                <a:spcPts val="0"/>
              </a:spcBef>
              <a:spcAft>
                <a:spcPts val="0"/>
              </a:spcAft>
              <a:buNone/>
            </a:pPr>
            <a:r>
              <a:rPr lang="en"/>
              <a:t>Drug </a:t>
            </a:r>
            <a:r>
              <a:rPr lang="en"/>
              <a:t>Updation System</a:t>
            </a:r>
            <a:endParaRPr/>
          </a:p>
        </p:txBody>
      </p:sp>
      <p:sp>
        <p:nvSpPr>
          <p:cNvPr id="87" name="Google Shape;87;p13"/>
          <p:cNvSpPr txBox="1"/>
          <p:nvPr>
            <p:ph idx="1" type="subTitle"/>
          </p:nvPr>
        </p:nvSpPr>
        <p:spPr>
          <a:xfrm>
            <a:off x="692552" y="4085075"/>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Priyansh Sangule  |  Ayush Jain  |  Tauseef Ahmed</a:t>
            </a:r>
            <a:endParaRPr/>
          </a:p>
        </p:txBody>
      </p:sp>
      <p:pic>
        <p:nvPicPr>
          <p:cNvPr id="88" name="Google Shape;88;p13"/>
          <p:cNvPicPr preferRelativeResize="0"/>
          <p:nvPr/>
        </p:nvPicPr>
        <p:blipFill>
          <a:blip r:embed="rId3">
            <a:alphaModFix/>
          </a:blip>
          <a:stretch>
            <a:fillRect/>
          </a:stretch>
        </p:blipFill>
        <p:spPr>
          <a:xfrm>
            <a:off x="729625" y="1470155"/>
            <a:ext cx="1094300" cy="1101595"/>
          </a:xfrm>
          <a:prstGeom prst="rect">
            <a:avLst/>
          </a:prstGeom>
          <a:noFill/>
          <a:ln>
            <a:noFill/>
          </a:ln>
        </p:spPr>
      </p:pic>
      <p:cxnSp>
        <p:nvCxnSpPr>
          <p:cNvPr id="89" name="Google Shape;89;p13"/>
          <p:cNvCxnSpPr/>
          <p:nvPr/>
        </p:nvCxnSpPr>
        <p:spPr>
          <a:xfrm>
            <a:off x="692550" y="3964050"/>
            <a:ext cx="7758900" cy="0"/>
          </a:xfrm>
          <a:prstGeom prst="straightConnector1">
            <a:avLst/>
          </a:prstGeom>
          <a:noFill/>
          <a:ln cap="flat" cmpd="sng" w="9525">
            <a:solidFill>
              <a:schemeClr val="dk2"/>
            </a:solidFill>
            <a:prstDash val="solid"/>
            <a:round/>
            <a:headEnd len="med" w="med" type="none"/>
            <a:tailEnd len="med" w="med" type="none"/>
          </a:ln>
        </p:spPr>
      </p:cxnSp>
      <p:sp>
        <p:nvSpPr>
          <p:cNvPr id="90" name="Google Shape;90;p13"/>
          <p:cNvSpPr txBox="1"/>
          <p:nvPr/>
        </p:nvSpPr>
        <p:spPr>
          <a:xfrm>
            <a:off x="971250" y="3365413"/>
            <a:ext cx="7409400" cy="3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latin typeface="Lato"/>
                <a:ea typeface="Lato"/>
                <a:cs typeface="Lato"/>
                <a:sym typeface="Lato"/>
              </a:rPr>
              <a:t>H</a:t>
            </a:r>
            <a:r>
              <a:rPr lang="en" sz="1800">
                <a:solidFill>
                  <a:schemeClr val="accent1"/>
                </a:solidFill>
                <a:latin typeface="Lato"/>
                <a:ea typeface="Lato"/>
                <a:cs typeface="Lato"/>
                <a:sym typeface="Lato"/>
              </a:rPr>
              <a:t>elping </a:t>
            </a:r>
            <a:r>
              <a:rPr b="1" lang="en" sz="1800">
                <a:solidFill>
                  <a:schemeClr val="accent1"/>
                </a:solidFill>
                <a:latin typeface="Lato"/>
                <a:ea typeface="Lato"/>
                <a:cs typeface="Lato"/>
                <a:sym typeface="Lato"/>
              </a:rPr>
              <a:t>medical professionals</a:t>
            </a:r>
            <a:r>
              <a:rPr lang="en" sz="1800">
                <a:solidFill>
                  <a:schemeClr val="accent1"/>
                </a:solidFill>
                <a:latin typeface="Lato"/>
                <a:ea typeface="Lato"/>
                <a:cs typeface="Lato"/>
                <a:sym typeface="Lato"/>
              </a:rPr>
              <a:t> keep track of latest information on drugs</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problem?</a:t>
            </a:r>
            <a:endParaRPr/>
          </a:p>
        </p:txBody>
      </p:sp>
      <p:sp>
        <p:nvSpPr>
          <p:cNvPr id="96" name="Google Shape;96;p14"/>
          <p:cNvSpPr txBox="1"/>
          <p:nvPr>
            <p:ph idx="1" type="body"/>
          </p:nvPr>
        </p:nvSpPr>
        <p:spPr>
          <a:xfrm>
            <a:off x="729450" y="2078875"/>
            <a:ext cx="7688700" cy="16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Arial"/>
                <a:ea typeface="Arial"/>
                <a:cs typeface="Arial"/>
                <a:sym typeface="Arial"/>
              </a:rPr>
              <a:t>Presently there is a deluge of inventions in drugs and medicines. Consequently, the medium of propagation of information acts as a bottleneck on the rate of assimilation of these breakthroughs in practices. In India, the prevalent media are books and conferences. Hence they remain alien to recent research and practices in treatment followed around the world for a much longer period of time. In addition to this, the available literature is not updated frequently. Thus, the access to state of the art practices is delayed and this might result in serious losses. A robust and credible system is needed to keep the losses to a minimum and enhance the propagation of valuable new information.</a:t>
            </a:r>
            <a:endParaRPr sz="1200">
              <a:solidFill>
                <a:srgbClr val="43434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aim to help</a:t>
            </a:r>
            <a:r>
              <a:rPr lang="en"/>
              <a:t> </a:t>
            </a:r>
            <a:r>
              <a:rPr b="1" lang="en"/>
              <a:t>medical professionals</a:t>
            </a:r>
            <a:r>
              <a:rPr lang="en"/>
              <a:t> keep track of latest information on drugs.</a:t>
            </a:r>
            <a:endParaRPr/>
          </a:p>
          <a:p>
            <a:pPr indent="0" lvl="0" marL="0" rtl="0" algn="l">
              <a:spcBef>
                <a:spcPts val="0"/>
              </a:spcBef>
              <a:spcAft>
                <a:spcPts val="0"/>
              </a:spcAft>
              <a:buNone/>
            </a:pPr>
            <a:r>
              <a:rPr lang="en"/>
              <a:t>We propose to develop a </a:t>
            </a:r>
            <a:r>
              <a:rPr b="1" lang="en"/>
              <a:t>web application</a:t>
            </a:r>
            <a:r>
              <a:rPr lang="en"/>
              <a:t> which will help the</a:t>
            </a:r>
            <a:r>
              <a:rPr b="1" lang="en"/>
              <a:t> medical professionals</a:t>
            </a:r>
            <a:r>
              <a:rPr lang="en"/>
              <a:t> stay up-to-date with the state-of-the-art information about various </a:t>
            </a:r>
            <a:r>
              <a:rPr b="1" lang="en"/>
              <a:t>drugs and their usage.</a:t>
            </a:r>
            <a:endParaRPr b="1"/>
          </a:p>
          <a:p>
            <a:pPr indent="0" lvl="0" marL="0" rtl="0" algn="l">
              <a:spcBef>
                <a:spcPts val="1600"/>
              </a:spcBef>
              <a:spcAft>
                <a:spcPts val="0"/>
              </a:spcAft>
              <a:buNone/>
            </a:pPr>
            <a:r>
              <a:rPr lang="en"/>
              <a:t>We assume that this application will be managed by official medical organizations, which will be responsible for updating all the information displayed to the users.</a:t>
            </a:r>
            <a:endParaRPr/>
          </a:p>
          <a:p>
            <a:pPr indent="0" lvl="0" marL="0" rtl="0" algn="l">
              <a:spcBef>
                <a:spcPts val="1600"/>
              </a:spcBef>
              <a:spcAft>
                <a:spcPts val="0"/>
              </a:spcAft>
              <a:buNone/>
            </a:pPr>
            <a:r>
              <a:rPr lang="en"/>
              <a:t>The stakeholders of our application will be the </a:t>
            </a:r>
            <a:r>
              <a:rPr b="1" lang="en"/>
              <a:t>medical professionals </a:t>
            </a:r>
            <a:r>
              <a:rPr lang="en"/>
              <a:t>along with the</a:t>
            </a:r>
            <a:r>
              <a:rPr b="1" lang="en"/>
              <a:t> managing organization.</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 END:</a:t>
            </a:r>
            <a:r>
              <a:rPr lang="en"/>
              <a:t> The application will help users(professionals/organisations) to-</a:t>
            </a:r>
            <a:endParaRPr/>
          </a:p>
          <a:p>
            <a:pPr indent="-311150" lvl="0" marL="457200" rtl="0" algn="l">
              <a:spcBef>
                <a:spcPts val="1600"/>
              </a:spcBef>
              <a:spcAft>
                <a:spcPts val="0"/>
              </a:spcAft>
              <a:buSzPts val="1300"/>
              <a:buChar char="●"/>
            </a:pPr>
            <a:r>
              <a:rPr b="1" lang="en"/>
              <a:t>Search </a:t>
            </a:r>
            <a:r>
              <a:rPr lang="en"/>
              <a:t>for drugs based relevant filters - </a:t>
            </a:r>
            <a:r>
              <a:rPr b="1" lang="en"/>
              <a:t>Classification</a:t>
            </a:r>
            <a:r>
              <a:rPr lang="en"/>
              <a:t>(Name , Usage) , </a:t>
            </a:r>
            <a:r>
              <a:rPr b="1" lang="en"/>
              <a:t>Drug Interactions</a:t>
            </a:r>
            <a:r>
              <a:rPr lang="en"/>
              <a:t>(Drug-Drug and Drug-Food)</a:t>
            </a:r>
            <a:endParaRPr/>
          </a:p>
          <a:p>
            <a:pPr indent="-311150" lvl="0" marL="457200" rtl="0" algn="l">
              <a:spcBef>
                <a:spcPts val="0"/>
              </a:spcBef>
              <a:spcAft>
                <a:spcPts val="0"/>
              </a:spcAft>
              <a:buSzPts val="1300"/>
              <a:buChar char="●"/>
            </a:pPr>
            <a:r>
              <a:rPr b="1" lang="en"/>
              <a:t>Get</a:t>
            </a:r>
            <a:r>
              <a:rPr lang="en"/>
              <a:t> details for a particular drug -  </a:t>
            </a:r>
            <a:r>
              <a:rPr b="1" lang="en"/>
              <a:t>Classification</a:t>
            </a:r>
            <a:r>
              <a:rPr lang="en"/>
              <a:t> (Name, </a:t>
            </a:r>
            <a:r>
              <a:rPr lang="en"/>
              <a:t>Usage), </a:t>
            </a:r>
            <a:r>
              <a:rPr b="1" lang="en"/>
              <a:t>Drug Interactions</a:t>
            </a:r>
            <a:r>
              <a:rPr lang="en"/>
              <a:t>(Drug-Drug and Drug-Food), </a:t>
            </a:r>
            <a:r>
              <a:rPr b="1" lang="en"/>
              <a:t>Drug Adverse Effects</a:t>
            </a:r>
            <a:r>
              <a:rPr lang="en"/>
              <a:t>, ICH Guidelines,  Guidelines mentioned by managing organization, Case Studies.</a:t>
            </a:r>
            <a:endParaRPr/>
          </a:p>
          <a:p>
            <a:pPr indent="-311150" lvl="0" marL="457200" rtl="0" algn="l">
              <a:spcBef>
                <a:spcPts val="0"/>
              </a:spcBef>
              <a:spcAft>
                <a:spcPts val="0"/>
              </a:spcAft>
              <a:buSzPts val="1300"/>
              <a:buChar char="●"/>
            </a:pPr>
            <a:r>
              <a:rPr b="1" lang="en"/>
              <a:t>Get Notifications </a:t>
            </a:r>
            <a:r>
              <a:rPr lang="en"/>
              <a:t>about outdated drugs , drugs in clinical trials, newly approved drugs by appropriate agencies, adjuvant therapies, case studies</a:t>
            </a:r>
            <a:endParaRPr/>
          </a:p>
          <a:p>
            <a:pPr indent="-311150" lvl="0" marL="457200" rtl="0" algn="l">
              <a:spcBef>
                <a:spcPts val="0"/>
              </a:spcBef>
              <a:spcAft>
                <a:spcPts val="0"/>
              </a:spcAft>
              <a:buSzPts val="1300"/>
              <a:buChar char="●"/>
            </a:pPr>
            <a:r>
              <a:rPr lang="en"/>
              <a:t>Fetch relevant data using our </a:t>
            </a:r>
            <a:r>
              <a:rPr b="1" lang="en"/>
              <a:t>API service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ADMIN</a:t>
            </a:r>
            <a:r>
              <a:rPr b="1" lang="en"/>
              <a:t> END:</a:t>
            </a:r>
            <a:r>
              <a:rPr lang="en"/>
              <a:t> The application will help admin(professionals/organisations) to-</a:t>
            </a:r>
            <a:endParaRPr/>
          </a:p>
          <a:p>
            <a:pPr indent="-311150" lvl="0" marL="457200" rtl="0" algn="l">
              <a:spcBef>
                <a:spcPts val="1600"/>
              </a:spcBef>
              <a:spcAft>
                <a:spcPts val="0"/>
              </a:spcAft>
              <a:buSzPts val="1300"/>
              <a:buChar char="●"/>
            </a:pPr>
            <a:r>
              <a:rPr b="1" lang="en"/>
              <a:t>Add data </a:t>
            </a:r>
            <a:r>
              <a:rPr lang="en"/>
              <a:t>about a drug</a:t>
            </a:r>
            <a:endParaRPr b="1"/>
          </a:p>
          <a:p>
            <a:pPr indent="-311150" lvl="0" marL="457200" rtl="0" algn="l">
              <a:spcBef>
                <a:spcPts val="0"/>
              </a:spcBef>
              <a:spcAft>
                <a:spcPts val="0"/>
              </a:spcAft>
              <a:buSzPts val="1300"/>
              <a:buChar char="●"/>
            </a:pPr>
            <a:r>
              <a:rPr b="1" lang="en"/>
              <a:t>Remove data </a:t>
            </a:r>
            <a:r>
              <a:rPr lang="en"/>
              <a:t>of a drug</a:t>
            </a:r>
            <a:endParaRPr b="1"/>
          </a:p>
          <a:p>
            <a:pPr indent="-311150" lvl="0" marL="457200" rtl="0" algn="l">
              <a:spcBef>
                <a:spcPts val="0"/>
              </a:spcBef>
              <a:spcAft>
                <a:spcPts val="0"/>
              </a:spcAft>
              <a:buSzPts val="1300"/>
              <a:buChar char="●"/>
            </a:pPr>
            <a:r>
              <a:rPr b="1" lang="en"/>
              <a:t>Update data </a:t>
            </a:r>
            <a:r>
              <a:rPr lang="en"/>
              <a:t>about a drug</a:t>
            </a:r>
            <a:endParaRPr/>
          </a:p>
          <a:p>
            <a:pPr indent="-311150" lvl="0" marL="457200" rtl="0" algn="l">
              <a:spcBef>
                <a:spcPts val="0"/>
              </a:spcBef>
              <a:spcAft>
                <a:spcPts val="0"/>
              </a:spcAft>
              <a:buSzPts val="1300"/>
              <a:buChar char="●"/>
            </a:pPr>
            <a:r>
              <a:rPr b="1" lang="en"/>
              <a:t>Get notified </a:t>
            </a:r>
            <a:r>
              <a:rPr lang="en"/>
              <a:t>of any discrepancy flagged by users (*)</a:t>
            </a:r>
            <a:endParaRPr/>
          </a:p>
        </p:txBody>
      </p:sp>
      <p:sp>
        <p:nvSpPr>
          <p:cNvPr id="115" name="Google Shape;115;p17"/>
          <p:cNvSpPr txBox="1"/>
          <p:nvPr/>
        </p:nvSpPr>
        <p:spPr>
          <a:xfrm>
            <a:off x="863325" y="4565000"/>
            <a:ext cx="76887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sz="1000">
                <a:latin typeface="Lato"/>
                <a:ea typeface="Lato"/>
                <a:cs typeface="Lato"/>
                <a:sym typeface="Lato"/>
              </a:rPr>
              <a:t>Still under discussion to be added in final product</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611500" y="398026"/>
            <a:ext cx="7697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2"/>
                </a:solidFill>
                <a:latin typeface="Raleway"/>
                <a:ea typeface="Raleway"/>
                <a:cs typeface="Raleway"/>
                <a:sym typeface="Raleway"/>
              </a:rPr>
              <a:t>(Tentative) Technological Stack</a:t>
            </a:r>
            <a:endParaRPr b="1"/>
          </a:p>
        </p:txBody>
      </p:sp>
      <p:sp>
        <p:nvSpPr>
          <p:cNvPr id="121" name="Google Shape;121;p18"/>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Database</a:t>
            </a:r>
            <a:endParaRPr>
              <a:solidFill>
                <a:srgbClr val="FFFFFF"/>
              </a:solidFill>
              <a:latin typeface="Roboto"/>
              <a:ea typeface="Roboto"/>
              <a:cs typeface="Roboto"/>
              <a:sym typeface="Roboto"/>
            </a:endParaRPr>
          </a:p>
        </p:txBody>
      </p:sp>
      <p:grpSp>
        <p:nvGrpSpPr>
          <p:cNvPr id="122" name="Google Shape;122;p18"/>
          <p:cNvGrpSpPr/>
          <p:nvPr/>
        </p:nvGrpSpPr>
        <p:grpSpPr>
          <a:xfrm>
            <a:off x="0" y="1189989"/>
            <a:ext cx="3546900" cy="1835236"/>
            <a:chOff x="0" y="1189989"/>
            <a:chExt cx="3546900" cy="1835236"/>
          </a:xfrm>
        </p:grpSpPr>
        <p:sp>
          <p:nvSpPr>
            <p:cNvPr id="123" name="Google Shape;123;p18"/>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Frontend</a:t>
              </a:r>
              <a:endParaRPr>
                <a:solidFill>
                  <a:srgbClr val="FFFFFF"/>
                </a:solidFill>
                <a:latin typeface="Roboto"/>
                <a:ea typeface="Roboto"/>
                <a:cs typeface="Roboto"/>
                <a:sym typeface="Roboto"/>
              </a:endParaRPr>
            </a:p>
          </p:txBody>
        </p:sp>
        <p:sp>
          <p:nvSpPr>
            <p:cNvPr id="124" name="Google Shape;124;p18"/>
            <p:cNvSpPr txBox="1"/>
            <p:nvPr/>
          </p:nvSpPr>
          <p:spPr>
            <a:xfrm>
              <a:off x="924300" y="2057125"/>
              <a:ext cx="2236200" cy="96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latin typeface="Nunito"/>
                  <a:ea typeface="Nunito"/>
                  <a:cs typeface="Nunito"/>
                  <a:sym typeface="Nunito"/>
                </a:rPr>
                <a:t>Angular 6</a:t>
              </a:r>
              <a:endParaRPr sz="3000">
                <a:latin typeface="Nunito"/>
                <a:ea typeface="Nunito"/>
                <a:cs typeface="Nunito"/>
                <a:sym typeface="Nunito"/>
              </a:endParaRPr>
            </a:p>
          </p:txBody>
        </p:sp>
      </p:grpSp>
      <p:sp>
        <p:nvSpPr>
          <p:cNvPr id="125" name="Google Shape;125;p18"/>
          <p:cNvSpPr/>
          <p:nvPr/>
        </p:nvSpPr>
        <p:spPr>
          <a:xfrm>
            <a:off x="2919150" y="1190000"/>
            <a:ext cx="3212700" cy="6729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Backend</a:t>
            </a:r>
            <a:endParaRPr>
              <a:solidFill>
                <a:srgbClr val="FFFFFF"/>
              </a:solidFill>
              <a:latin typeface="Roboto"/>
              <a:ea typeface="Roboto"/>
              <a:cs typeface="Roboto"/>
              <a:sym typeface="Roboto"/>
            </a:endParaRPr>
          </a:p>
        </p:txBody>
      </p:sp>
      <p:pic>
        <p:nvPicPr>
          <p:cNvPr id="126" name="Google Shape;126;p18"/>
          <p:cNvPicPr preferRelativeResize="0"/>
          <p:nvPr/>
        </p:nvPicPr>
        <p:blipFill>
          <a:blip r:embed="rId3">
            <a:alphaModFix/>
          </a:blip>
          <a:stretch>
            <a:fillRect/>
          </a:stretch>
        </p:blipFill>
        <p:spPr>
          <a:xfrm>
            <a:off x="121025" y="1929650"/>
            <a:ext cx="968199" cy="968199"/>
          </a:xfrm>
          <a:prstGeom prst="rect">
            <a:avLst/>
          </a:prstGeom>
          <a:noFill/>
          <a:ln>
            <a:noFill/>
          </a:ln>
        </p:spPr>
      </p:pic>
      <p:pic>
        <p:nvPicPr>
          <p:cNvPr id="127" name="Google Shape;127;p18"/>
          <p:cNvPicPr preferRelativeResize="0"/>
          <p:nvPr/>
        </p:nvPicPr>
        <p:blipFill>
          <a:blip r:embed="rId4">
            <a:alphaModFix/>
          </a:blip>
          <a:stretch>
            <a:fillRect/>
          </a:stretch>
        </p:blipFill>
        <p:spPr>
          <a:xfrm>
            <a:off x="3327225" y="2158287"/>
            <a:ext cx="2103120" cy="460500"/>
          </a:xfrm>
          <a:prstGeom prst="rect">
            <a:avLst/>
          </a:prstGeom>
          <a:noFill/>
          <a:ln>
            <a:noFill/>
          </a:ln>
        </p:spPr>
      </p:pic>
      <p:pic>
        <p:nvPicPr>
          <p:cNvPr id="128" name="Google Shape;128;p18"/>
          <p:cNvPicPr preferRelativeResize="0"/>
          <p:nvPr/>
        </p:nvPicPr>
        <p:blipFill>
          <a:blip r:embed="rId5">
            <a:alphaModFix/>
          </a:blip>
          <a:stretch>
            <a:fillRect/>
          </a:stretch>
        </p:blipFill>
        <p:spPr>
          <a:xfrm>
            <a:off x="3770301" y="2750225"/>
            <a:ext cx="1510400" cy="799200"/>
          </a:xfrm>
          <a:prstGeom prst="rect">
            <a:avLst/>
          </a:prstGeom>
          <a:noFill/>
          <a:ln>
            <a:noFill/>
          </a:ln>
        </p:spPr>
      </p:pic>
      <p:pic>
        <p:nvPicPr>
          <p:cNvPr id="129" name="Google Shape;129;p18"/>
          <p:cNvPicPr preferRelativeResize="0"/>
          <p:nvPr/>
        </p:nvPicPr>
        <p:blipFill>
          <a:blip r:embed="rId6">
            <a:alphaModFix/>
          </a:blip>
          <a:stretch>
            <a:fillRect/>
          </a:stretch>
        </p:blipFill>
        <p:spPr>
          <a:xfrm>
            <a:off x="6192075" y="2077279"/>
            <a:ext cx="2479901" cy="672941"/>
          </a:xfrm>
          <a:prstGeom prst="rect">
            <a:avLst/>
          </a:prstGeom>
          <a:noFill/>
          <a:ln>
            <a:noFill/>
          </a:ln>
        </p:spPr>
      </p:pic>
      <p:sp>
        <p:nvSpPr>
          <p:cNvPr id="130" name="Google Shape;130;p18"/>
          <p:cNvSpPr txBox="1"/>
          <p:nvPr/>
        </p:nvSpPr>
        <p:spPr>
          <a:xfrm>
            <a:off x="2373450" y="4257075"/>
            <a:ext cx="43971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Lato"/>
                <a:ea typeface="Lato"/>
                <a:cs typeface="Lato"/>
                <a:sym typeface="Lato"/>
              </a:rPr>
              <a:t>Thank You</a:t>
            </a:r>
            <a:endParaRPr b="1" sz="3000">
              <a:latin typeface="Lato"/>
              <a:ea typeface="Lato"/>
              <a:cs typeface="Lato"/>
              <a:sym typeface="Lato"/>
            </a:endParaRPr>
          </a:p>
        </p:txBody>
      </p:sp>
      <p:cxnSp>
        <p:nvCxnSpPr>
          <p:cNvPr id="131" name="Google Shape;131;p18"/>
          <p:cNvCxnSpPr/>
          <p:nvPr/>
        </p:nvCxnSpPr>
        <p:spPr>
          <a:xfrm rot="10800000">
            <a:off x="282250" y="4579725"/>
            <a:ext cx="3160200" cy="135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8"/>
          <p:cNvCxnSpPr/>
          <p:nvPr/>
        </p:nvCxnSpPr>
        <p:spPr>
          <a:xfrm rot="10800000">
            <a:off x="5632325" y="4579725"/>
            <a:ext cx="3160200" cy="1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