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63" r:id="rId4"/>
    <p:sldId id="265" r:id="rId5"/>
    <p:sldId id="266" r:id="rId6"/>
    <p:sldId id="268" r:id="rId7"/>
    <p:sldId id="269" r:id="rId8"/>
    <p:sldId id="271" r:id="rId9"/>
    <p:sldId id="272" r:id="rId10"/>
    <p:sldId id="257" r:id="rId11"/>
    <p:sldId id="261" r:id="rId12"/>
    <p:sldId id="264" r:id="rId13"/>
    <p:sldId id="262" r:id="rId14"/>
    <p:sldId id="258" r:id="rId15"/>
    <p:sldId id="259" r:id="rId16"/>
    <p:sldId id="260" r:id="rId17"/>
    <p:sldId id="267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97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02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981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03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87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36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202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54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89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50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663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553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47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38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5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1D4E-70F0-4F45-A830-2E6F1BF1F565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58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F1D4E-70F0-4F45-A830-2E6F1BF1F565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BD861A-B4E5-4828-AFCF-E2CF5E059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43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dirty="0" smtClean="0"/>
              <a:t>Internet of Things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600" dirty="0" smtClean="0"/>
              <a:t>Practical Session  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 Vikas Yadav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1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75" y="457200"/>
            <a:ext cx="8596668" cy="62165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ESP8266 – 12E (</a:t>
            </a:r>
            <a:r>
              <a:rPr lang="en-IN" dirty="0"/>
              <a:t>Wi-Fi microchip</a:t>
            </a:r>
            <a:r>
              <a:rPr lang="en-IN" dirty="0" smtClean="0"/>
              <a:t>)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575" y="2399736"/>
            <a:ext cx="8596668" cy="2781864"/>
          </a:xfrm>
        </p:spPr>
        <p:txBody>
          <a:bodyPr/>
          <a:lstStyle/>
          <a:p>
            <a:r>
              <a:rPr lang="en-IN" dirty="0" smtClean="0"/>
              <a:t>- Why ESP8266, why not my </a:t>
            </a:r>
            <a:r>
              <a:rPr lang="en-IN" dirty="0" smtClean="0"/>
              <a:t>PC, </a:t>
            </a:r>
            <a:r>
              <a:rPr lang="en-IN" dirty="0" smtClean="0"/>
              <a:t>smartphone </a:t>
            </a:r>
            <a:r>
              <a:rPr lang="en-IN" dirty="0" smtClean="0"/>
              <a:t>or </a:t>
            </a:r>
            <a:r>
              <a:rPr lang="en-IN" dirty="0" smtClean="0"/>
              <a:t>other Microcontrollers </a:t>
            </a:r>
            <a:r>
              <a:rPr lang="en-IN" dirty="0" smtClean="0"/>
              <a:t>?</a:t>
            </a:r>
            <a:endParaRPr lang="en-IN" dirty="0" smtClean="0"/>
          </a:p>
          <a:p>
            <a:r>
              <a:rPr lang="en-IN" dirty="0" smtClean="0"/>
              <a:t>- Other variants / alternatives ?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940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85" y="533400"/>
            <a:ext cx="8596668" cy="6412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Other </a:t>
            </a:r>
            <a:r>
              <a:rPr lang="en-IN" dirty="0" smtClean="0"/>
              <a:t>Variants*</a:t>
            </a:r>
            <a:endParaRPr lang="en-IN" dirty="0"/>
          </a:p>
        </p:txBody>
      </p:sp>
      <p:sp>
        <p:nvSpPr>
          <p:cNvPr id="4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075" y="1666025"/>
            <a:ext cx="3275310" cy="3275310"/>
          </a:xfrm>
          <a:prstGeom prst="rect">
            <a:avLst/>
          </a:prstGeom>
        </p:spPr>
      </p:pic>
      <p:pic>
        <p:nvPicPr>
          <p:cNvPr id="3074" name="Picture 2" descr="Image result for esp8266 varia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6025"/>
            <a:ext cx="723177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75638" y="4954296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ESP32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0540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64" y="496388"/>
            <a:ext cx="8596668" cy="726157"/>
          </a:xfrm>
        </p:spPr>
        <p:txBody>
          <a:bodyPr/>
          <a:lstStyle/>
          <a:p>
            <a:r>
              <a:rPr lang="en-IN" dirty="0" smtClean="0"/>
              <a:t>ESP8266-12E  </a:t>
            </a:r>
            <a:r>
              <a:rPr lang="en-IN" sz="1400" dirty="0" smtClean="0"/>
              <a:t>[ Datasheet]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6" y="1730637"/>
            <a:ext cx="6635931" cy="51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4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26" y="431074"/>
            <a:ext cx="9119808" cy="726157"/>
          </a:xfrm>
        </p:spPr>
        <p:txBody>
          <a:bodyPr>
            <a:normAutofit/>
          </a:bodyPr>
          <a:lstStyle/>
          <a:p>
            <a:r>
              <a:rPr lang="en-IN" dirty="0" smtClean="0"/>
              <a:t>ESP8266-12E  (Functional Description)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26" y="1933303"/>
            <a:ext cx="8850712" cy="43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31" y="561702"/>
            <a:ext cx="9132871" cy="1371601"/>
          </a:xfrm>
        </p:spPr>
        <p:txBody>
          <a:bodyPr>
            <a:normAutofit/>
          </a:bodyPr>
          <a:lstStyle/>
          <a:p>
            <a:r>
              <a:rPr lang="en-US" dirty="0"/>
              <a:t>Insight Into </a:t>
            </a:r>
            <a:r>
              <a:rPr lang="en-US" dirty="0" smtClean="0"/>
              <a:t>ESP8266-12E </a:t>
            </a:r>
            <a:r>
              <a:rPr lang="en-US" dirty="0"/>
              <a:t>NodeMCU Features &amp; Using It With Arduino </a:t>
            </a:r>
            <a:r>
              <a:rPr lang="en-US" dirty="0" smtClean="0"/>
              <a:t>IDE</a:t>
            </a:r>
            <a:endParaRPr lang="en-IN" dirty="0"/>
          </a:p>
        </p:txBody>
      </p:sp>
      <p:pic>
        <p:nvPicPr>
          <p:cNvPr id="1026" name="Picture 2" descr="Tutorial of Programming ESP32 in Arduino 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5" y="2517548"/>
            <a:ext cx="7616824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17964" y="2978330"/>
            <a:ext cx="212924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HatchnHack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550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00" y="365759"/>
            <a:ext cx="8596668" cy="895974"/>
          </a:xfrm>
        </p:spPr>
        <p:txBody>
          <a:bodyPr>
            <a:normAutofit/>
          </a:bodyPr>
          <a:lstStyle/>
          <a:p>
            <a:r>
              <a:rPr lang="en-IN" dirty="0" smtClean="0"/>
              <a:t>NodeMCU </a:t>
            </a:r>
            <a:r>
              <a:rPr lang="en-IN" dirty="0" smtClean="0"/>
              <a:t>Module</a:t>
            </a:r>
            <a:endParaRPr lang="en-IN" dirty="0"/>
          </a:p>
        </p:txBody>
      </p:sp>
      <p:sp>
        <p:nvSpPr>
          <p:cNvPr id="4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5134882" cy="513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5748836" cy="57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https://i.stack.imgur.com/yT4hb.png"/>
          <p:cNvSpPr>
            <a:spLocks noChangeAspect="1" noChangeArrowheads="1"/>
          </p:cNvSpPr>
          <p:nvPr/>
        </p:nvSpPr>
        <p:spPr bwMode="auto">
          <a:xfrm>
            <a:off x="155575" y="-144463"/>
            <a:ext cx="8335282" cy="833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76562"/>
            <a:ext cx="9953045" cy="44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8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5" y="533400"/>
            <a:ext cx="8596668" cy="6793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NodeMCU</a:t>
            </a:r>
            <a:r>
              <a:rPr lang="en-IN" dirty="0" smtClean="0"/>
              <a:t> </a:t>
            </a:r>
            <a:r>
              <a:rPr lang="en-IN" dirty="0" smtClean="0"/>
              <a:t>Pinout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48" y="1819039"/>
            <a:ext cx="7867977" cy="45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75" y="431075"/>
            <a:ext cx="8596668" cy="843722"/>
          </a:xfrm>
        </p:spPr>
        <p:txBody>
          <a:bodyPr/>
          <a:lstStyle/>
          <a:p>
            <a:r>
              <a:rPr lang="en-IN" dirty="0" smtClean="0"/>
              <a:t>Interfacing With NodeMCU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81774"/>
            <a:ext cx="8596668" cy="57359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IN" dirty="0" smtClean="0"/>
              <a:t>- Hello World (Blink)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" y="2696899"/>
            <a:ext cx="6949441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26" y="587828"/>
            <a:ext cx="8596668" cy="817597"/>
          </a:xfrm>
        </p:spPr>
        <p:txBody>
          <a:bodyPr/>
          <a:lstStyle/>
          <a:p>
            <a:r>
              <a:rPr lang="en-IN" dirty="0" smtClean="0"/>
              <a:t>Web Server LED Control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1" y="1907177"/>
            <a:ext cx="8011886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95" y="352696"/>
            <a:ext cx="9263499" cy="1854926"/>
          </a:xfrm>
        </p:spPr>
        <p:txBody>
          <a:bodyPr>
            <a:normAutofit/>
          </a:bodyPr>
          <a:lstStyle/>
          <a:p>
            <a:r>
              <a:rPr lang="en-IN" dirty="0" smtClean="0"/>
              <a:t>Integrating NodeMCU with ThingSpeak.com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38" y="2873829"/>
            <a:ext cx="8094575" cy="341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2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524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IOT Lifecycle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37" y="1531377"/>
            <a:ext cx="5055327" cy="5013113"/>
          </a:xfrm>
        </p:spPr>
      </p:pic>
    </p:spTree>
    <p:extLst>
      <p:ext uri="{BB962C8B-B14F-4D97-AF65-F5344CB8AC3E}">
        <p14:creationId xmlns:p14="http://schemas.microsoft.com/office/powerpoint/2010/main" val="27058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Image result for IFTT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6" y="542396"/>
            <a:ext cx="3864338" cy="1024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14" y="2311260"/>
            <a:ext cx="7504834" cy="375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01" y="418011"/>
            <a:ext cx="8596668" cy="70003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Integrating IFTTT with NodeMCU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35" y="1579516"/>
            <a:ext cx="4495582" cy="4729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4" y="2833602"/>
            <a:ext cx="35909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06135" y="2821578"/>
            <a:ext cx="5187888" cy="856785"/>
          </a:xfrm>
        </p:spPr>
        <p:txBody>
          <a:bodyPr/>
          <a:lstStyle/>
          <a:p>
            <a:pPr algn="ctr"/>
            <a:r>
              <a:rPr lang="en-IN" dirty="0" smtClean="0"/>
              <a:t>Any Questions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00" y="518160"/>
            <a:ext cx="8596668" cy="696686"/>
          </a:xfrm>
        </p:spPr>
        <p:txBody>
          <a:bodyPr/>
          <a:lstStyle/>
          <a:p>
            <a:r>
              <a:rPr lang="en-IN" dirty="0" smtClean="0"/>
              <a:t>Wi-Fi Standards &amp; Channels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26" y="1502229"/>
            <a:ext cx="6415797" cy="25624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85" y="4352109"/>
            <a:ext cx="6507238" cy="22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4434"/>
          </a:xfrm>
        </p:spPr>
        <p:txBody>
          <a:bodyPr/>
          <a:lstStyle/>
          <a:p>
            <a:r>
              <a:rPr lang="en-IN" dirty="0"/>
              <a:t>Servers &amp; its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WEB Servers [ Apache Http  , Xampp , IIS  ]</a:t>
            </a:r>
          </a:p>
          <a:p>
            <a:r>
              <a:rPr lang="en-IN" dirty="0" smtClean="0"/>
              <a:t>Application Servers [  Tomcat , WebSphere ]</a:t>
            </a:r>
          </a:p>
          <a:p>
            <a:r>
              <a:rPr lang="en-IN" dirty="0" smtClean="0"/>
              <a:t>Database Servers [ SQL , NoSQL ]</a:t>
            </a:r>
          </a:p>
          <a:p>
            <a:r>
              <a:rPr lang="en-IN" dirty="0" smtClean="0"/>
              <a:t>Mail Servers [IMAP , SMTP ]</a:t>
            </a:r>
          </a:p>
          <a:p>
            <a:r>
              <a:rPr lang="en-IN" dirty="0" smtClean="0"/>
              <a:t>FTP Servers</a:t>
            </a:r>
          </a:p>
          <a:p>
            <a:r>
              <a:rPr lang="en-IN" dirty="0" smtClean="0"/>
              <a:t>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97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30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API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912739"/>
            <a:ext cx="8596668" cy="1810519"/>
          </a:xfrm>
        </p:spPr>
        <p:txBody>
          <a:bodyPr>
            <a:normAutofit/>
          </a:bodyPr>
          <a:lstStyle/>
          <a:p>
            <a:r>
              <a:rPr lang="en-IN" dirty="0" smtClean="0"/>
              <a:t>REST (</a:t>
            </a:r>
            <a:r>
              <a:rPr lang="en-IN" dirty="0"/>
              <a:t>Representational State Transfer </a:t>
            </a:r>
            <a:r>
              <a:rPr lang="en-IN" dirty="0" smtClean="0"/>
              <a:t>)</a:t>
            </a:r>
          </a:p>
          <a:p>
            <a:r>
              <a:rPr lang="en-IN" dirty="0" smtClean="0"/>
              <a:t>SOAP (</a:t>
            </a:r>
            <a:r>
              <a:rPr lang="en-IN" dirty="0"/>
              <a:t>Simple Object Access </a:t>
            </a:r>
            <a:r>
              <a:rPr lang="en-IN" dirty="0" smtClean="0"/>
              <a:t>Protocol)</a:t>
            </a:r>
          </a:p>
          <a:p>
            <a:r>
              <a:rPr lang="en-IN" dirty="0"/>
              <a:t>XML-RPC </a:t>
            </a:r>
            <a:r>
              <a:rPr lang="en-IN" dirty="0" smtClean="0"/>
              <a:t>  (XML-Remote </a:t>
            </a:r>
            <a:r>
              <a:rPr lang="en-IN" dirty="0"/>
              <a:t>Procedure Call 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smtClean="0"/>
              <a:t>JSON-RPC  (</a:t>
            </a:r>
            <a:r>
              <a:rPr lang="en-IN" dirty="0"/>
              <a:t>JavaScript Object </a:t>
            </a:r>
            <a:r>
              <a:rPr lang="en-IN" dirty="0" smtClean="0"/>
              <a:t>Notation -RPC)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2351" y="3023601"/>
            <a:ext cx="8596668" cy="6183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Web Services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498738"/>
            <a:ext cx="8596668" cy="1254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Web Services API’s</a:t>
            </a:r>
          </a:p>
          <a:p>
            <a:r>
              <a:rPr lang="en-IN" dirty="0" smtClean="0"/>
              <a:t>Source-Code API’s</a:t>
            </a:r>
          </a:p>
        </p:txBody>
      </p:sp>
    </p:spTree>
    <p:extLst>
      <p:ext uri="{BB962C8B-B14F-4D97-AF65-F5344CB8AC3E}">
        <p14:creationId xmlns:p14="http://schemas.microsoft.com/office/powerpoint/2010/main" val="29985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623"/>
          </a:xfrm>
        </p:spPr>
        <p:txBody>
          <a:bodyPr/>
          <a:lstStyle/>
          <a:p>
            <a:r>
              <a:rPr lang="en-IN" dirty="0" smtClean="0"/>
              <a:t>Essentials of Internet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41725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IO Devices [ Sensors, UI ]</a:t>
            </a:r>
          </a:p>
          <a:p>
            <a:r>
              <a:rPr lang="en-IN" dirty="0" smtClean="0"/>
              <a:t>Rendering Engine  [ Browser  etc.]</a:t>
            </a:r>
          </a:p>
          <a:p>
            <a:r>
              <a:rPr lang="en-IN" dirty="0" smtClean="0"/>
              <a:t>URL [ Protocol , Host , Domain , Sub-Domain  etc. ]</a:t>
            </a:r>
          </a:p>
          <a:p>
            <a:r>
              <a:rPr lang="en-IN" dirty="0" smtClean="0"/>
              <a:t>DNS</a:t>
            </a:r>
          </a:p>
          <a:p>
            <a:r>
              <a:rPr lang="en-IN" dirty="0" smtClean="0"/>
              <a:t>HTTP, HTTPS  [SSL, TLS]</a:t>
            </a:r>
          </a:p>
          <a:p>
            <a:r>
              <a:rPr lang="en-IN" dirty="0" smtClean="0"/>
              <a:t>IP Address  [IPV4 | IPV6 ]</a:t>
            </a:r>
          </a:p>
          <a:p>
            <a:r>
              <a:rPr lang="en-IN" dirty="0" smtClean="0"/>
              <a:t>TCP/ IP Stack</a:t>
            </a:r>
          </a:p>
          <a:p>
            <a:r>
              <a:rPr lang="en-IN" dirty="0" smtClean="0"/>
              <a:t>ISP</a:t>
            </a:r>
          </a:p>
          <a:p>
            <a:r>
              <a:rPr lang="en-IN" dirty="0" smtClean="0"/>
              <a:t>Router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7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74" y="505097"/>
            <a:ext cx="8596668" cy="735874"/>
          </a:xfrm>
        </p:spPr>
        <p:txBody>
          <a:bodyPr/>
          <a:lstStyle/>
          <a:p>
            <a:r>
              <a:rPr lang="en-IN" dirty="0" smtClean="0"/>
              <a:t>Connecting IOT Devices to Internet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831" y="2082213"/>
            <a:ext cx="8596668" cy="2267720"/>
          </a:xfrm>
        </p:spPr>
        <p:txBody>
          <a:bodyPr/>
          <a:lstStyle/>
          <a:p>
            <a:r>
              <a:rPr lang="en-US" dirty="0" smtClean="0"/>
              <a:t>Cellular </a:t>
            </a:r>
          </a:p>
          <a:p>
            <a:r>
              <a:rPr lang="en-US" dirty="0"/>
              <a:t>S</a:t>
            </a:r>
            <a:r>
              <a:rPr lang="en-US" dirty="0" smtClean="0"/>
              <a:t>atellite</a:t>
            </a:r>
          </a:p>
          <a:p>
            <a:r>
              <a:rPr lang="en-US" dirty="0" smtClean="0"/>
              <a:t>Wi-Fi </a:t>
            </a:r>
          </a:p>
          <a:p>
            <a:r>
              <a:rPr lang="en-US" dirty="0" smtClean="0"/>
              <a:t>Bluetooth</a:t>
            </a:r>
            <a:endParaRPr lang="en-US" dirty="0"/>
          </a:p>
          <a:p>
            <a:r>
              <a:rPr lang="en-US" dirty="0" smtClean="0"/>
              <a:t>RFID,NFC</a:t>
            </a:r>
            <a:r>
              <a:rPr lang="en-US" dirty="0"/>
              <a:t>, LPWAN, and Ethernet 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65" y="1111160"/>
            <a:ext cx="69532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88" y="531223"/>
            <a:ext cx="8596668" cy="70974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Battle </a:t>
            </a:r>
            <a:r>
              <a:rPr lang="en-US" b="1" dirty="0"/>
              <a:t>of The Protocols (</a:t>
            </a:r>
            <a:r>
              <a:rPr lang="en-US" b="1" dirty="0" smtClean="0"/>
              <a:t>HTTP vs </a:t>
            </a:r>
            <a:r>
              <a:rPr lang="en-US" b="1" dirty="0"/>
              <a:t>MQTT)</a:t>
            </a:r>
            <a:br>
              <a:rPr lang="en-US" b="1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5" y="1709874"/>
            <a:ext cx="8329341" cy="480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91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OSI Model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64829"/>
            <a:ext cx="8579249" cy="484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368</TotalTime>
  <Words>219</Words>
  <Application>Microsoft Office PowerPoint</Application>
  <PresentationFormat>Widescreen</PresentationFormat>
  <Paragraphs>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Internet of Things Practical Session  </vt:lpstr>
      <vt:lpstr>IOT Lifecycle</vt:lpstr>
      <vt:lpstr>Wi-Fi Standards &amp; Channels</vt:lpstr>
      <vt:lpstr>Servers &amp; its Types </vt:lpstr>
      <vt:lpstr>API  </vt:lpstr>
      <vt:lpstr>Essentials of Internet</vt:lpstr>
      <vt:lpstr>Connecting IOT Devices to Internet</vt:lpstr>
      <vt:lpstr>Battle of The Protocols (HTTP vs MQTT) </vt:lpstr>
      <vt:lpstr>OSI Model</vt:lpstr>
      <vt:lpstr>ESP8266 – 12E (Wi-Fi microchip) </vt:lpstr>
      <vt:lpstr>Other Variants*</vt:lpstr>
      <vt:lpstr>ESP8266-12E  [ Datasheet]</vt:lpstr>
      <vt:lpstr>ESP8266-12E  (Functional Description)</vt:lpstr>
      <vt:lpstr>Insight Into ESP8266-12E NodeMCU Features &amp; Using It With Arduino IDE</vt:lpstr>
      <vt:lpstr>NodeMCU Module</vt:lpstr>
      <vt:lpstr>NodeMCU Pinout</vt:lpstr>
      <vt:lpstr>Interfacing With NodeMCU</vt:lpstr>
      <vt:lpstr>Web Server LED Control</vt:lpstr>
      <vt:lpstr>Integrating NodeMCU with ThingSpeak.com</vt:lpstr>
      <vt:lpstr>PowerPoint Presentation</vt:lpstr>
      <vt:lpstr>Integrating IFTTT with NodeMCU</vt:lpstr>
      <vt:lpstr>Any Questions ?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Practical Session  </dc:title>
  <dc:creator>Vikas Yadav1</dc:creator>
  <cp:lastModifiedBy>Vikas Yadav1</cp:lastModifiedBy>
  <cp:revision>36</cp:revision>
  <dcterms:created xsi:type="dcterms:W3CDTF">2019-07-18T11:12:24Z</dcterms:created>
  <dcterms:modified xsi:type="dcterms:W3CDTF">2019-07-19T09:13:17Z</dcterms:modified>
</cp:coreProperties>
</file>