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1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EE2D6-D040-4CE3-ABC6-6559D6BF0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1B5F37-A404-4160-8DC5-11A52B1F5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BF2FD4-0145-4BF6-BB49-277570CAA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FF93AC-E203-49F1-8C3B-DF7D2519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B9A08F-D1D9-42CA-BB92-6B0C7E69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82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6FA5C-2200-4905-9120-D185494B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814070-272B-4A6E-A3C9-D58816F88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774D4A-0CB2-472C-8F01-57AA5AF9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5D54E3-A33A-475D-BB21-8F7D4A10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F9B311-5CA4-41F0-A62D-C7489733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862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898C6C4-5EB7-4BE9-8D38-99FBE80A8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C719D5-DBEC-44E5-A7A7-FBCBF6271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92563E-3C4A-40BC-A9EA-C4C0ACD2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10230D-D233-4877-844F-E0E81C6A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A72B00-2F3B-4196-ABEC-4F7EA53CE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690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298E6D-0F2C-472A-A0F8-BE60CA4E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F6F2C6-68F8-46A1-A1DE-078BF00C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000310-F9DE-44C3-AE82-450C4B7D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5A25E8-1A5B-4832-803E-8D276291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496AD6-E81D-4541-8FD1-7900227D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9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C4B3F-914A-4493-9D9A-CB92D722D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087531-C690-44BF-9FE6-61844977F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623870-3E7A-43A2-9B50-09F0E988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7E3FC7-5A99-449E-A8EB-004924A2C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143D4-ECA7-4BF4-A889-84CAA5E21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78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778454-64AB-4B56-93ED-301FC1AC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955AB6-5A14-4878-B5F4-85383E17B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A7F873-4C16-46FD-9B61-070A36AEA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DDB78B-DA66-474A-91F9-F268D847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725518-51B2-4270-95FC-3ECE8BC4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3E5055-25C9-43C5-8BDF-7E4A1BE8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4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F9386-2CAD-416C-91F7-AD980C57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BC8AA3-3764-412A-9B93-5132D039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A59111E-5A90-4ED2-ADAA-FD053EA6D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56D22F-1ACD-4AB7-8126-1FC15768D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5D35BE-5366-4D9E-B02F-B65BF7798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FCEFFE8-7D50-4C30-AFFC-EC1E0871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D891B7-773E-4DE4-A9BF-225BB0CA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C173BC-1D72-44E4-89E4-CFC9600E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3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94D75-81AB-4F56-8A78-C3EEE4DF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869AC5-9ACF-482C-BAE2-D6809FBD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D077DF-9E05-4194-9AF8-89DCB2249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C62A8C-5A2C-4132-8538-D03B3201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76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313CBC-5397-482D-B1F0-7455767B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567546-E0B1-40A5-8D71-2132AE4E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9700F-623B-474C-814C-31A91006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71F0AC-830E-4066-919C-3C66594E2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AE6D5E-50BB-4EA7-BEDB-48E4D16BA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C3669C-D504-45DA-B117-C5B0C718C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70C889-95F3-489C-ABBF-563D7E6A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A92F95-9E6C-41DE-9B21-C4EAF2A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BB20A-7DB0-41B9-AD16-6891D7BA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94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5CCAC-E082-417A-B189-C8BE28DD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5D2BD9-9CDD-47F1-AB6A-495EB691A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DFB1AF-2435-4BF1-A57E-57043E2EC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F026EB-428F-4A05-8A92-974F4C23F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0FA646-D5BE-4CA8-B9E2-2DF69CBF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775353-DCC4-4E46-9707-B4B8A98C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134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A8BF8F-81E5-43E9-99FA-EFE80330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6C5B62-0816-4155-B065-E7C990326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E330EA-DA4A-4500-A8C8-ABE0B951A1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177FC-709F-45C5-8199-9F0F344B82EF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A50A86-5F32-4C34-AFEC-37C85F848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973E7E-FB19-419F-BB76-DD33EB5FC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FACCF-DFDA-4698-9FE6-3C30CEA7EC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70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F5BB9-AF1A-4F59-3CB3-3AA1EB3D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F131055-64F0-2335-EB94-4CA0511A577C}"/>
              </a:ext>
            </a:extLst>
          </p:cNvPr>
          <p:cNvSpPr/>
          <p:nvPr/>
        </p:nvSpPr>
        <p:spPr>
          <a:xfrm>
            <a:off x="3560421" y="3743896"/>
            <a:ext cx="7913071" cy="304624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9728" tIns="54864" rIns="109728" bIns="54864" rtlCol="0" anchor="ctr"/>
          <a:lstStyle/>
          <a:p>
            <a:pPr algn="ctr"/>
            <a:endParaRPr lang="en-US" sz="216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C399B8-2D25-4594-BB5C-78F364BED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829" y="1380498"/>
            <a:ext cx="1114505" cy="10893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ACA66E-E666-F987-71BE-20EBE4279F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91" t="30132" r="28571" b="30795"/>
          <a:stretch/>
        </p:blipFill>
        <p:spPr>
          <a:xfrm>
            <a:off x="4054924" y="1299842"/>
            <a:ext cx="1171398" cy="6184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DD5CA08-6549-E611-7334-F51F6653B4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696" t="23589" r="10982" b="20179"/>
          <a:stretch/>
        </p:blipFill>
        <p:spPr>
          <a:xfrm>
            <a:off x="10508853" y="5922153"/>
            <a:ext cx="863024" cy="8318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E21BA51-488C-73F3-E2C3-E621C7AF8E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124" t="3139" r="6625" b="11080"/>
          <a:stretch/>
        </p:blipFill>
        <p:spPr>
          <a:xfrm>
            <a:off x="9936294" y="1013734"/>
            <a:ext cx="1407835" cy="15698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3021834-73B9-DDD4-6106-B63F2201DB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905" b="13336"/>
          <a:stretch/>
        </p:blipFill>
        <p:spPr>
          <a:xfrm>
            <a:off x="776976" y="2027281"/>
            <a:ext cx="1949632" cy="61890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138452-395E-239D-C00D-AB122FF97CDD}"/>
              </a:ext>
            </a:extLst>
          </p:cNvPr>
          <p:cNvCxnSpPr/>
          <p:nvPr/>
        </p:nvCxnSpPr>
        <p:spPr>
          <a:xfrm>
            <a:off x="2730689" y="2144908"/>
            <a:ext cx="3926760" cy="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899B29D-DD01-704E-2B44-3AA3E442D7FE}"/>
              </a:ext>
            </a:extLst>
          </p:cNvPr>
          <p:cNvSpPr txBox="1"/>
          <p:nvPr/>
        </p:nvSpPr>
        <p:spPr>
          <a:xfrm>
            <a:off x="2723362" y="2275500"/>
            <a:ext cx="232763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40" dirty="0">
                <a:ea typeface="+mn-lt"/>
                <a:cs typeface="+mn-lt"/>
              </a:rPr>
              <a:t>Self-hosted GitHub Actions runner sous Windows</a:t>
            </a:r>
            <a:endParaRPr lang="en-US" sz="144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4DAA9B8-2BB7-C744-B438-DA4374EA0E1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1488" t="8649" r="31834" b="10586"/>
          <a:stretch/>
        </p:blipFill>
        <p:spPr>
          <a:xfrm>
            <a:off x="811096" y="3877669"/>
            <a:ext cx="1723926" cy="241297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B1BADE1-D87C-198F-F919-5F509D97155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369" t="680" r="1342" b="2721"/>
          <a:stretch/>
        </p:blipFill>
        <p:spPr>
          <a:xfrm>
            <a:off x="4220273" y="5521410"/>
            <a:ext cx="572902" cy="608352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5D2C007-6C77-C5BB-F28D-C3342C756A38}"/>
              </a:ext>
            </a:extLst>
          </p:cNvPr>
          <p:cNvCxnSpPr>
            <a:cxnSpLocks/>
          </p:cNvCxnSpPr>
          <p:nvPr/>
        </p:nvCxnSpPr>
        <p:spPr>
          <a:xfrm>
            <a:off x="2256337" y="1552052"/>
            <a:ext cx="519248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BE0D551-8431-799B-E6D3-5BFFA8FF2F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549" y="1044267"/>
            <a:ext cx="1410790" cy="87194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1CF92B-E5EA-BC05-8F5A-3B364821B699}"/>
              </a:ext>
            </a:extLst>
          </p:cNvPr>
          <p:cNvCxnSpPr>
            <a:cxnSpLocks/>
          </p:cNvCxnSpPr>
          <p:nvPr/>
        </p:nvCxnSpPr>
        <p:spPr>
          <a:xfrm>
            <a:off x="5308953" y="1561028"/>
            <a:ext cx="1355950" cy="82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E0F9B8F-5C5E-9119-C8BD-0EEF670363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5580" y="2552402"/>
            <a:ext cx="889921" cy="955266"/>
          </a:xfrm>
          <a:prstGeom prst="rect">
            <a:avLst/>
          </a:prstGeom>
          <a:ln w="28575">
            <a:solidFill>
              <a:srgbClr val="0070C0"/>
            </a:solidFill>
            <a:prstDash val="sysDot"/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E8C665-6A7A-4C79-CF39-599FDA3148C7}"/>
              </a:ext>
            </a:extLst>
          </p:cNvPr>
          <p:cNvCxnSpPr>
            <a:cxnSpLocks/>
          </p:cNvCxnSpPr>
          <p:nvPr/>
        </p:nvCxnSpPr>
        <p:spPr>
          <a:xfrm flipV="1">
            <a:off x="7689661" y="1516147"/>
            <a:ext cx="2343761" cy="897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89E5422-4515-D148-69CA-21B92AD57906}"/>
              </a:ext>
            </a:extLst>
          </p:cNvPr>
          <p:cNvSpPr txBox="1"/>
          <p:nvPr/>
        </p:nvSpPr>
        <p:spPr>
          <a:xfrm>
            <a:off x="2333897" y="832757"/>
            <a:ext cx="229508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40" dirty="0">
                <a:ea typeface="Calibri"/>
                <a:cs typeface="Calibri"/>
              </a:rPr>
              <a:t>Mise à jour code sous Linux </a:t>
            </a:r>
            <a:endParaRPr lang="en-US" sz="2160"/>
          </a:p>
          <a:p>
            <a:r>
              <a:rPr lang="en-US" sz="1440" dirty="0" err="1">
                <a:ea typeface="Calibri"/>
                <a:cs typeface="Calibri"/>
              </a:rPr>
              <a:t>puis</a:t>
            </a:r>
            <a:r>
              <a:rPr lang="en-US" sz="1440" dirty="0">
                <a:ea typeface="Calibri"/>
                <a:cs typeface="Calibri"/>
              </a:rPr>
              <a:t> </a:t>
            </a:r>
            <a:r>
              <a:rPr lang="en-US" sz="1440" dirty="0" err="1">
                <a:ea typeface="Calibri"/>
                <a:cs typeface="Calibri"/>
              </a:rPr>
              <a:t>conteneurisation</a:t>
            </a:r>
            <a:endParaRPr lang="en-US" sz="1440" dirty="0">
              <a:ea typeface="Calibri"/>
              <a:cs typeface="Calibri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C5D6881-E1CE-2C4B-99B0-C7FB6E0F9C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27423" y="1257319"/>
            <a:ext cx="839291" cy="773975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9E05F4-06D8-F88F-BC5D-C4D68B03E82D}"/>
              </a:ext>
            </a:extLst>
          </p:cNvPr>
          <p:cNvCxnSpPr>
            <a:cxnSpLocks/>
          </p:cNvCxnSpPr>
          <p:nvPr/>
        </p:nvCxnSpPr>
        <p:spPr>
          <a:xfrm>
            <a:off x="3562612" y="1560208"/>
            <a:ext cx="519248" cy="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9670148-DC6D-292F-B663-CA38F55957CE}"/>
              </a:ext>
            </a:extLst>
          </p:cNvPr>
          <p:cNvSpPr/>
          <p:nvPr/>
        </p:nvSpPr>
        <p:spPr>
          <a:xfrm>
            <a:off x="5313891" y="1040164"/>
            <a:ext cx="3602699" cy="256957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C55946-062B-5061-279C-D7456A208261}"/>
              </a:ext>
            </a:extLst>
          </p:cNvPr>
          <p:cNvCxnSpPr/>
          <p:nvPr/>
        </p:nvCxnSpPr>
        <p:spPr>
          <a:xfrm flipH="1">
            <a:off x="7701829" y="2140163"/>
            <a:ext cx="2239356" cy="768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5E15B5E-00DC-CA34-37B5-45210A9EA3A4}"/>
              </a:ext>
            </a:extLst>
          </p:cNvPr>
          <p:cNvCxnSpPr>
            <a:cxnSpLocks/>
          </p:cNvCxnSpPr>
          <p:nvPr/>
        </p:nvCxnSpPr>
        <p:spPr>
          <a:xfrm flipH="1">
            <a:off x="4753257" y="3553362"/>
            <a:ext cx="2361575" cy="1927982"/>
          </a:xfrm>
          <a:prstGeom prst="straightConnector1">
            <a:avLst/>
          </a:prstGeom>
          <a:ln>
            <a:solidFill>
              <a:srgbClr val="0070C0"/>
            </a:solidFill>
            <a:prstDash val="sysDot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93FBB35-5BCD-36C2-0D23-92F8A138FEB6}"/>
              </a:ext>
            </a:extLst>
          </p:cNvPr>
          <p:cNvCxnSpPr/>
          <p:nvPr/>
        </p:nvCxnSpPr>
        <p:spPr>
          <a:xfrm flipH="1">
            <a:off x="5055291" y="2323822"/>
            <a:ext cx="1515718" cy="2156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C72565-9ACB-2E99-8595-998472C35A81}"/>
              </a:ext>
            </a:extLst>
          </p:cNvPr>
          <p:cNvCxnSpPr/>
          <p:nvPr/>
        </p:nvCxnSpPr>
        <p:spPr>
          <a:xfrm>
            <a:off x="5054337" y="2324717"/>
            <a:ext cx="10778" cy="84594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9C233A-8DC3-308B-8F73-9ECD6A013B31}"/>
              </a:ext>
            </a:extLst>
          </p:cNvPr>
          <p:cNvCxnSpPr>
            <a:cxnSpLocks/>
          </p:cNvCxnSpPr>
          <p:nvPr/>
        </p:nvCxnSpPr>
        <p:spPr>
          <a:xfrm flipH="1">
            <a:off x="2054665" y="3221467"/>
            <a:ext cx="3042214" cy="2908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0259C5-DE42-3B9F-F736-9BF73C7FBF35}"/>
              </a:ext>
            </a:extLst>
          </p:cNvPr>
          <p:cNvCxnSpPr>
            <a:cxnSpLocks/>
          </p:cNvCxnSpPr>
          <p:nvPr/>
        </p:nvCxnSpPr>
        <p:spPr>
          <a:xfrm flipH="1">
            <a:off x="2046527" y="3240310"/>
            <a:ext cx="7183" cy="7561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pache ZooKeeper — Wikipédia">
            <a:extLst>
              <a:ext uri="{FF2B5EF4-FFF2-40B4-BE49-F238E27FC236}">
                <a16:creationId xmlns:a16="http://schemas.microsoft.com/office/drawing/2014/main" id="{B4EB99D0-7D88-CD8F-4995-D17F03DCB20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67648" y="6288753"/>
            <a:ext cx="741697" cy="474235"/>
          </a:xfrm>
          <a:prstGeom prst="rect">
            <a:avLst/>
          </a:prstGeom>
        </p:spPr>
      </p:pic>
      <p:pic>
        <p:nvPicPr>
          <p:cNvPr id="14" name="Picture 13" descr="Advanced Kafka Cluster Management: Scaling, Monitoring, and Troubleshooting  – Code Frosting">
            <a:extLst>
              <a:ext uri="{FF2B5EF4-FFF2-40B4-BE49-F238E27FC236}">
                <a16:creationId xmlns:a16="http://schemas.microsoft.com/office/drawing/2014/main" id="{B248D61A-BEBB-7E08-634E-243B85BFE66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03956" y="6285900"/>
            <a:ext cx="454357" cy="461988"/>
          </a:xfrm>
          <a:prstGeom prst="rect">
            <a:avLst/>
          </a:prstGeom>
        </p:spPr>
      </p:pic>
      <p:pic>
        <p:nvPicPr>
          <p:cNvPr id="16" name="Picture 15" descr="Python (programming language) - Wikipedia">
            <a:extLst>
              <a:ext uri="{FF2B5EF4-FFF2-40B4-BE49-F238E27FC236}">
                <a16:creationId xmlns:a16="http://schemas.microsoft.com/office/drawing/2014/main" id="{5994E384-7A34-6C19-9EA4-3378D4DD950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15781" y="6263423"/>
            <a:ext cx="508232" cy="5248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AE341F-D9EE-3B74-0B82-6211D970EC0C}"/>
              </a:ext>
            </a:extLst>
          </p:cNvPr>
          <p:cNvSpPr txBox="1"/>
          <p:nvPr/>
        </p:nvSpPr>
        <p:spPr>
          <a:xfrm>
            <a:off x="4877664" y="5857099"/>
            <a:ext cx="774199" cy="3323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40" dirty="0">
                <a:ea typeface="+mn-lt"/>
                <a:cs typeface="+mn-lt"/>
              </a:rPr>
              <a:t>Scrap</a:t>
            </a:r>
            <a:endParaRPr lang="en-US" sz="1440" dirty="0">
              <a:ea typeface="Calibri"/>
              <a:cs typeface="Calibri"/>
            </a:endParaRPr>
          </a:p>
        </p:txBody>
      </p:sp>
      <p:pic>
        <p:nvPicPr>
          <p:cNvPr id="20" name="Picture 19" descr="A blue hexagon with white cubes&#10;&#10;AI-generated content may be incorrect.">
            <a:extLst>
              <a:ext uri="{FF2B5EF4-FFF2-40B4-BE49-F238E27FC236}">
                <a16:creationId xmlns:a16="http://schemas.microsoft.com/office/drawing/2014/main" id="{C303CCDD-9154-E69E-E9C3-68944792E7E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369" t="680" r="1342" b="2721"/>
          <a:stretch/>
        </p:blipFill>
        <p:spPr>
          <a:xfrm>
            <a:off x="5754132" y="5521409"/>
            <a:ext cx="572902" cy="608352"/>
          </a:xfrm>
          <a:prstGeom prst="rect">
            <a:avLst/>
          </a:prstGeom>
        </p:spPr>
      </p:pic>
      <p:pic>
        <p:nvPicPr>
          <p:cNvPr id="21" name="Picture 20" descr="Apache Spark — Wikipédia">
            <a:extLst>
              <a:ext uri="{FF2B5EF4-FFF2-40B4-BE49-F238E27FC236}">
                <a16:creationId xmlns:a16="http://schemas.microsoft.com/office/drawing/2014/main" id="{4FB4A290-7C46-0F36-36EC-CDCB5107D4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52086" y="6127789"/>
            <a:ext cx="732720" cy="356316"/>
          </a:xfrm>
          <a:prstGeom prst="rect">
            <a:avLst/>
          </a:prstGeom>
        </p:spPr>
      </p:pic>
      <p:pic>
        <p:nvPicPr>
          <p:cNvPr id="24" name="Picture 23" descr="Online PySpark IDE for Real-Time Interviews - CodeInterview">
            <a:extLst>
              <a:ext uri="{FF2B5EF4-FFF2-40B4-BE49-F238E27FC236}">
                <a16:creationId xmlns:a16="http://schemas.microsoft.com/office/drawing/2014/main" id="{355CC2BF-46F8-9105-F326-B74B2BF66577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6445" t="22364" r="10811" b="22992"/>
          <a:stretch/>
        </p:blipFill>
        <p:spPr>
          <a:xfrm>
            <a:off x="5657665" y="6410406"/>
            <a:ext cx="969446" cy="540601"/>
          </a:xfrm>
          <a:prstGeom prst="rect">
            <a:avLst/>
          </a:prstGeom>
        </p:spPr>
      </p:pic>
      <p:pic>
        <p:nvPicPr>
          <p:cNvPr id="25" name="Picture 24" descr="Apache Airflow: A Complete Guide. Apache Airflow is a powerful… | by  RADOUANE EL MAHFOUD | Medium">
            <a:extLst>
              <a:ext uri="{FF2B5EF4-FFF2-40B4-BE49-F238E27FC236}">
                <a16:creationId xmlns:a16="http://schemas.microsoft.com/office/drawing/2014/main" id="{C9236B0D-E04C-9B66-C198-49DE51198B7F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30101" t="170" r="34694" b="523"/>
          <a:stretch/>
        </p:blipFill>
        <p:spPr>
          <a:xfrm>
            <a:off x="9354736" y="3813616"/>
            <a:ext cx="656056" cy="930242"/>
          </a:xfrm>
          <a:prstGeom prst="rect">
            <a:avLst/>
          </a:prstGeom>
        </p:spPr>
      </p:pic>
      <p:pic>
        <p:nvPicPr>
          <p:cNvPr id="33" name="Picture 32" descr="A blue hexagon with white cubes&#10;&#10;AI-generated content may be incorrect.">
            <a:extLst>
              <a:ext uri="{FF2B5EF4-FFF2-40B4-BE49-F238E27FC236}">
                <a16:creationId xmlns:a16="http://schemas.microsoft.com/office/drawing/2014/main" id="{78770371-35AB-5D87-7C81-CC52D2A5447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369" t="680" r="1342" b="2721"/>
          <a:stretch/>
        </p:blipFill>
        <p:spPr>
          <a:xfrm>
            <a:off x="6802746" y="5548337"/>
            <a:ext cx="572902" cy="60835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6872D2A-8C7E-961D-D5A1-E3C948A6C30B}"/>
              </a:ext>
            </a:extLst>
          </p:cNvPr>
          <p:cNvCxnSpPr/>
          <p:nvPr/>
        </p:nvCxnSpPr>
        <p:spPr>
          <a:xfrm flipH="1" flipV="1">
            <a:off x="2532084" y="5898596"/>
            <a:ext cx="1668367" cy="6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47" name="Picture 46" descr="A blue hexagon with white cubes&#10;&#10;AI-generated content may be incorrect.">
            <a:extLst>
              <a:ext uri="{FF2B5EF4-FFF2-40B4-BE49-F238E27FC236}">
                <a16:creationId xmlns:a16="http://schemas.microsoft.com/office/drawing/2014/main" id="{0BE5B56F-29BD-3C31-222C-C0CC4F17CAE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369" t="680" r="1342" b="2721"/>
          <a:stretch/>
        </p:blipFill>
        <p:spPr>
          <a:xfrm>
            <a:off x="8775953" y="3762023"/>
            <a:ext cx="572902" cy="608352"/>
          </a:xfrm>
          <a:prstGeom prst="rect">
            <a:avLst/>
          </a:prstGeom>
        </p:spPr>
      </p:pic>
      <p:pic>
        <p:nvPicPr>
          <p:cNvPr id="48" name="Picture 47" descr="A blue hexagon with white cubes&#10;&#10;AI-generated content may be incorrect.">
            <a:extLst>
              <a:ext uri="{FF2B5EF4-FFF2-40B4-BE49-F238E27FC236}">
                <a16:creationId xmlns:a16="http://schemas.microsoft.com/office/drawing/2014/main" id="{FB300A36-D579-F0C4-F5B2-CBF7CE25C16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369" t="680" r="1342" b="2721"/>
          <a:stretch/>
        </p:blipFill>
        <p:spPr>
          <a:xfrm>
            <a:off x="7788165" y="5557312"/>
            <a:ext cx="572902" cy="608352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046822B-02BF-577F-AD15-27A06C6E82C3}"/>
              </a:ext>
            </a:extLst>
          </p:cNvPr>
          <p:cNvCxnSpPr/>
          <p:nvPr/>
        </p:nvCxnSpPr>
        <p:spPr>
          <a:xfrm>
            <a:off x="2531133" y="5331825"/>
            <a:ext cx="3566606" cy="2154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07E77F-B0CD-4217-3E15-F3C3D47E479F}"/>
              </a:ext>
            </a:extLst>
          </p:cNvPr>
          <p:cNvCxnSpPr>
            <a:cxnSpLocks/>
          </p:cNvCxnSpPr>
          <p:nvPr/>
        </p:nvCxnSpPr>
        <p:spPr>
          <a:xfrm>
            <a:off x="6067493" y="5331823"/>
            <a:ext cx="1798" cy="28940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2" name="Picture 51" descr="A logo with colorful circles&#10;&#10;AI-generated content may be incorrect.">
            <a:extLst>
              <a:ext uri="{FF2B5EF4-FFF2-40B4-BE49-F238E27FC236}">
                <a16:creationId xmlns:a16="http://schemas.microsoft.com/office/drawing/2014/main" id="{63952390-B922-3DD7-6E36-4FB0A903D3E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24255" t="11233" r="22741" b="8407"/>
          <a:stretch/>
        </p:blipFill>
        <p:spPr>
          <a:xfrm>
            <a:off x="6838557" y="6199703"/>
            <a:ext cx="499283" cy="549847"/>
          </a:xfrm>
          <a:prstGeom prst="rect">
            <a:avLst/>
          </a:prstGeom>
        </p:spPr>
      </p:pic>
      <p:pic>
        <p:nvPicPr>
          <p:cNvPr id="8" name="Picture 7" descr="Kibana Logo PNG Vector (EPS) Free Download">
            <a:extLst>
              <a:ext uri="{FF2B5EF4-FFF2-40B4-BE49-F238E27FC236}">
                <a16:creationId xmlns:a16="http://schemas.microsoft.com/office/drawing/2014/main" id="{B413856A-7E7C-4C96-D42D-EAE9C760412D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2528" t="31252" r="-2315" b="32683"/>
          <a:stretch/>
        </p:blipFill>
        <p:spPr>
          <a:xfrm>
            <a:off x="7551680" y="6261249"/>
            <a:ext cx="1222248" cy="4564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427D0A-A7F3-94A1-482B-913FF3947D56}"/>
              </a:ext>
            </a:extLst>
          </p:cNvPr>
          <p:cNvCxnSpPr>
            <a:cxnSpLocks/>
          </p:cNvCxnSpPr>
          <p:nvPr/>
        </p:nvCxnSpPr>
        <p:spPr>
          <a:xfrm>
            <a:off x="6363063" y="5869513"/>
            <a:ext cx="432808" cy="1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58A69B-86D5-B7E1-7F31-A8A2A61D8140}"/>
              </a:ext>
            </a:extLst>
          </p:cNvPr>
          <p:cNvCxnSpPr>
            <a:cxnSpLocks/>
          </p:cNvCxnSpPr>
          <p:nvPr/>
        </p:nvCxnSpPr>
        <p:spPr>
          <a:xfrm>
            <a:off x="7384774" y="5896442"/>
            <a:ext cx="432808" cy="111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116CF1-417D-4528-0B25-3530DD89F557}"/>
              </a:ext>
            </a:extLst>
          </p:cNvPr>
          <p:cNvCxnSpPr/>
          <p:nvPr/>
        </p:nvCxnSpPr>
        <p:spPr>
          <a:xfrm>
            <a:off x="3296062" y="4956609"/>
            <a:ext cx="1794" cy="899800"/>
          </a:xfrm>
          <a:prstGeom prst="straightConnector1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E39ACA-C1C4-B023-183A-82D47D456D86}"/>
              </a:ext>
            </a:extLst>
          </p:cNvPr>
          <p:cNvCxnSpPr>
            <a:cxnSpLocks/>
          </p:cNvCxnSpPr>
          <p:nvPr/>
        </p:nvCxnSpPr>
        <p:spPr>
          <a:xfrm>
            <a:off x="6527704" y="4893772"/>
            <a:ext cx="10775" cy="962635"/>
          </a:xfrm>
          <a:prstGeom prst="straightConnector1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73A139-1309-FED8-371A-2095D6DB9DC3}"/>
              </a:ext>
            </a:extLst>
          </p:cNvPr>
          <p:cNvCxnSpPr>
            <a:cxnSpLocks/>
          </p:cNvCxnSpPr>
          <p:nvPr/>
        </p:nvCxnSpPr>
        <p:spPr>
          <a:xfrm flipH="1">
            <a:off x="5566689" y="4893771"/>
            <a:ext cx="7186" cy="442002"/>
          </a:xfrm>
          <a:prstGeom prst="straightConnector1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5" name="Picture 54" descr="A blue hexagon with white cubes&#10;&#10;AI-generated content may be incorrect.">
            <a:extLst>
              <a:ext uri="{FF2B5EF4-FFF2-40B4-BE49-F238E27FC236}">
                <a16:creationId xmlns:a16="http://schemas.microsoft.com/office/drawing/2014/main" id="{04EACC32-1D23-2B26-B464-DFCA8B7ADD0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369" t="680" r="1342" b="2721"/>
          <a:stretch/>
        </p:blipFill>
        <p:spPr>
          <a:xfrm>
            <a:off x="6851731" y="4507067"/>
            <a:ext cx="572902" cy="608352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65823A-B3D2-FB8F-F748-C4A2AF27D042}"/>
              </a:ext>
            </a:extLst>
          </p:cNvPr>
          <p:cNvCxnSpPr/>
          <p:nvPr/>
        </p:nvCxnSpPr>
        <p:spPr>
          <a:xfrm>
            <a:off x="3296904" y="4894673"/>
            <a:ext cx="3557629" cy="215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 descr="Prometheus - OpsBridge.Tech">
            <a:extLst>
              <a:ext uri="{FF2B5EF4-FFF2-40B4-BE49-F238E27FC236}">
                <a16:creationId xmlns:a16="http://schemas.microsoft.com/office/drawing/2014/main" id="{A2DC94A3-5240-9AFC-C38F-929BD42FB4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37" b="21563"/>
          <a:stretch/>
        </p:blipFill>
        <p:spPr bwMode="auto">
          <a:xfrm>
            <a:off x="6778601" y="5113386"/>
            <a:ext cx="706639" cy="40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8" descr="A blue hexagon with white cubes&#10;&#10;AI-generated content may be incorrect.">
            <a:extLst>
              <a:ext uri="{FF2B5EF4-FFF2-40B4-BE49-F238E27FC236}">
                <a16:creationId xmlns:a16="http://schemas.microsoft.com/office/drawing/2014/main" id="{31A79474-BDAE-1CCC-5442-74B22F7F5AF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369" t="680" r="1342" b="2721"/>
          <a:stretch/>
        </p:blipFill>
        <p:spPr>
          <a:xfrm>
            <a:off x="7918177" y="4264702"/>
            <a:ext cx="572902" cy="608352"/>
          </a:xfrm>
          <a:prstGeom prst="rect">
            <a:avLst/>
          </a:prstGeom>
        </p:spPr>
      </p:pic>
      <p:pic>
        <p:nvPicPr>
          <p:cNvPr id="60" name="Picture 59" descr="scikit-learn - Wikipedia">
            <a:extLst>
              <a:ext uri="{FF2B5EF4-FFF2-40B4-BE49-F238E27FC236}">
                <a16:creationId xmlns:a16="http://schemas.microsoft.com/office/drawing/2014/main" id="{DB185B72-CB9E-9C5E-2CF3-80DE2F14F25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36532" y="4874075"/>
            <a:ext cx="678842" cy="386250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D968AA-CF70-17B0-4DE8-1A0DDB7C0993}"/>
              </a:ext>
            </a:extLst>
          </p:cNvPr>
          <p:cNvCxnSpPr/>
          <p:nvPr/>
        </p:nvCxnSpPr>
        <p:spPr>
          <a:xfrm>
            <a:off x="8115463" y="4065250"/>
            <a:ext cx="1796" cy="199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71DEB1-E265-EA23-E45C-E0496348214E}"/>
              </a:ext>
            </a:extLst>
          </p:cNvPr>
          <p:cNvCxnSpPr/>
          <p:nvPr/>
        </p:nvCxnSpPr>
        <p:spPr>
          <a:xfrm flipV="1">
            <a:off x="8143240" y="4014441"/>
            <a:ext cx="630356" cy="682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2A78A4-6595-0097-6FE7-9FB99044B785}"/>
              </a:ext>
            </a:extLst>
          </p:cNvPr>
          <p:cNvCxnSpPr/>
          <p:nvPr/>
        </p:nvCxnSpPr>
        <p:spPr>
          <a:xfrm>
            <a:off x="5260017" y="1758306"/>
            <a:ext cx="854838" cy="2156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28B639F-B97B-6144-826B-B69CA3E83AC9}"/>
              </a:ext>
            </a:extLst>
          </p:cNvPr>
          <p:cNvCxnSpPr>
            <a:cxnSpLocks/>
          </p:cNvCxnSpPr>
          <p:nvPr/>
        </p:nvCxnSpPr>
        <p:spPr>
          <a:xfrm>
            <a:off x="6138429" y="3122724"/>
            <a:ext cx="666271" cy="2156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52940DC-A716-1B94-B16A-8E72778F509A}"/>
              </a:ext>
            </a:extLst>
          </p:cNvPr>
          <p:cNvCxnSpPr/>
          <p:nvPr/>
        </p:nvCxnSpPr>
        <p:spPr>
          <a:xfrm flipH="1">
            <a:off x="6097742" y="1804081"/>
            <a:ext cx="16158" cy="1312714"/>
          </a:xfrm>
          <a:prstGeom prst="straightConnector1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C303FF9-561A-A04E-6469-B2EE89BD5107}"/>
              </a:ext>
            </a:extLst>
          </p:cNvPr>
          <p:cNvSpPr txBox="1"/>
          <p:nvPr/>
        </p:nvSpPr>
        <p:spPr>
          <a:xfrm>
            <a:off x="5685808" y="3173144"/>
            <a:ext cx="1079498" cy="3323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40" dirty="0" err="1">
                <a:ea typeface="Calibri"/>
                <a:cs typeface="Calibri"/>
              </a:rPr>
              <a:t>dépôt</a:t>
            </a:r>
            <a:r>
              <a:rPr lang="en-US" sz="1440" dirty="0">
                <a:ea typeface="Calibri"/>
                <a:cs typeface="Calibri"/>
              </a:rPr>
              <a:t> /k8s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1A52EB-2EEA-11CC-C341-3687934E180C}"/>
              </a:ext>
            </a:extLst>
          </p:cNvPr>
          <p:cNvCxnSpPr>
            <a:cxnSpLocks/>
          </p:cNvCxnSpPr>
          <p:nvPr/>
        </p:nvCxnSpPr>
        <p:spPr>
          <a:xfrm>
            <a:off x="2539371" y="4613709"/>
            <a:ext cx="4311894" cy="1113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headEnd type="triangl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4FCC8A-669A-75E3-DFFB-652E5A106445}"/>
              </a:ext>
            </a:extLst>
          </p:cNvPr>
          <p:cNvCxnSpPr>
            <a:cxnSpLocks/>
          </p:cNvCxnSpPr>
          <p:nvPr/>
        </p:nvCxnSpPr>
        <p:spPr>
          <a:xfrm>
            <a:off x="2539314" y="4317487"/>
            <a:ext cx="5380440" cy="2154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F032B4-35C4-CD8E-34E5-95C4318D3F1D}"/>
              </a:ext>
            </a:extLst>
          </p:cNvPr>
          <p:cNvCxnSpPr>
            <a:cxnSpLocks/>
          </p:cNvCxnSpPr>
          <p:nvPr/>
        </p:nvCxnSpPr>
        <p:spPr>
          <a:xfrm flipV="1">
            <a:off x="2538626" y="3924675"/>
            <a:ext cx="6242460" cy="24775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triangl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AE2716-C4AD-29BE-7BBF-C0B0AD5A0246}"/>
              </a:ext>
            </a:extLst>
          </p:cNvPr>
          <p:cNvSpPr txBox="1"/>
          <p:nvPr/>
        </p:nvSpPr>
        <p:spPr>
          <a:xfrm>
            <a:off x="10030109" y="3765587"/>
            <a:ext cx="1438672" cy="18835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40" dirty="0">
                <a:ea typeface="Calibri"/>
                <a:cs typeface="Calibri"/>
              </a:rPr>
              <a:t>-DAG pour </a:t>
            </a:r>
            <a:r>
              <a:rPr lang="en-US" sz="1440" dirty="0" err="1">
                <a:ea typeface="Calibri"/>
                <a:cs typeface="Calibri"/>
              </a:rPr>
              <a:t>lancement</a:t>
            </a:r>
            <a:r>
              <a:rPr lang="en-US" sz="1440" dirty="0">
                <a:ea typeface="Calibri"/>
                <a:cs typeface="Calibri"/>
              </a:rPr>
              <a:t> </a:t>
            </a:r>
            <a:r>
              <a:rPr lang="en-US" sz="1440" dirty="0" err="1">
                <a:ea typeface="Calibri"/>
                <a:cs typeface="Calibri"/>
              </a:rPr>
              <a:t>périodique</a:t>
            </a:r>
            <a:r>
              <a:rPr lang="en-US" sz="1440" dirty="0">
                <a:ea typeface="Calibri"/>
                <a:cs typeface="Calibri"/>
              </a:rPr>
              <a:t> &amp; </a:t>
            </a:r>
            <a:r>
              <a:rPr lang="en-US" sz="1440" dirty="0" err="1">
                <a:ea typeface="Calibri"/>
                <a:cs typeface="Calibri"/>
              </a:rPr>
              <a:t>automatisé</a:t>
            </a:r>
            <a:r>
              <a:rPr lang="en-US" sz="1440" dirty="0">
                <a:ea typeface="Calibri"/>
                <a:cs typeface="Calibri"/>
              </a:rPr>
              <a:t> de </a:t>
            </a:r>
            <a:r>
              <a:rPr lang="en-US" sz="1440" dirty="0" err="1">
                <a:ea typeface="Calibri"/>
                <a:cs typeface="Calibri"/>
              </a:rPr>
              <a:t>tâches</a:t>
            </a:r>
            <a:endParaRPr lang="en-US" sz="1440" dirty="0">
              <a:ea typeface="Calibri"/>
              <a:cs typeface="Calibri"/>
            </a:endParaRPr>
          </a:p>
          <a:p>
            <a:r>
              <a:rPr lang="en-US" sz="1440" dirty="0">
                <a:ea typeface="Calibri"/>
                <a:cs typeface="Calibri"/>
              </a:rPr>
              <a:t>-Action </a:t>
            </a:r>
            <a:r>
              <a:rPr lang="en-US" sz="1440" dirty="0" err="1">
                <a:ea typeface="Calibri"/>
                <a:cs typeface="Calibri"/>
              </a:rPr>
              <a:t>si</a:t>
            </a:r>
            <a:r>
              <a:rPr lang="en-US" sz="1440" dirty="0">
                <a:ea typeface="Calibri"/>
                <a:cs typeface="Calibri"/>
              </a:rPr>
              <a:t> </a:t>
            </a:r>
            <a:r>
              <a:rPr lang="en-US" sz="1440" dirty="0" err="1">
                <a:ea typeface="Calibri"/>
                <a:cs typeface="Calibri"/>
              </a:rPr>
              <a:t>risque</a:t>
            </a:r>
            <a:r>
              <a:rPr lang="en-US" sz="1440" dirty="0">
                <a:ea typeface="Calibri"/>
                <a:cs typeface="Calibri"/>
              </a:rPr>
              <a:t> </a:t>
            </a:r>
            <a:r>
              <a:rPr lang="en-US" sz="1440" dirty="0" err="1">
                <a:ea typeface="Calibri"/>
                <a:cs typeface="Calibri"/>
              </a:rPr>
              <a:t>détecté</a:t>
            </a:r>
            <a:r>
              <a:rPr lang="en-US" sz="1440" dirty="0">
                <a:ea typeface="Calibri"/>
                <a:cs typeface="Calibri"/>
              </a:rPr>
              <a:t> par le </a:t>
            </a:r>
            <a:r>
              <a:rPr lang="en-US" sz="1440" dirty="0" err="1">
                <a:ea typeface="Calibri"/>
                <a:cs typeface="Calibri"/>
              </a:rPr>
              <a:t>modèle</a:t>
            </a:r>
            <a:r>
              <a:rPr lang="en-US" sz="1440" dirty="0">
                <a:ea typeface="Calibri"/>
                <a:cs typeface="Calibri"/>
              </a:rPr>
              <a:t> ML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F3C3F-F3E2-D50E-79B7-4EF346DC7341}"/>
              </a:ext>
            </a:extLst>
          </p:cNvPr>
          <p:cNvSpPr txBox="1"/>
          <p:nvPr/>
        </p:nvSpPr>
        <p:spPr>
          <a:xfrm>
            <a:off x="10395126" y="5614735"/>
            <a:ext cx="1070520" cy="3323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40" dirty="0">
                <a:solidFill>
                  <a:srgbClr val="0070C0"/>
                </a:solidFill>
                <a:ea typeface="Calibri"/>
                <a:cs typeface="Calibri"/>
              </a:rPr>
              <a:t>cluster EKS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954DCC-7EE7-A365-C81E-1BFFF89F6A9E}"/>
              </a:ext>
            </a:extLst>
          </p:cNvPr>
          <p:cNvSpPr txBox="1"/>
          <p:nvPr/>
        </p:nvSpPr>
        <p:spPr>
          <a:xfrm>
            <a:off x="6710323" y="1045726"/>
            <a:ext cx="1070520" cy="3323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09728" tIns="54864" rIns="109728" bIns="5486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40" dirty="0">
                <a:solidFill>
                  <a:srgbClr val="0070C0"/>
                </a:solidFill>
                <a:ea typeface="Calibri"/>
                <a:cs typeface="Calibri"/>
              </a:rPr>
              <a:t>CI / CD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A69843C-2A65-8C05-202E-397CEF68BD04}"/>
              </a:ext>
            </a:extLst>
          </p:cNvPr>
          <p:cNvCxnSpPr/>
          <p:nvPr/>
        </p:nvCxnSpPr>
        <p:spPr>
          <a:xfrm>
            <a:off x="9489306" y="833733"/>
            <a:ext cx="1795" cy="277587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Introduction to Cloud Security with AWS | by Aregbesola Olumuyiwa |  DataDrivenInvestor">
            <a:extLst>
              <a:ext uri="{FF2B5EF4-FFF2-40B4-BE49-F238E27FC236}">
                <a16:creationId xmlns:a16="http://schemas.microsoft.com/office/drawing/2014/main" id="{A965624D-735E-A740-E9B8-752599D9984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5540" t="6760" r="4762" b="9958"/>
          <a:stretch/>
        </p:blipFill>
        <p:spPr>
          <a:xfrm>
            <a:off x="9788195" y="2559846"/>
            <a:ext cx="1686715" cy="1230775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E3261D0-4BE2-79FC-2D8C-BD144DCB3293}"/>
              </a:ext>
            </a:extLst>
          </p:cNvPr>
          <p:cNvCxnSpPr/>
          <p:nvPr/>
        </p:nvCxnSpPr>
        <p:spPr>
          <a:xfrm>
            <a:off x="771173" y="3653231"/>
            <a:ext cx="8765670" cy="215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 descr="A Comparison of AWS Storage: S3 vs EBS vs EFS | by Vipul Vyas | Medium">
            <a:extLst>
              <a:ext uri="{FF2B5EF4-FFF2-40B4-BE49-F238E27FC236}">
                <a16:creationId xmlns:a16="http://schemas.microsoft.com/office/drawing/2014/main" id="{0BC8C626-A16E-64E9-16D1-B05FEDDCDA26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l="34068" t="5052" r="1687" b="37705"/>
          <a:stretch/>
        </p:blipFill>
        <p:spPr>
          <a:xfrm>
            <a:off x="8857591" y="5785496"/>
            <a:ext cx="1540165" cy="897589"/>
          </a:xfrm>
          <a:prstGeom prst="rect">
            <a:avLst/>
          </a:prstGeom>
        </p:spPr>
      </p:pic>
      <p:pic>
        <p:nvPicPr>
          <p:cNvPr id="76" name="Picture 75" descr="KMS and Cloud HSM - Encryption - AWS Certification Cheat Sheet –  in28minutes Cloud">
            <a:extLst>
              <a:ext uri="{FF2B5EF4-FFF2-40B4-BE49-F238E27FC236}">
                <a16:creationId xmlns:a16="http://schemas.microsoft.com/office/drawing/2014/main" id="{C3EBAE99-B5D2-267A-969A-1CA534CAECA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54278" y="6095302"/>
            <a:ext cx="687671" cy="663659"/>
          </a:xfrm>
          <a:prstGeom prst="rect">
            <a:avLst/>
          </a:prstGeom>
        </p:spPr>
      </p:pic>
      <p:pic>
        <p:nvPicPr>
          <p:cNvPr id="77" name="Picture 76" descr="AWS IAM Roles with AWS CloudFormation">
            <a:extLst>
              <a:ext uri="{FF2B5EF4-FFF2-40B4-BE49-F238E27FC236}">
                <a16:creationId xmlns:a16="http://schemas.microsoft.com/office/drawing/2014/main" id="{1B6E00BA-DAC8-7D39-D73B-5F9629A08581}"/>
              </a:ext>
            </a:extLst>
          </p:cNvPr>
          <p:cNvPicPr>
            <a:picLocks noChangeAspect="1"/>
          </p:cNvPicPr>
          <p:nvPr/>
        </p:nvPicPr>
        <p:blipFill>
          <a:blip r:embed="rId25"/>
          <a:srcRect l="51415" t="27701" r="27793" b="7512"/>
          <a:stretch/>
        </p:blipFill>
        <p:spPr>
          <a:xfrm>
            <a:off x="8493379" y="4810493"/>
            <a:ext cx="684426" cy="960456"/>
          </a:xfrm>
          <a:prstGeom prst="rect">
            <a:avLst/>
          </a:prstGeom>
        </p:spPr>
      </p:pic>
      <p:pic>
        <p:nvPicPr>
          <p:cNvPr id="78" name="Picture 77" descr="協栄情報ブログ AWS -">
            <a:extLst>
              <a:ext uri="{FF2B5EF4-FFF2-40B4-BE49-F238E27FC236}">
                <a16:creationId xmlns:a16="http://schemas.microsoft.com/office/drawing/2014/main" id="{A09BB8DB-0723-5B84-A774-ABF92FDCE9D3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l="22078" t="10452" r="22234" b="4470"/>
          <a:stretch/>
        </p:blipFill>
        <p:spPr>
          <a:xfrm>
            <a:off x="9118171" y="4820277"/>
            <a:ext cx="1005546" cy="953143"/>
          </a:xfrm>
          <a:prstGeom prst="rect">
            <a:avLst/>
          </a:prstGeom>
        </p:spPr>
      </p:pic>
      <p:sp>
        <p:nvSpPr>
          <p:cNvPr id="79" name="Titre 1">
            <a:extLst>
              <a:ext uri="{FF2B5EF4-FFF2-40B4-BE49-F238E27FC236}">
                <a16:creationId xmlns:a16="http://schemas.microsoft.com/office/drawing/2014/main" id="{C562974E-CFFB-4120-A63B-CDF67C41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48" y="533332"/>
            <a:ext cx="11295987" cy="580592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latin typeface="Montserrat ExtraBold"/>
              </a:rPr>
              <a:t>Bloc 6 : Diagramme de l’architecture complète en mode DevOps </a:t>
            </a:r>
            <a:br>
              <a:rPr lang="fr-FR" dirty="0"/>
            </a:br>
            <a:endParaRPr lang="fr-FR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AB38B2D-1333-49CF-947E-BFAA1FFC58C2}"/>
              </a:ext>
            </a:extLst>
          </p:cNvPr>
          <p:cNvSpPr txBox="1"/>
          <p:nvPr/>
        </p:nvSpPr>
        <p:spPr>
          <a:xfrm>
            <a:off x="199431" y="6427836"/>
            <a:ext cx="253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Viken KHATCHERIAN</a:t>
            </a:r>
          </a:p>
        </p:txBody>
      </p:sp>
    </p:spTree>
    <p:extLst>
      <p:ext uri="{BB962C8B-B14F-4D97-AF65-F5344CB8AC3E}">
        <p14:creationId xmlns:p14="http://schemas.microsoft.com/office/powerpoint/2010/main" val="21258225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</Words>
  <Application>Microsoft Office PowerPoint</Application>
  <PresentationFormat>Grand écran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ExtraBold</vt:lpstr>
      <vt:lpstr>Thème Office</vt:lpstr>
      <vt:lpstr>Bloc 6 : Diagramme de l’architecture complète en mode DevOps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 6 : Diagramme de l’architecture complète en mode DevOps  </dc:title>
  <dc:creator>Viken Khatcherian</dc:creator>
  <cp:lastModifiedBy>Viken Khatcherian</cp:lastModifiedBy>
  <cp:revision>1</cp:revision>
  <dcterms:created xsi:type="dcterms:W3CDTF">2025-04-30T18:05:27Z</dcterms:created>
  <dcterms:modified xsi:type="dcterms:W3CDTF">2025-04-30T18:09:38Z</dcterms:modified>
</cp:coreProperties>
</file>