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s5500.ccs.neu.edu/confluence/x/dh_R" TargetMode="External"/><Relationship Id="rId4" Type="http://schemas.openxmlformats.org/officeDocument/2006/relationships/hyperlink" Target="https://cs5500.ccs.neu.edu/confluence/x/fR_R" TargetMode="External"/><Relationship Id="rId5" Type="http://schemas.openxmlformats.org/officeDocument/2006/relationships/hyperlink" Target="https://cs5500.ccs.neu.edu/confluence/x/eh_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044276"/>
            <a:ext cx="3054600" cy="11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MassDOT</a:t>
            </a:r>
            <a:endParaRPr sz="6500"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19922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681 Redesign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Atindra Mardikar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Shreysa Sharma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Sneha Lakshmisha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Vikram Dhammi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2"/>
                </a:solidFill>
              </a:rPr>
              <a:t>Future Scope</a:t>
            </a:r>
            <a:endParaRPr b="1" sz="4800">
              <a:solidFill>
                <a:schemeClr val="lt2"/>
              </a:solidFill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355775"/>
            <a:ext cx="7707600" cy="24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Support for up to 16 columns for Quantity breakouts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Grouping of the breakout columns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Editing of a row (Inline)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Partial ADA Compliance 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Integration with</a:t>
            </a:r>
            <a:r>
              <a:rPr b="1" lang="en" sz="2000"/>
              <a:t> </a:t>
            </a:r>
            <a:r>
              <a:rPr lang="en" sz="2000">
                <a:solidFill>
                  <a:srgbClr val="000000"/>
                </a:solidFill>
              </a:rPr>
              <a:t>CMS by MassDot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Knowledge Transfer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47225"/>
            <a:ext cx="83097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Video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https://cs5500.ccs.neu.edu/confluence/x/dh_R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Manual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https://cs5500.ccs.neu.edu/confluence/x/fR_R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Environment Setup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https://cs5500.ccs.neu.edu/confluence/x/eh_R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2"/>
                </a:solidFill>
              </a:rPr>
              <a:t>Challenges</a:t>
            </a:r>
            <a:endParaRPr b="1" sz="4800">
              <a:solidFill>
                <a:schemeClr val="lt2"/>
              </a:solidFill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In-person m</a:t>
            </a:r>
            <a:r>
              <a:rPr lang="en" sz="2000"/>
              <a:t>eetings with the </a:t>
            </a:r>
            <a:r>
              <a:rPr lang="en" sz="2000"/>
              <a:t>client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Working with new technologies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Working with a Government organization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Managing schedules - team and client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Automated testing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2"/>
                </a:solidFill>
              </a:rPr>
              <a:t>Takeaways</a:t>
            </a:r>
            <a:endParaRPr b="1" sz="4800">
              <a:solidFill>
                <a:schemeClr val="lt2"/>
              </a:solidFill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490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Direct Client Interaction - team of 10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Learnt new technologies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Involved in all stages of SDLC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knew why we were doing what we were doing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Team work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Time management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Interpersonal Interaction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Prioritizing tasks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3044700" y="2034876"/>
            <a:ext cx="3054600" cy="11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Questions?</a:t>
            </a:r>
            <a:endParaRPr sz="6600"/>
          </a:p>
        </p:txBody>
      </p:sp>
      <p:pic>
        <p:nvPicPr>
          <p:cNvPr descr="questions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5" y="2694825"/>
            <a:ext cx="2595226" cy="23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3044700" y="2034876"/>
            <a:ext cx="3054600" cy="11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 You!</a:t>
            </a:r>
            <a:endParaRPr sz="6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2"/>
                </a:solidFill>
              </a:rPr>
              <a:t>Agenda</a:t>
            </a:r>
            <a:endParaRPr b="1" sz="4800">
              <a:solidFill>
                <a:schemeClr val="lt2"/>
              </a:solidFill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122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Project Overview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Project Flow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Demo</a:t>
            </a:r>
            <a:endParaRPr sz="2200"/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Challenges/Takeaways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92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2"/>
                </a:solidFill>
              </a:rPr>
              <a:t>Introduction</a:t>
            </a:r>
            <a:endParaRPr b="1" sz="4800">
              <a:solidFill>
                <a:schemeClr val="lt2"/>
              </a:solidFill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Our project is redesigning a module of the Contract Management System “</a:t>
            </a:r>
            <a:r>
              <a:rPr b="1" lang="en" sz="2000"/>
              <a:t>681 Redesign</a:t>
            </a:r>
            <a:r>
              <a:rPr lang="en" sz="2000"/>
              <a:t>” for the Massachusetts Department of Transportation, Highway Division</a:t>
            </a:r>
            <a:endParaRPr sz="2000"/>
          </a:p>
        </p:txBody>
      </p:sp>
      <p:pic>
        <p:nvPicPr>
          <p:cNvPr descr="MassDOT_Highway_Logo.jp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100" y="3972375"/>
            <a:ext cx="3173200" cy="7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2"/>
                </a:solidFill>
              </a:rPr>
              <a:t>The System</a:t>
            </a:r>
            <a:endParaRPr b="1" sz="4800">
              <a:solidFill>
                <a:schemeClr val="lt2"/>
              </a:solidFill>
            </a:endParaRP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65675" y="1154300"/>
            <a:ext cx="8520600" cy="3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Contract Management System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Information about each contract.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Tasks to be done to complete a contract.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Source of money for each task.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003675" y="2129500"/>
            <a:ext cx="323700" cy="16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43775" y="1928650"/>
            <a:ext cx="1359900" cy="57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New Project</a:t>
            </a:r>
            <a:endParaRPr b="1"/>
          </a:p>
        </p:txBody>
      </p:sp>
      <p:sp>
        <p:nvSpPr>
          <p:cNvPr id="85" name="Shape 85"/>
          <p:cNvSpPr/>
          <p:nvPr/>
        </p:nvSpPr>
        <p:spPr>
          <a:xfrm>
            <a:off x="2320175" y="1928650"/>
            <a:ext cx="1359900" cy="57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Ads by MassDOT</a:t>
            </a:r>
            <a:endParaRPr b="1"/>
          </a:p>
        </p:txBody>
      </p:sp>
      <p:sp>
        <p:nvSpPr>
          <p:cNvPr id="86" name="Shape 86"/>
          <p:cNvSpPr/>
          <p:nvPr/>
        </p:nvSpPr>
        <p:spPr>
          <a:xfrm>
            <a:off x="3996575" y="1928650"/>
            <a:ext cx="1359900" cy="57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Bidding</a:t>
            </a:r>
            <a:endParaRPr b="1"/>
          </a:p>
        </p:txBody>
      </p:sp>
      <p:sp>
        <p:nvSpPr>
          <p:cNvPr id="87" name="Shape 87"/>
          <p:cNvSpPr/>
          <p:nvPr/>
        </p:nvSpPr>
        <p:spPr>
          <a:xfrm>
            <a:off x="3680075" y="2129500"/>
            <a:ext cx="323700" cy="16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5356475" y="2129500"/>
            <a:ext cx="323700" cy="16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672975" y="1928650"/>
            <a:ext cx="1359900" cy="57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Contract awarded to best bidder </a:t>
            </a:r>
            <a:endParaRPr b="1"/>
          </a:p>
        </p:txBody>
      </p:sp>
      <p:sp>
        <p:nvSpPr>
          <p:cNvPr id="90" name="Shape 90"/>
          <p:cNvSpPr/>
          <p:nvPr/>
        </p:nvSpPr>
        <p:spPr>
          <a:xfrm>
            <a:off x="7349375" y="1928650"/>
            <a:ext cx="1359900" cy="57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681 Document</a:t>
            </a:r>
            <a:r>
              <a:rPr b="1" lang="en"/>
              <a:t> </a:t>
            </a:r>
            <a:endParaRPr b="1"/>
          </a:p>
        </p:txBody>
      </p:sp>
      <p:sp>
        <p:nvSpPr>
          <p:cNvPr id="91" name="Shape 91"/>
          <p:cNvSpPr/>
          <p:nvPr/>
        </p:nvSpPr>
        <p:spPr>
          <a:xfrm>
            <a:off x="7032875" y="2129500"/>
            <a:ext cx="323700" cy="16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366975" y="1274250"/>
            <a:ext cx="3347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Contract Life Cycle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2"/>
                </a:solidFill>
              </a:rPr>
              <a:t>The Project</a:t>
            </a:r>
            <a:endParaRPr b="1" sz="4800"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5225"/>
            <a:ext cx="85206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681 redesign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Part of larger project CMS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Document for displaying various items in a contract displaying buckets of budget</a:t>
            </a:r>
            <a:endParaRPr sz="2000"/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Need for r</a:t>
            </a:r>
            <a:r>
              <a:rPr lang="en" sz="2000"/>
              <a:t>edesign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Grid view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New technologies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Better user experience for business people etc.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2"/>
                </a:solidFill>
              </a:rPr>
              <a:t>Explaining the 681 grid</a:t>
            </a:r>
            <a:endParaRPr b="1" sz="4800">
              <a:solidFill>
                <a:schemeClr val="lt2"/>
              </a:solidFill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3014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Representation of the </a:t>
            </a:r>
            <a:r>
              <a:rPr b="1" lang="en" sz="2000"/>
              <a:t>681 document</a:t>
            </a:r>
            <a:r>
              <a:rPr lang="en" sz="2000"/>
              <a:t>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Displays various construction items for a contract.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Information about each item (Item#, Quantity, Unit Price).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Quantity breakouts</a:t>
            </a:r>
            <a:r>
              <a:rPr lang="en" sz="2000"/>
              <a:t> for each construction item.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Calculated </a:t>
            </a:r>
            <a:r>
              <a:rPr b="1" lang="en" sz="2000"/>
              <a:t>total quantity</a:t>
            </a:r>
            <a:r>
              <a:rPr lang="en" sz="2000"/>
              <a:t> field for each item.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Displays the running total of Bid Items, Allowance items.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Technologies used to build the Grid: </a:t>
            </a:r>
            <a:endParaRPr sz="20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C#, ASP.NET, Infragistics, SQL Server, TFS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2"/>
                </a:solidFill>
              </a:rPr>
              <a:t>Project Flow</a:t>
            </a:r>
            <a:endParaRPr b="1" sz="4800">
              <a:solidFill>
                <a:schemeClr val="lt2"/>
              </a:solidFill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555050" y="1181925"/>
            <a:ext cx="8017500" cy="22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TFS: All-in-one tool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Meeting with the Client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Twice a week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Over Web-ex (with complete MassDOT team)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Discuss requirements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Show progress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582375" y="3194175"/>
            <a:ext cx="65433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Sprint reviews: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Every two weeks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Acceptance testing done by MassDOT QA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 feedback from the client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Show changes in weekly progress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2"/>
                </a:solidFill>
              </a:rPr>
              <a:t>What did we achieve?</a:t>
            </a:r>
            <a:endParaRPr b="1" sz="4800">
              <a:solidFill>
                <a:schemeClr val="lt2"/>
              </a:solidFill>
            </a:endParaRP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3014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Load Construction items for a particular contract ID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Dynamic generation of breakout columns.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Filtering </a:t>
            </a:r>
            <a:r>
              <a:rPr lang="en" sz="2000"/>
              <a:t>and </a:t>
            </a:r>
            <a:r>
              <a:rPr b="1" lang="en" sz="2000"/>
              <a:t>sorting </a:t>
            </a:r>
            <a:r>
              <a:rPr lang="en" sz="2000"/>
              <a:t>for each column in the Grid.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Add </a:t>
            </a:r>
            <a:r>
              <a:rPr lang="en" sz="2000"/>
              <a:t>item to the grid.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Delete </a:t>
            </a:r>
            <a:r>
              <a:rPr lang="en" sz="2000"/>
              <a:t>an item from the grid.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Calculate the bid items/Allowance amount, so user can shuffle amounts into different breakouts in future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SUCCESS.jp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750" y="3604025"/>
            <a:ext cx="2683450" cy="13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3044700" y="1958676"/>
            <a:ext cx="3054600" cy="11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DEMO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