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8.xml"/><Relationship Id="rId44" Type="http://schemas.openxmlformats.org/officeDocument/2006/relationships/font" Target="fonts/Lato-boldItalic.fntdata"/><Relationship Id="rId21" Type="http://schemas.openxmlformats.org/officeDocument/2006/relationships/slide" Target="slides/slide17.xml"/><Relationship Id="rId43" Type="http://schemas.openxmlformats.org/officeDocument/2006/relationships/font" Target="fonts/Lato-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2989575" y="1711800"/>
            <a:ext cx="60957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4800"/>
              <a:t>Food Safety Portal</a:t>
            </a:r>
            <a:endParaRPr b="1" sz="4800"/>
          </a:p>
        </p:txBody>
      </p:sp>
      <p:sp>
        <p:nvSpPr>
          <p:cNvPr id="135" name="Shape 135"/>
          <p:cNvSpPr txBox="1"/>
          <p:nvPr>
            <p:ph idx="1" type="subTitle"/>
          </p:nvPr>
        </p:nvSpPr>
        <p:spPr>
          <a:xfrm>
            <a:off x="4906950" y="3857075"/>
            <a:ext cx="4538700" cy="102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By:</a:t>
            </a:r>
            <a:r>
              <a:rPr lang="en" sz="1100">
                <a:solidFill>
                  <a:srgbClr val="F3F3F3"/>
                </a:solidFill>
                <a:latin typeface="Arial"/>
                <a:ea typeface="Arial"/>
                <a:cs typeface="Arial"/>
                <a:sym typeface="Arial"/>
              </a:rPr>
              <a:t> 	 	</a:t>
            </a:r>
            <a:endParaRPr sz="1100">
              <a:solidFill>
                <a:srgbClr val="F3F3F3"/>
              </a:solidFill>
              <a:latin typeface="Arial"/>
              <a:ea typeface="Arial"/>
              <a:cs typeface="Arial"/>
              <a:sym typeface="Arial"/>
            </a:endParaRPr>
          </a:p>
          <a:p>
            <a:pPr indent="0" lvl="0" marL="0" rtl="0">
              <a:spcBef>
                <a:spcPts val="0"/>
              </a:spcBef>
              <a:spcAft>
                <a:spcPts val="0"/>
              </a:spcAft>
              <a:buNone/>
            </a:pPr>
            <a:r>
              <a:rPr lang="en" sz="1800">
                <a:solidFill>
                  <a:srgbClr val="F3F3F3"/>
                </a:solidFill>
                <a:latin typeface="Arial"/>
                <a:ea typeface="Arial"/>
                <a:cs typeface="Arial"/>
                <a:sym typeface="Arial"/>
              </a:rPr>
              <a:t>Vikendu Singh(RA1611008010160)</a:t>
            </a:r>
            <a:endParaRPr sz="1800">
              <a:solidFill>
                <a:srgbClr val="F3F3F3"/>
              </a:solidFill>
              <a:latin typeface="Arial"/>
              <a:ea typeface="Arial"/>
              <a:cs typeface="Arial"/>
              <a:sym typeface="Arial"/>
            </a:endParaRPr>
          </a:p>
          <a:p>
            <a:pPr indent="0" lvl="0" marL="0" rtl="0">
              <a:spcBef>
                <a:spcPts val="0"/>
              </a:spcBef>
              <a:spcAft>
                <a:spcPts val="0"/>
              </a:spcAft>
              <a:buNone/>
            </a:pPr>
            <a:r>
              <a:rPr lang="en" sz="1800">
                <a:solidFill>
                  <a:srgbClr val="F3F3F3"/>
                </a:solidFill>
                <a:latin typeface="Arial"/>
                <a:ea typeface="Arial"/>
                <a:cs typeface="Arial"/>
                <a:sym typeface="Arial"/>
              </a:rPr>
              <a:t>Shardul Silswal(RA1611008010660)</a:t>
            </a:r>
            <a:endParaRPr sz="1800">
              <a:solidFill>
                <a:srgbClr val="F3F3F3"/>
              </a:solidFill>
              <a:latin typeface="Arial"/>
              <a:ea typeface="Arial"/>
              <a:cs typeface="Arial"/>
              <a:sym typeface="Arial"/>
            </a:endParaRPr>
          </a:p>
          <a:p>
            <a:pPr indent="0" lvl="0" marL="0" rtl="0">
              <a:spcBef>
                <a:spcPts val="0"/>
              </a:spcBef>
              <a:spcAft>
                <a:spcPts val="0"/>
              </a:spcAft>
              <a:buNone/>
            </a:pPr>
            <a:r>
              <a:rPr lang="en" sz="1800">
                <a:solidFill>
                  <a:srgbClr val="F3F3F3"/>
                </a:solidFill>
                <a:latin typeface="Arial"/>
                <a:ea typeface="Arial"/>
                <a:cs typeface="Arial"/>
                <a:sym typeface="Arial"/>
              </a:rPr>
              <a:t>Pranav Gupta(RA1611008010100)</a:t>
            </a:r>
            <a:endParaRPr sz="1800">
              <a:solidFill>
                <a:srgbClr val="F3F3F3"/>
              </a:solidFill>
              <a:latin typeface="Arial"/>
              <a:ea typeface="Arial"/>
              <a:cs typeface="Arial"/>
              <a:sym typeface="Arial"/>
            </a:endParaRPr>
          </a:p>
          <a:p>
            <a:pPr indent="0" lvl="0" marL="0">
              <a:spcBef>
                <a:spcPts val="0"/>
              </a:spcBef>
              <a:spcAft>
                <a:spcPts val="0"/>
              </a:spcAft>
              <a:buNone/>
            </a:pPr>
            <a:r>
              <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txBox="1"/>
          <p:nvPr>
            <p:ph idx="1" type="body"/>
          </p:nvPr>
        </p:nvSpPr>
        <p:spPr>
          <a:xfrm>
            <a:off x="1297500" y="1060675"/>
            <a:ext cx="7038900" cy="2911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EFEFEF"/>
                </a:solidFill>
                <a:latin typeface="Calibri"/>
                <a:ea typeface="Calibri"/>
                <a:cs typeface="Calibri"/>
                <a:sym typeface="Calibri"/>
              </a:rPr>
              <a:t>The use case diagram features the users of the system along with the services offered to the users. The actors in the diagram are users, admin, restaurant and designer. The diagram showcases the services like creating account, searching restaurants, see ratings, give feedback, file complaints, etc.  It also includes the payroll of the employee along with any perks or bonuses to be added in the salary.</a:t>
            </a:r>
            <a:endParaRPr sz="2400">
              <a:solidFill>
                <a:srgbClr val="EFEFEF"/>
              </a:solidFill>
              <a:latin typeface="Calibri"/>
              <a:ea typeface="Calibri"/>
              <a:cs typeface="Calibri"/>
              <a:sym typeface="Calibri"/>
            </a:endParaRPr>
          </a:p>
          <a:p>
            <a:pPr indent="0" lvl="0" marL="0">
              <a:spcBef>
                <a:spcPts val="1000"/>
              </a:spcBef>
              <a:spcAft>
                <a:spcPts val="1600"/>
              </a:spcAft>
              <a:buNone/>
            </a:pPr>
            <a:r>
              <a:t/>
            </a:r>
            <a:endParaRPr sz="2400">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636775" y="20223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t>CLASS DIAGRAM</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1" name="Shape 201"/>
          <p:cNvPicPr preferRelativeResize="0"/>
          <p:nvPr/>
        </p:nvPicPr>
        <p:blipFill>
          <a:blip r:embed="rId3">
            <a:alphaModFix/>
          </a:blip>
          <a:stretch>
            <a:fillRect/>
          </a:stretch>
        </p:blipFill>
        <p:spPr>
          <a:xfrm>
            <a:off x="1106375" y="0"/>
            <a:ext cx="6756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class diagram is composed of various classes having different attributes. All the classes are interconnected to each other. The administrator and employee class are connected to the people class as the attribute of this class distinguish between them. </a:t>
            </a:r>
            <a:endParaRPr sz="1800"/>
          </a:p>
          <a:p>
            <a:pPr indent="0" lvl="0" marL="0">
              <a:spcBef>
                <a:spcPts val="1600"/>
              </a:spcBef>
              <a:spcAft>
                <a:spcPts val="1600"/>
              </a:spcAft>
              <a:buNone/>
            </a:pPr>
            <a:r>
              <a:rPr lang="en" sz="1800"/>
              <a:t>Further the database keeps a record of thr feedback input by registered, unregistered user and the admin.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052550" y="224162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EFEFEF"/>
                </a:solidFill>
              </a:rPr>
              <a:t>Sequence Diagram  </a:t>
            </a:r>
            <a:endParaRPr sz="4800">
              <a:solidFill>
                <a:srgbClr val="EFEFEF"/>
              </a:solidFill>
            </a:endParaRPr>
          </a:p>
          <a:p>
            <a:pPr indent="0" lvl="0" marL="0">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9" name="Shape 219"/>
          <p:cNvPicPr preferRelativeResize="0"/>
          <p:nvPr/>
        </p:nvPicPr>
        <p:blipFill>
          <a:blip r:embed="rId3">
            <a:alphaModFix/>
          </a:blip>
          <a:stretch>
            <a:fillRect/>
          </a:stretch>
        </p:blipFill>
        <p:spPr>
          <a:xfrm>
            <a:off x="1153450" y="0"/>
            <a:ext cx="6791325" cy="51533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sequence diagram consists of the user, interface, restaurant, and the database.</a:t>
            </a:r>
            <a:endParaRPr sz="1800"/>
          </a:p>
          <a:p>
            <a:pPr indent="0" lvl="0" marL="0">
              <a:spcBef>
                <a:spcPts val="1600"/>
              </a:spcBef>
              <a:spcAft>
                <a:spcPts val="0"/>
              </a:spcAft>
              <a:buNone/>
            </a:pPr>
            <a:r>
              <a:rPr lang="en" sz="1800"/>
              <a:t>Firstly, the user inputs his review of the eatery and then through the interface it is approved by the admin and uploaded to the database by the System designer.</a:t>
            </a:r>
            <a:endParaRPr sz="1800"/>
          </a:p>
          <a:p>
            <a:pPr indent="0" lvl="0" marL="0">
              <a:spcBef>
                <a:spcPts val="1600"/>
              </a:spcBef>
              <a:spcAft>
                <a:spcPts val="1600"/>
              </a:spcAft>
              <a:buNone/>
            </a:pPr>
            <a:r>
              <a:rPr lang="en" sz="1800"/>
              <a:t>At this stage the review is visible to everyone including unregistered user.</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297500" y="219457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EFEFEF"/>
                </a:solidFill>
              </a:rPr>
              <a:t>Activity Diagram </a:t>
            </a:r>
            <a:endParaRPr sz="4800">
              <a:solidFill>
                <a:srgbClr val="EFEFEF"/>
              </a:solidFill>
            </a:endParaRPr>
          </a:p>
          <a:p>
            <a:pPr indent="0" lvl="0" marL="0">
              <a:spcBef>
                <a:spcPts val="1000"/>
              </a:spcBef>
              <a:spcAft>
                <a:spcPts val="0"/>
              </a:spcAft>
              <a:buNone/>
            </a:pPr>
            <a:r>
              <a:t/>
            </a:r>
            <a:endParaRPr sz="4800">
              <a:solidFill>
                <a:srgbClr val="EFEFE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37" name="Shape 237"/>
          <p:cNvPicPr preferRelativeResize="0"/>
          <p:nvPr/>
        </p:nvPicPr>
        <p:blipFill>
          <a:blip r:embed="rId3">
            <a:alphaModFix/>
          </a:blip>
          <a:stretch>
            <a:fillRect/>
          </a:stretch>
        </p:blipFill>
        <p:spPr>
          <a:xfrm>
            <a:off x="1977375" y="0"/>
            <a:ext cx="4827512"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In the activity diagram the user is asked about the restaurant details and the corresponding reviews  of various restaurants show up.</a:t>
            </a:r>
            <a:endParaRPr sz="1800"/>
          </a:p>
          <a:p>
            <a:pPr indent="0" lvl="0" marL="0">
              <a:spcBef>
                <a:spcPts val="1600"/>
              </a:spcBef>
              <a:spcAft>
                <a:spcPts val="0"/>
              </a:spcAft>
              <a:buNone/>
            </a:pPr>
            <a:r>
              <a:rPr lang="en" sz="1800"/>
              <a:t>Which can be separately seen as either by Registered User and/or by unregistered user.</a:t>
            </a:r>
            <a:endParaRPr sz="1800"/>
          </a:p>
          <a:p>
            <a:pPr indent="0" lvl="0" marL="0">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2099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3F3F3"/>
                </a:solidFill>
                <a:latin typeface="Arial"/>
                <a:ea typeface="Arial"/>
                <a:cs typeface="Arial"/>
                <a:sym typeface="Arial"/>
              </a:rPr>
              <a:t>	 	 	</a:t>
            </a:r>
            <a:endParaRPr sz="3600">
              <a:solidFill>
                <a:srgbClr val="F3F3F3"/>
              </a:solidFill>
              <a:latin typeface="Arial"/>
              <a:ea typeface="Arial"/>
              <a:cs typeface="Arial"/>
              <a:sym typeface="Arial"/>
            </a:endParaRPr>
          </a:p>
          <a:p>
            <a:pPr indent="0" lvl="0" marL="0" rtl="0">
              <a:spcBef>
                <a:spcPts val="0"/>
              </a:spcBef>
              <a:spcAft>
                <a:spcPts val="0"/>
              </a:spcAft>
              <a:buNone/>
            </a:pPr>
            <a:r>
              <a:rPr b="1" lang="en" sz="3600">
                <a:solidFill>
                  <a:srgbClr val="F3F3F3"/>
                </a:solidFill>
                <a:latin typeface="Arial"/>
                <a:ea typeface="Arial"/>
                <a:cs typeface="Arial"/>
                <a:sym typeface="Arial"/>
              </a:rPr>
              <a:t>Objective:</a:t>
            </a:r>
            <a:endParaRPr b="1" sz="3600">
              <a:solidFill>
                <a:srgbClr val="F3F3F3"/>
              </a:solidFill>
              <a:latin typeface="Arial"/>
              <a:ea typeface="Arial"/>
              <a:cs typeface="Arial"/>
              <a:sym typeface="Arial"/>
            </a:endParaRPr>
          </a:p>
          <a:p>
            <a:pPr indent="0" lvl="0" marL="0">
              <a:spcBef>
                <a:spcPts val="0"/>
              </a:spcBef>
              <a:spcAft>
                <a:spcPts val="0"/>
              </a:spcAft>
              <a:buNone/>
            </a:pPr>
            <a:r>
              <a:t/>
            </a:r>
            <a:endParaRPr sz="3600">
              <a:solidFill>
                <a:srgbClr val="F3F3F3"/>
              </a:solidFill>
            </a:endParaRPr>
          </a:p>
        </p:txBody>
      </p:sp>
      <p:sp>
        <p:nvSpPr>
          <p:cNvPr id="141" name="Shape 141"/>
          <p:cNvSpPr txBox="1"/>
          <p:nvPr>
            <p:ph idx="1" type="body"/>
          </p:nvPr>
        </p:nvSpPr>
        <p:spPr>
          <a:xfrm>
            <a:off x="1297500" y="136130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Arial"/>
                <a:ea typeface="Arial"/>
                <a:cs typeface="Arial"/>
                <a:sym typeface="Arial"/>
              </a:rPr>
              <a:t>	 	 	</a:t>
            </a:r>
            <a:endParaRPr sz="2400">
              <a:solidFill>
                <a:srgbClr val="F3F3F3"/>
              </a:solidFill>
              <a:latin typeface="Arial"/>
              <a:ea typeface="Arial"/>
              <a:cs typeface="Arial"/>
              <a:sym typeface="Arial"/>
            </a:endParaRPr>
          </a:p>
          <a:p>
            <a:pPr indent="0" lvl="0" marL="0" rtl="0">
              <a:lnSpc>
                <a:spcPct val="100000"/>
              </a:lnSpc>
              <a:spcBef>
                <a:spcPts val="1600"/>
              </a:spcBef>
              <a:spcAft>
                <a:spcPts val="0"/>
              </a:spcAft>
              <a:buNone/>
            </a:pPr>
            <a:r>
              <a:rPr lang="en" sz="2400">
                <a:solidFill>
                  <a:srgbClr val="F3F3F3"/>
                </a:solidFill>
                <a:latin typeface="Arial"/>
                <a:ea typeface="Arial"/>
                <a:cs typeface="Arial"/>
                <a:sym typeface="Arial"/>
              </a:rPr>
              <a:t>To provide an application which allows residents and visitors of a city to find out more about food related aspects about the city. Aspects include information about restaurants and market certifications and what to look for local diets and/or delicacies, or even a restaurant guide.</a:t>
            </a:r>
            <a:endParaRPr sz="2400">
              <a:solidFill>
                <a:srgbClr val="F3F3F3"/>
              </a:solidFill>
              <a:latin typeface="Arial"/>
              <a:ea typeface="Arial"/>
              <a:cs typeface="Arial"/>
              <a:sym typeface="Arial"/>
            </a:endParaRPr>
          </a:p>
          <a:p>
            <a:pPr indent="0" lvl="0" marL="0">
              <a:spcBef>
                <a:spcPts val="0"/>
              </a:spcBef>
              <a:spcAft>
                <a:spcPts val="1600"/>
              </a:spcAft>
              <a:buNone/>
            </a:pPr>
            <a:r>
              <a:t/>
            </a:r>
            <a:endParaRPr sz="2400">
              <a:solidFill>
                <a:srgbClr val="F3F3F3"/>
              </a:solidFill>
            </a:endParaRPr>
          </a:p>
        </p:txBody>
      </p:sp>
      <p:sp>
        <p:nvSpPr>
          <p:cNvPr id="142" name="Shape 142"/>
          <p:cNvSpPr txBox="1"/>
          <p:nvPr/>
        </p:nvSpPr>
        <p:spPr>
          <a:xfrm>
            <a:off x="3848825" y="2279875"/>
            <a:ext cx="7060200" cy="82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297500" y="21147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EFEFEF"/>
                </a:solidFill>
              </a:rPr>
              <a:t>Swim Lane diagram</a:t>
            </a:r>
            <a:endParaRPr sz="4800">
              <a:solidFill>
                <a:srgbClr val="EFEFEF"/>
              </a:solidFill>
            </a:endParaRPr>
          </a:p>
          <a:p>
            <a:pPr indent="0" lvl="0" marL="0">
              <a:spcBef>
                <a:spcPts val="1000"/>
              </a:spcBef>
              <a:spcAft>
                <a:spcPts val="0"/>
              </a:spcAft>
              <a:buNone/>
            </a:pPr>
            <a:r>
              <a:t/>
            </a:r>
            <a:endParaRPr sz="4800">
              <a:solidFill>
                <a:srgbClr val="EFEFE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55" name="Shape 255"/>
          <p:cNvPicPr preferRelativeResize="0"/>
          <p:nvPr/>
        </p:nvPicPr>
        <p:blipFill>
          <a:blip r:embed="rId3">
            <a:alphaModFix/>
          </a:blip>
          <a:stretch>
            <a:fillRect/>
          </a:stretch>
        </p:blipFill>
        <p:spPr>
          <a:xfrm>
            <a:off x="2048000" y="0"/>
            <a:ext cx="4917994"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session starts with the portal asking the user for a restaurant name, address and the </a:t>
            </a:r>
            <a:r>
              <a:rPr lang="en" sz="1800"/>
              <a:t>corresponding</a:t>
            </a:r>
            <a:r>
              <a:rPr lang="en" sz="1800"/>
              <a:t>  name along with </a:t>
            </a:r>
            <a:r>
              <a:rPr lang="en" sz="1800"/>
              <a:t>reviews</a:t>
            </a:r>
            <a:r>
              <a:rPr lang="en" sz="1800"/>
              <a:t> show up.</a:t>
            </a:r>
            <a:endParaRPr sz="1800"/>
          </a:p>
          <a:p>
            <a:pPr indent="0" lvl="0" marL="0">
              <a:spcBef>
                <a:spcPts val="1600"/>
              </a:spcBef>
              <a:spcAft>
                <a:spcPts val="0"/>
              </a:spcAft>
              <a:buNone/>
            </a:pPr>
            <a:r>
              <a:rPr lang="en" sz="1800"/>
              <a:t>This portal also enables the user to contact the restaurant directly for a booking.</a:t>
            </a:r>
            <a:endParaRPr sz="1800"/>
          </a:p>
          <a:p>
            <a:pPr indent="0" lvl="0" marL="0">
              <a:spcBef>
                <a:spcPts val="1600"/>
              </a:spcBef>
              <a:spcAft>
                <a:spcPts val="0"/>
              </a:spcAft>
              <a:buNone/>
            </a:pPr>
            <a:r>
              <a:rPr lang="en" sz="1800"/>
              <a:t>Furthermore, the portal gives the option of reviewing the restaurant after the user dined there.</a:t>
            </a:r>
            <a:endParaRPr sz="1800"/>
          </a:p>
          <a:p>
            <a:pPr indent="0" lvl="0" marL="0">
              <a:spcBef>
                <a:spcPts val="1600"/>
              </a:spcBef>
              <a:spcAft>
                <a:spcPts val="16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929825" y="1935625"/>
            <a:ext cx="75243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solidFill>
                  <a:srgbClr val="EFEFEF"/>
                </a:solidFill>
              </a:rPr>
              <a:t>Start Machine diagram</a:t>
            </a:r>
            <a:endParaRPr sz="4800">
              <a:solidFill>
                <a:srgbClr val="EFEFEF"/>
              </a:solidFill>
            </a:endParaRPr>
          </a:p>
          <a:p>
            <a:pPr indent="0" lvl="0" marL="0">
              <a:spcBef>
                <a:spcPts val="1000"/>
              </a:spcBef>
              <a:spcAft>
                <a:spcPts val="0"/>
              </a:spcAft>
              <a:buNone/>
            </a:pPr>
            <a:r>
              <a:t/>
            </a:r>
            <a:endParaRPr sz="4800">
              <a:solidFill>
                <a:srgbClr val="EFEFE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73" name="Shape 273"/>
          <p:cNvPicPr preferRelativeResize="0"/>
          <p:nvPr/>
        </p:nvPicPr>
        <p:blipFill>
          <a:blip r:embed="rId3">
            <a:alphaModFix/>
          </a:blip>
          <a:stretch>
            <a:fillRect/>
          </a:stretch>
        </p:blipFill>
        <p:spPr>
          <a:xfrm>
            <a:off x="2719825" y="-117700"/>
            <a:ext cx="3546198"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start machine diagram starts with the restaurant details, if the input is correct then the portal will direct you to the reviews section of that particular </a:t>
            </a:r>
            <a:r>
              <a:rPr lang="en" sz="1800"/>
              <a:t>restaurant</a:t>
            </a:r>
            <a:r>
              <a:rPr lang="en" sz="1800"/>
              <a:t>.</a:t>
            </a:r>
            <a:endParaRPr sz="1800"/>
          </a:p>
          <a:p>
            <a:pPr indent="0" lvl="0" marL="0">
              <a:spcBef>
                <a:spcPts val="1600"/>
              </a:spcBef>
              <a:spcAft>
                <a:spcPts val="1600"/>
              </a:spcAft>
              <a:buNone/>
            </a:pPr>
            <a:r>
              <a:rPr lang="en" sz="1800"/>
              <a:t>It will also help you to book and confirm your booking with the restaurant, it also provides a payment gateway to do so.</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179800" y="21147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EFEFEF"/>
                </a:solidFill>
              </a:rPr>
              <a:t>Component diagram</a:t>
            </a:r>
            <a:endParaRPr sz="4800">
              <a:solidFill>
                <a:srgbClr val="EFEFEF"/>
              </a:solidFill>
            </a:endParaRPr>
          </a:p>
          <a:p>
            <a:pPr indent="0" lvl="0" marL="0">
              <a:spcBef>
                <a:spcPts val="1000"/>
              </a:spcBef>
              <a:spcAft>
                <a:spcPts val="0"/>
              </a:spcAft>
              <a:buNone/>
            </a:pPr>
            <a:r>
              <a:t/>
            </a:r>
            <a:endParaRPr sz="4800">
              <a:solidFill>
                <a:srgbClr val="EFEFE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91" name="Shape 291"/>
          <p:cNvPicPr preferRelativeResize="0"/>
          <p:nvPr/>
        </p:nvPicPr>
        <p:blipFill>
          <a:blip r:embed="rId3">
            <a:alphaModFix/>
          </a:blip>
          <a:stretch>
            <a:fillRect/>
          </a:stretch>
        </p:blipFill>
        <p:spPr>
          <a:xfrm>
            <a:off x="1155513" y="-94150"/>
            <a:ext cx="6832963"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component diagram is </a:t>
            </a:r>
            <a:r>
              <a:rPr lang="en" sz="1800"/>
              <a:t>composed</a:t>
            </a:r>
            <a:r>
              <a:rPr lang="en" sz="1800"/>
              <a:t> of 5 components; The registered user, the unregistered user, the admin and the </a:t>
            </a:r>
            <a:r>
              <a:rPr lang="en" sz="1800"/>
              <a:t>system</a:t>
            </a:r>
            <a:r>
              <a:rPr lang="en" sz="1800"/>
              <a:t> designer along with the database.</a:t>
            </a:r>
            <a:endParaRPr sz="1800"/>
          </a:p>
          <a:p>
            <a:pPr indent="0" lvl="0" marL="0">
              <a:spcBef>
                <a:spcPts val="1600"/>
              </a:spcBef>
              <a:spcAft>
                <a:spcPts val="0"/>
              </a:spcAft>
              <a:buNone/>
            </a:pPr>
            <a:r>
              <a:rPr lang="en" sz="1800"/>
              <a:t>The database gets the restaurant details after they have been </a:t>
            </a:r>
            <a:r>
              <a:rPr lang="en" sz="1800"/>
              <a:t>entered</a:t>
            </a:r>
            <a:r>
              <a:rPr lang="en" sz="1800"/>
              <a:t> by the user of all kind and further approved by the admin.</a:t>
            </a:r>
            <a:endParaRPr sz="1800"/>
          </a:p>
          <a:p>
            <a:pPr indent="0" lvl="0" marL="0">
              <a:spcBef>
                <a:spcPts val="1600"/>
              </a:spcBef>
              <a:spcAft>
                <a:spcPts val="0"/>
              </a:spcAft>
              <a:buNone/>
            </a:pPr>
            <a:r>
              <a:rPr lang="en" sz="1800"/>
              <a:t>The system designer in this </a:t>
            </a:r>
            <a:r>
              <a:rPr lang="en" sz="1800"/>
              <a:t>responsible</a:t>
            </a:r>
            <a:r>
              <a:rPr lang="en" sz="1800"/>
              <a:t> for the </a:t>
            </a:r>
            <a:r>
              <a:rPr lang="en" sz="1800"/>
              <a:t>maintenance</a:t>
            </a:r>
            <a:r>
              <a:rPr lang="en" sz="1800"/>
              <a:t> of the interface and updating it regularly.</a:t>
            </a:r>
            <a:endParaRPr sz="1800"/>
          </a:p>
          <a:p>
            <a:pPr indent="0" lvl="0" marL="0">
              <a:spcBef>
                <a:spcPts val="1600"/>
              </a:spcBef>
              <a:spcAft>
                <a:spcPts val="160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297500" y="217102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EFEFEF"/>
                </a:solidFill>
              </a:rPr>
              <a:t>Deployment diagram</a:t>
            </a:r>
            <a:endParaRPr sz="4800">
              <a:solidFill>
                <a:srgbClr val="EFEFEF"/>
              </a:solidFill>
            </a:endParaRPr>
          </a:p>
          <a:p>
            <a:pPr indent="0" lvl="0" marL="0">
              <a:spcBef>
                <a:spcPts val="1000"/>
              </a:spcBef>
              <a:spcAft>
                <a:spcPts val="0"/>
              </a:spcAft>
              <a:buNone/>
            </a:pPr>
            <a:r>
              <a:t/>
            </a:r>
            <a:endParaRPr sz="48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3F3F3"/>
                </a:solidFill>
                <a:latin typeface="Arial"/>
                <a:ea typeface="Arial"/>
                <a:cs typeface="Arial"/>
                <a:sym typeface="Arial"/>
              </a:rPr>
              <a:t>	 	 	</a:t>
            </a:r>
            <a:endParaRPr sz="3600">
              <a:solidFill>
                <a:srgbClr val="F3F3F3"/>
              </a:solidFill>
              <a:latin typeface="Arial"/>
              <a:ea typeface="Arial"/>
              <a:cs typeface="Arial"/>
              <a:sym typeface="Arial"/>
            </a:endParaRPr>
          </a:p>
          <a:p>
            <a:pPr indent="0" lvl="0" marL="0" rtl="0">
              <a:spcBef>
                <a:spcPts val="0"/>
              </a:spcBef>
              <a:spcAft>
                <a:spcPts val="0"/>
              </a:spcAft>
              <a:buNone/>
            </a:pPr>
            <a:r>
              <a:rPr b="1" lang="en" sz="3600">
                <a:solidFill>
                  <a:srgbClr val="F3F3F3"/>
                </a:solidFill>
                <a:latin typeface="Arial"/>
                <a:ea typeface="Arial"/>
                <a:cs typeface="Arial"/>
                <a:sym typeface="Arial"/>
              </a:rPr>
              <a:t>Users of the System:</a:t>
            </a:r>
            <a:endParaRPr b="1" sz="3600">
              <a:solidFill>
                <a:srgbClr val="F3F3F3"/>
              </a:solidFill>
              <a:latin typeface="Arial"/>
              <a:ea typeface="Arial"/>
              <a:cs typeface="Arial"/>
              <a:sym typeface="Arial"/>
            </a:endParaRPr>
          </a:p>
          <a:p>
            <a:pPr indent="0" lvl="0" marL="0">
              <a:spcBef>
                <a:spcPts val="0"/>
              </a:spcBef>
              <a:spcAft>
                <a:spcPts val="0"/>
              </a:spcAft>
              <a:buNone/>
            </a:pPr>
            <a:r>
              <a:t/>
            </a:r>
            <a:endParaRPr sz="3600">
              <a:solidFill>
                <a:srgbClr val="F3F3F3"/>
              </a:solidFill>
            </a:endParaRPr>
          </a:p>
        </p:txBody>
      </p:sp>
      <p:sp>
        <p:nvSpPr>
          <p:cNvPr id="148" name="Shape 1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Arial"/>
                <a:ea typeface="Arial"/>
                <a:cs typeface="Arial"/>
                <a:sym typeface="Arial"/>
              </a:rPr>
              <a:t>	 	 	</a:t>
            </a:r>
            <a:endParaRPr sz="2400">
              <a:solidFill>
                <a:srgbClr val="F3F3F3"/>
              </a:solidFill>
              <a:latin typeface="Arial"/>
              <a:ea typeface="Arial"/>
              <a:cs typeface="Arial"/>
              <a:sym typeface="Arial"/>
            </a:endParaRPr>
          </a:p>
          <a:p>
            <a:pPr indent="0" lvl="0" marL="0" rtl="0">
              <a:lnSpc>
                <a:spcPct val="100000"/>
              </a:lnSpc>
              <a:spcBef>
                <a:spcPts val="1600"/>
              </a:spcBef>
              <a:spcAft>
                <a:spcPts val="0"/>
              </a:spcAft>
              <a:buNone/>
            </a:pPr>
            <a:r>
              <a:rPr lang="en" sz="2400">
                <a:solidFill>
                  <a:srgbClr val="F3F3F3"/>
                </a:solidFill>
                <a:latin typeface="Arial"/>
                <a:ea typeface="Arial"/>
                <a:cs typeface="Arial"/>
                <a:sym typeface="Arial"/>
              </a:rPr>
              <a:t>1. City residents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2. Visitors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3. City employees</a:t>
            </a:r>
            <a:endParaRPr sz="2400">
              <a:solidFill>
                <a:srgbClr val="F3F3F3"/>
              </a:solidFill>
              <a:latin typeface="Arial"/>
              <a:ea typeface="Arial"/>
              <a:cs typeface="Arial"/>
              <a:sym typeface="Arial"/>
            </a:endParaRPr>
          </a:p>
          <a:p>
            <a:pPr indent="0" lvl="0" marL="0">
              <a:spcBef>
                <a:spcPts val="0"/>
              </a:spcBef>
              <a:spcAft>
                <a:spcPts val="1600"/>
              </a:spcAft>
              <a:buNone/>
            </a:pPr>
            <a:r>
              <a:t/>
            </a:r>
            <a:endParaRPr sz="2400">
              <a:solidFill>
                <a:srgbClr val="F3F3F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09" name="Shape 309"/>
          <p:cNvPicPr preferRelativeResize="0"/>
          <p:nvPr/>
        </p:nvPicPr>
        <p:blipFill>
          <a:blip r:embed="rId3">
            <a:alphaModFix/>
          </a:blip>
          <a:stretch>
            <a:fillRect/>
          </a:stretch>
        </p:blipFill>
        <p:spPr>
          <a:xfrm>
            <a:off x="1150175" y="0"/>
            <a:ext cx="70389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deployment diagram consists of total 5 nodes;</a:t>
            </a:r>
            <a:endParaRPr sz="1800"/>
          </a:p>
          <a:p>
            <a:pPr indent="0" lvl="0" marL="0">
              <a:spcBef>
                <a:spcPts val="1600"/>
              </a:spcBef>
              <a:spcAft>
                <a:spcPts val="0"/>
              </a:spcAft>
              <a:buNone/>
            </a:pPr>
            <a:r>
              <a:rPr lang="en" sz="1800"/>
              <a:t>The database holds the information about each and every restaurant.</a:t>
            </a:r>
            <a:endParaRPr sz="1800"/>
          </a:p>
          <a:p>
            <a:pPr indent="0" lvl="0" marL="0">
              <a:spcBef>
                <a:spcPts val="1600"/>
              </a:spcBef>
              <a:spcAft>
                <a:spcPts val="0"/>
              </a:spcAft>
              <a:buNone/>
            </a:pPr>
            <a:r>
              <a:rPr lang="en" sz="1800"/>
              <a:t>The User nodes contain information about the users like when and where they submitted information about any restaurant.</a:t>
            </a:r>
            <a:endParaRPr sz="1800"/>
          </a:p>
          <a:p>
            <a:pPr indent="0" lvl="0" marL="0">
              <a:spcBef>
                <a:spcPts val="1600"/>
              </a:spcBef>
              <a:spcAft>
                <a:spcPts val="1600"/>
              </a:spcAft>
              <a:buNone/>
            </a:pPr>
            <a:r>
              <a:rPr lang="en" sz="1800"/>
              <a:t>The admin node is responsible for approving all the information that has been entered by the users.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EFEFEF"/>
                </a:solidFill>
              </a:rPr>
              <a:t>Conclusion</a:t>
            </a:r>
            <a:endParaRPr sz="4800">
              <a:solidFill>
                <a:srgbClr val="EFEFEF"/>
              </a:solidFill>
            </a:endParaRPr>
          </a:p>
          <a:p>
            <a:pPr indent="0" lvl="0" marL="0">
              <a:spcBef>
                <a:spcPts val="1000"/>
              </a:spcBef>
              <a:spcAft>
                <a:spcPts val="0"/>
              </a:spcAft>
              <a:buNone/>
            </a:pPr>
            <a:r>
              <a:t/>
            </a:r>
            <a:endParaRPr sz="4800">
              <a:solidFill>
                <a:srgbClr val="EFEFEF"/>
              </a:solidFill>
            </a:endParaRPr>
          </a:p>
        </p:txBody>
      </p:sp>
      <p:sp>
        <p:nvSpPr>
          <p:cNvPr id="321" name="Shape 3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Food Safety plays an important role in any Locality/City. The food safety portal will help users far and near determine </a:t>
            </a:r>
            <a:r>
              <a:rPr lang="en"/>
              <a:t>whether</a:t>
            </a:r>
            <a:r>
              <a:rPr lang="en"/>
              <a:t> or not a place has been reviewed positively or negatively by the vast majority of the users.</a:t>
            </a:r>
            <a:endParaRPr/>
          </a:p>
          <a:p>
            <a:pPr indent="0" lvl="0" marL="0">
              <a:spcBef>
                <a:spcPts val="1600"/>
              </a:spcBef>
              <a:spcAft>
                <a:spcPts val="0"/>
              </a:spcAft>
              <a:buNone/>
            </a:pPr>
            <a:r>
              <a:rPr lang="en"/>
              <a:t>While we were doing this project, we understood that Food Safety has a major role to play in the health and well being of a Locality. And to improve the present state of the society the Food Safety Portal  must be treated properly as it forms an </a:t>
            </a:r>
            <a:r>
              <a:rPr lang="en"/>
              <a:t>integral</a:t>
            </a:r>
            <a:r>
              <a:rPr lang="en"/>
              <a:t> part of the society.</a:t>
            </a:r>
            <a:endParaRPr/>
          </a:p>
          <a:p>
            <a:pPr indent="0" lvl="0" marL="0">
              <a:spcBef>
                <a:spcPts val="1600"/>
              </a:spcBef>
              <a:spcAft>
                <a:spcPts val="0"/>
              </a:spcAft>
              <a:buNone/>
            </a:pPr>
            <a:r>
              <a:rPr lang="en"/>
              <a:t>We understood the need for OOAD as it helps in defining the structure and the working of a system so that we can refer it whenever needed. All the diagrams helped us to understand the functioning of the system efficiently.</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3F3F3"/>
                </a:solidFill>
                <a:latin typeface="Arial"/>
                <a:ea typeface="Arial"/>
                <a:cs typeface="Arial"/>
                <a:sym typeface="Arial"/>
              </a:rPr>
              <a:t>	 	 	</a:t>
            </a:r>
            <a:endParaRPr sz="3600">
              <a:solidFill>
                <a:srgbClr val="F3F3F3"/>
              </a:solidFill>
              <a:latin typeface="Arial"/>
              <a:ea typeface="Arial"/>
              <a:cs typeface="Arial"/>
              <a:sym typeface="Arial"/>
            </a:endParaRPr>
          </a:p>
          <a:p>
            <a:pPr indent="0" lvl="0" marL="0" rtl="0">
              <a:spcBef>
                <a:spcPts val="0"/>
              </a:spcBef>
              <a:spcAft>
                <a:spcPts val="0"/>
              </a:spcAft>
              <a:buNone/>
            </a:pPr>
            <a:r>
              <a:rPr b="1" lang="en" sz="3600">
                <a:solidFill>
                  <a:srgbClr val="F3F3F3"/>
                </a:solidFill>
                <a:latin typeface="Arial"/>
                <a:ea typeface="Arial"/>
                <a:cs typeface="Arial"/>
                <a:sym typeface="Arial"/>
              </a:rPr>
              <a:t>Attributes of the model:</a:t>
            </a:r>
            <a:endParaRPr b="1" sz="3600">
              <a:solidFill>
                <a:srgbClr val="F3F3F3"/>
              </a:solidFill>
              <a:latin typeface="Arial"/>
              <a:ea typeface="Arial"/>
              <a:cs typeface="Arial"/>
              <a:sym typeface="Arial"/>
            </a:endParaRPr>
          </a:p>
          <a:p>
            <a:pPr indent="0" lvl="0" marL="0">
              <a:spcBef>
                <a:spcPts val="0"/>
              </a:spcBef>
              <a:spcAft>
                <a:spcPts val="0"/>
              </a:spcAft>
              <a:buNone/>
            </a:pPr>
            <a:r>
              <a:t/>
            </a:r>
            <a:endParaRPr sz="3600">
              <a:solidFill>
                <a:srgbClr val="F3F3F3"/>
              </a:solidFill>
            </a:endParaRPr>
          </a:p>
        </p:txBody>
      </p:sp>
      <p:sp>
        <p:nvSpPr>
          <p:cNvPr id="154" name="Shape 154"/>
          <p:cNvSpPr txBox="1"/>
          <p:nvPr>
            <p:ph idx="1" type="body"/>
          </p:nvPr>
        </p:nvSpPr>
        <p:spPr>
          <a:xfrm>
            <a:off x="1297500" y="9322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Arial"/>
                <a:ea typeface="Arial"/>
                <a:cs typeface="Arial"/>
                <a:sym typeface="Arial"/>
              </a:rPr>
              <a:t>	 	 	</a:t>
            </a:r>
            <a:endParaRPr sz="2400">
              <a:solidFill>
                <a:srgbClr val="F3F3F3"/>
              </a:solidFill>
              <a:latin typeface="Arial"/>
              <a:ea typeface="Arial"/>
              <a:cs typeface="Arial"/>
              <a:sym typeface="Arial"/>
            </a:endParaRPr>
          </a:p>
          <a:p>
            <a:pPr indent="0" lvl="0" marL="0" rtl="0">
              <a:lnSpc>
                <a:spcPct val="100000"/>
              </a:lnSpc>
              <a:spcBef>
                <a:spcPts val="1600"/>
              </a:spcBef>
              <a:spcAft>
                <a:spcPts val="0"/>
              </a:spcAft>
              <a:buNone/>
            </a:pPr>
            <a:r>
              <a:rPr lang="en" sz="2400">
                <a:solidFill>
                  <a:srgbClr val="F3F3F3"/>
                </a:solidFill>
                <a:latin typeface="Arial"/>
                <a:ea typeface="Arial"/>
                <a:cs typeface="Arial"/>
                <a:sym typeface="Arial"/>
              </a:rPr>
              <a:t>1. User accounts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2. Review forms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3. Comments/Complaints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4. Rating</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5. Search restaurants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6. View Restaurants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7. Modify accounts</a:t>
            </a:r>
            <a:endParaRPr sz="2400">
              <a:solidFill>
                <a:srgbClr val="F3F3F3"/>
              </a:solidFill>
              <a:latin typeface="Arial"/>
              <a:ea typeface="Arial"/>
              <a:cs typeface="Arial"/>
              <a:sym typeface="Arial"/>
            </a:endParaRPr>
          </a:p>
          <a:p>
            <a:pPr indent="0" lvl="0" marL="0" rtl="0">
              <a:lnSpc>
                <a:spcPct val="100000"/>
              </a:lnSpc>
              <a:spcBef>
                <a:spcPts val="0"/>
              </a:spcBef>
              <a:spcAft>
                <a:spcPts val="0"/>
              </a:spcAft>
              <a:buNone/>
            </a:pPr>
            <a:r>
              <a:rPr lang="en" sz="2400">
                <a:solidFill>
                  <a:srgbClr val="F3F3F3"/>
                </a:solidFill>
                <a:latin typeface="Arial"/>
                <a:ea typeface="Arial"/>
                <a:cs typeface="Arial"/>
                <a:sym typeface="Arial"/>
              </a:rPr>
              <a:t>8. Update website</a:t>
            </a:r>
            <a:endParaRPr sz="2400">
              <a:solidFill>
                <a:srgbClr val="F3F3F3"/>
              </a:solidFill>
              <a:latin typeface="Arial"/>
              <a:ea typeface="Arial"/>
              <a:cs typeface="Arial"/>
              <a:sym typeface="Arial"/>
            </a:endParaRPr>
          </a:p>
          <a:p>
            <a:pPr indent="0" lvl="0" marL="0">
              <a:spcBef>
                <a:spcPts val="0"/>
              </a:spcBef>
              <a:spcAft>
                <a:spcPts val="1600"/>
              </a:spcAft>
              <a:buNone/>
            </a:pPr>
            <a:r>
              <a:t/>
            </a:r>
            <a:endParaRPr sz="2400">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a:ln>
            <a:noFill/>
          </a:ln>
        </p:spPr>
        <p:txBody>
          <a:bodyPr anchorCtr="0" anchor="t" bIns="91425" lIns="91425" spcFirstLastPara="1" rIns="91425" wrap="square" tIns="91425">
            <a:noAutofit/>
          </a:bodyPr>
          <a:lstStyle/>
          <a:p>
            <a:pPr indent="0" lvl="0" marL="0" rtl="0">
              <a:lnSpc>
                <a:spcPct val="115000"/>
              </a:lnSpc>
              <a:spcBef>
                <a:spcPts val="0"/>
              </a:spcBef>
              <a:spcAft>
                <a:spcPts val="1000"/>
              </a:spcAft>
              <a:buNone/>
            </a:pPr>
            <a:r>
              <a:rPr b="1" lang="en" sz="4800">
                <a:solidFill>
                  <a:srgbClr val="EFEFEF"/>
                </a:solidFill>
                <a:latin typeface="Calibri"/>
                <a:ea typeface="Calibri"/>
                <a:cs typeface="Calibri"/>
                <a:sym typeface="Calibri"/>
              </a:rPr>
              <a:t>Requirements</a:t>
            </a:r>
            <a:endParaRPr sz="4800">
              <a:solidFill>
                <a:srgbClr val="EFEFEF"/>
              </a:solidFill>
            </a:endParaRPr>
          </a:p>
        </p:txBody>
      </p:sp>
      <p:sp>
        <p:nvSpPr>
          <p:cNvPr id="160" name="Shape 160"/>
          <p:cNvSpPr txBox="1"/>
          <p:nvPr>
            <p:ph idx="1" type="body"/>
          </p:nvPr>
        </p:nvSpPr>
        <p:spPr>
          <a:xfrm>
            <a:off x="1297500" y="1426325"/>
            <a:ext cx="7038900" cy="2911200"/>
          </a:xfrm>
          <a:prstGeom prst="rect">
            <a:avLst/>
          </a:prstGeom>
          <a:noFill/>
        </p:spPr>
        <p:txBody>
          <a:bodyPr anchorCtr="0" anchor="t" bIns="91425" lIns="91425" spcFirstLastPara="1" rIns="91425" wrap="square" tIns="91425">
            <a:noAutofit/>
          </a:bodyPr>
          <a:lstStyle/>
          <a:p>
            <a:pPr indent="457200" lvl="0" marL="0" rtl="0">
              <a:lnSpc>
                <a:spcPct val="115000"/>
              </a:lnSpc>
              <a:spcBef>
                <a:spcPts val="0"/>
              </a:spcBef>
              <a:spcAft>
                <a:spcPts val="0"/>
              </a:spcAft>
              <a:buNone/>
            </a:pPr>
            <a:r>
              <a:rPr b="1" lang="en" sz="2400">
                <a:solidFill>
                  <a:srgbClr val="EFEFEF"/>
                </a:solidFill>
                <a:latin typeface="Calibri"/>
                <a:ea typeface="Calibri"/>
                <a:cs typeface="Calibri"/>
                <a:sym typeface="Calibri"/>
              </a:rPr>
              <a:t>Hardware:</a:t>
            </a:r>
            <a:endParaRPr sz="2400">
              <a:solidFill>
                <a:srgbClr val="EFEFEF"/>
              </a:solidFill>
              <a:latin typeface="Calibri"/>
              <a:ea typeface="Calibri"/>
              <a:cs typeface="Calibri"/>
              <a:sym typeface="Calibri"/>
            </a:endParaRPr>
          </a:p>
          <a:p>
            <a:pPr indent="-342900" lvl="0" marL="1371600" rtl="0">
              <a:lnSpc>
                <a:spcPct val="115000"/>
              </a:lnSpc>
              <a:spcBef>
                <a:spcPts val="100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Processor: Intel i3</a:t>
            </a:r>
            <a:endParaRPr sz="1800">
              <a:solidFill>
                <a:srgbClr val="EFEFEF"/>
              </a:solidFill>
              <a:latin typeface="Calibri"/>
              <a:ea typeface="Calibri"/>
              <a:cs typeface="Calibri"/>
              <a:sym typeface="Calibri"/>
            </a:endParaRPr>
          </a:p>
          <a:p>
            <a:pPr indent="-342900" lvl="0" marL="1371600" rtl="0">
              <a:lnSpc>
                <a:spcPct val="115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Hard disk: 40GB</a:t>
            </a:r>
            <a:endParaRPr sz="1800">
              <a:solidFill>
                <a:srgbClr val="EFEFEF"/>
              </a:solidFill>
              <a:latin typeface="Calibri"/>
              <a:ea typeface="Calibri"/>
              <a:cs typeface="Calibri"/>
              <a:sym typeface="Calibri"/>
            </a:endParaRPr>
          </a:p>
          <a:p>
            <a:pPr indent="-342900" lvl="0" marL="1371600" rtl="0">
              <a:lnSpc>
                <a:spcPct val="115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Ram: 512MB</a:t>
            </a:r>
            <a:endParaRPr sz="1800">
              <a:solidFill>
                <a:srgbClr val="EFEFEF"/>
              </a:solidFill>
              <a:latin typeface="Calibri"/>
              <a:ea typeface="Calibri"/>
              <a:cs typeface="Calibri"/>
              <a:sym typeface="Calibri"/>
            </a:endParaRPr>
          </a:p>
          <a:p>
            <a:pPr indent="-342900" lvl="0" marL="1371600" rtl="0">
              <a:lnSpc>
                <a:spcPct val="115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DVD drive: 1</a:t>
            </a:r>
            <a:endParaRPr sz="1800">
              <a:solidFill>
                <a:srgbClr val="EFEFEF"/>
              </a:solidFill>
              <a:latin typeface="Calibri"/>
              <a:ea typeface="Calibri"/>
              <a:cs typeface="Calibri"/>
              <a:sym typeface="Calibri"/>
            </a:endParaRPr>
          </a:p>
          <a:p>
            <a:pPr indent="457200" lvl="0" marL="0" rtl="0">
              <a:lnSpc>
                <a:spcPct val="115000"/>
              </a:lnSpc>
              <a:spcBef>
                <a:spcPts val="1000"/>
              </a:spcBef>
              <a:spcAft>
                <a:spcPts val="0"/>
              </a:spcAft>
              <a:buNone/>
            </a:pPr>
            <a:r>
              <a:rPr b="1" lang="en" sz="2400">
                <a:solidFill>
                  <a:srgbClr val="EFEFEF"/>
                </a:solidFill>
                <a:latin typeface="Calibri"/>
                <a:ea typeface="Calibri"/>
                <a:cs typeface="Calibri"/>
                <a:sym typeface="Calibri"/>
              </a:rPr>
              <a:t>Software:</a:t>
            </a:r>
            <a:endParaRPr sz="2400">
              <a:solidFill>
                <a:srgbClr val="EFEFEF"/>
              </a:solidFill>
              <a:latin typeface="Calibri"/>
              <a:ea typeface="Calibri"/>
              <a:cs typeface="Calibri"/>
              <a:sym typeface="Calibri"/>
            </a:endParaRPr>
          </a:p>
          <a:p>
            <a:pPr indent="-342900" lvl="0" marL="1371600" rtl="0">
              <a:lnSpc>
                <a:spcPct val="115000"/>
              </a:lnSpc>
              <a:spcBef>
                <a:spcPts val="100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 Operating System: Windows XP/Linux/Mac</a:t>
            </a:r>
            <a:endParaRPr sz="18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57400" y="135600"/>
            <a:ext cx="7038900" cy="914100"/>
          </a:xfrm>
          <a:prstGeom prst="rect">
            <a:avLst/>
          </a:prstGeom>
        </p:spPr>
        <p:txBody>
          <a:bodyPr anchorCtr="0" anchor="t" bIns="91425" lIns="91425" spcFirstLastPara="1" rIns="91425" wrap="square" tIns="91425">
            <a:noAutofit/>
          </a:bodyPr>
          <a:lstStyle/>
          <a:p>
            <a:pPr indent="457200" lvl="0" marL="0" rtl="0" algn="ctr">
              <a:spcBef>
                <a:spcPts val="0"/>
              </a:spcBef>
              <a:spcAft>
                <a:spcPts val="0"/>
              </a:spcAft>
              <a:buNone/>
            </a:pPr>
            <a:r>
              <a:rPr b="1" lang="en" sz="4800">
                <a:solidFill>
                  <a:srgbClr val="EFEFEF"/>
                </a:solidFill>
                <a:latin typeface="Calibri"/>
                <a:ea typeface="Calibri"/>
                <a:cs typeface="Calibri"/>
                <a:sym typeface="Calibri"/>
              </a:rPr>
              <a:t>Module Description</a:t>
            </a:r>
            <a:endParaRPr sz="4800">
              <a:solidFill>
                <a:srgbClr val="EFEFEF"/>
              </a:solidFill>
              <a:latin typeface="Calibri"/>
              <a:ea typeface="Calibri"/>
              <a:cs typeface="Calibri"/>
              <a:sym typeface="Calibri"/>
            </a:endParaRPr>
          </a:p>
          <a:p>
            <a:pPr indent="0" lvl="0" marL="0">
              <a:spcBef>
                <a:spcPts val="0"/>
              </a:spcBef>
              <a:spcAft>
                <a:spcPts val="0"/>
              </a:spcAft>
              <a:buNone/>
            </a:pPr>
            <a:r>
              <a:t/>
            </a:r>
            <a:endParaRPr/>
          </a:p>
        </p:txBody>
      </p:sp>
      <p:sp>
        <p:nvSpPr>
          <p:cNvPr id="166" name="Shape 166"/>
          <p:cNvSpPr txBox="1"/>
          <p:nvPr>
            <p:ph idx="1" type="body"/>
          </p:nvPr>
        </p:nvSpPr>
        <p:spPr>
          <a:xfrm>
            <a:off x="447250" y="1049700"/>
            <a:ext cx="8659200" cy="4023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EFEFEF"/>
                </a:solidFill>
                <a:latin typeface="Calibri"/>
                <a:ea typeface="Calibri"/>
                <a:cs typeface="Calibri"/>
                <a:sym typeface="Calibri"/>
              </a:rPr>
              <a:t>          All users have their own profiles in FSP.</a:t>
            </a:r>
            <a:endParaRPr sz="1800">
              <a:solidFill>
                <a:srgbClr val="EFEFEF"/>
              </a:solidFill>
              <a:latin typeface="Calibri"/>
              <a:ea typeface="Calibri"/>
              <a:cs typeface="Calibri"/>
              <a:sym typeface="Calibri"/>
            </a:endParaRPr>
          </a:p>
          <a:p>
            <a:pPr indent="-457200" lvl="0" marL="457200" rtl="0">
              <a:lnSpc>
                <a:spcPct val="100000"/>
              </a:lnSpc>
              <a:spcBef>
                <a:spcPts val="0"/>
              </a:spcBef>
              <a:spcAft>
                <a:spcPts val="0"/>
              </a:spcAft>
              <a:buNone/>
            </a:pPr>
            <a:r>
              <a:t/>
            </a:r>
            <a:endParaRPr sz="1800">
              <a:solidFill>
                <a:srgbClr val="EFEFEF"/>
              </a:solidFill>
              <a:latin typeface="Calibri"/>
              <a:ea typeface="Calibri"/>
              <a:cs typeface="Calibri"/>
              <a:sym typeface="Calibri"/>
            </a:endParaRPr>
          </a:p>
          <a:p>
            <a:pPr indent="-342900" lvl="0" marL="457200" rtl="0">
              <a:lnSpc>
                <a:spcPct val="100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City residents and visitors can search for restaurants and make online booking. They can also submit feedback on any restaurant.</a:t>
            </a:r>
            <a:endParaRPr sz="1800">
              <a:solidFill>
                <a:srgbClr val="EFEFEF"/>
              </a:solidFill>
              <a:latin typeface="Calibri"/>
              <a:ea typeface="Calibri"/>
              <a:cs typeface="Calibri"/>
              <a:sym typeface="Calibri"/>
            </a:endParaRPr>
          </a:p>
          <a:p>
            <a:pPr indent="-457200" lvl="0" marL="457200" rtl="0">
              <a:lnSpc>
                <a:spcPct val="100000"/>
              </a:lnSpc>
              <a:spcBef>
                <a:spcPts val="0"/>
              </a:spcBef>
              <a:spcAft>
                <a:spcPts val="0"/>
              </a:spcAft>
              <a:buNone/>
            </a:pPr>
            <a:r>
              <a:t/>
            </a:r>
            <a:endParaRPr sz="1800">
              <a:solidFill>
                <a:srgbClr val="EFEFEF"/>
              </a:solidFill>
              <a:latin typeface="Calibri"/>
              <a:ea typeface="Calibri"/>
              <a:cs typeface="Calibri"/>
              <a:sym typeface="Calibri"/>
            </a:endParaRPr>
          </a:p>
          <a:p>
            <a:pPr indent="-342900" lvl="0" marL="457200" rtl="0">
              <a:lnSpc>
                <a:spcPct val="100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City employees can view record of their customers (regular customers, weekend customer or new customers).</a:t>
            </a:r>
            <a:endParaRPr sz="1800">
              <a:solidFill>
                <a:srgbClr val="EFEFEF"/>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EFEFEF"/>
              </a:solidFill>
              <a:latin typeface="Calibri"/>
              <a:ea typeface="Calibri"/>
              <a:cs typeface="Calibri"/>
              <a:sym typeface="Calibri"/>
            </a:endParaRPr>
          </a:p>
          <a:p>
            <a:pPr indent="-342900" lvl="0" marL="457200" rtl="0">
              <a:lnSpc>
                <a:spcPct val="100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Restaurant guide views and manages the booking, performs day open and close activities and calculates his commission. He also sends reports to admin.</a:t>
            </a:r>
            <a:endParaRPr sz="1800">
              <a:solidFill>
                <a:srgbClr val="EFEFEF"/>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EFEFEF"/>
              </a:solidFill>
              <a:latin typeface="Calibri"/>
              <a:ea typeface="Calibri"/>
              <a:cs typeface="Calibri"/>
              <a:sym typeface="Calibri"/>
            </a:endParaRPr>
          </a:p>
          <a:p>
            <a:pPr indent="-342900" lvl="0" marL="457200" rtl="0">
              <a:lnSpc>
                <a:spcPct val="100000"/>
              </a:lnSpc>
              <a:spcBef>
                <a:spcPts val="0"/>
              </a:spcBef>
              <a:spcAft>
                <a:spcPts val="0"/>
              </a:spcAft>
              <a:buClr>
                <a:srgbClr val="EFEFEF"/>
              </a:buClr>
              <a:buSzPts val="1800"/>
              <a:buFont typeface="Calibri"/>
              <a:buChar char="●"/>
            </a:pPr>
            <a:r>
              <a:rPr lang="en" sz="1800">
                <a:solidFill>
                  <a:srgbClr val="EFEFEF"/>
                </a:solidFill>
                <a:latin typeface="Calibri"/>
                <a:ea typeface="Calibri"/>
                <a:cs typeface="Calibri"/>
                <a:sym typeface="Calibri"/>
              </a:rPr>
              <a:t>Admin has the authority to add/delete users, grant permission to city employees and restaurant guide to generate and view. He also views the complains and feedback of users and takes necessary actions.</a:t>
            </a:r>
            <a:endParaRPr sz="1800">
              <a:solidFill>
                <a:srgbClr val="EFEFEF"/>
              </a:solidFill>
              <a:latin typeface="Calibri"/>
              <a:ea typeface="Calibri"/>
              <a:cs typeface="Calibri"/>
              <a:sym typeface="Calibri"/>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052550" y="20533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3F3F3"/>
                </a:solidFill>
                <a:latin typeface="Calibri"/>
                <a:ea typeface="Calibri"/>
                <a:cs typeface="Calibri"/>
                <a:sym typeface="Calibri"/>
              </a:rPr>
              <a:t>UML DIAGRAMS</a:t>
            </a:r>
            <a:endParaRPr sz="7200">
              <a:solidFill>
                <a:srgbClr val="F3F3F3"/>
              </a:solidFill>
              <a:latin typeface="Calibri"/>
              <a:ea typeface="Calibri"/>
              <a:cs typeface="Calibri"/>
              <a:sym typeface="Calibri"/>
            </a:endParaRPr>
          </a:p>
          <a:p>
            <a:pPr indent="0" lvl="0" marL="0">
              <a:spcBef>
                <a:spcPts val="0"/>
              </a:spcBef>
              <a:spcAft>
                <a:spcPts val="0"/>
              </a:spcAft>
              <a:buNone/>
            </a:pPr>
            <a:r>
              <a:t/>
            </a:r>
            <a:endParaRPr sz="6000">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29625" y="19951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t>USE CASE DIAGRAM</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3" name="Shape 183"/>
          <p:cNvPicPr preferRelativeResize="0"/>
          <p:nvPr/>
        </p:nvPicPr>
        <p:blipFill>
          <a:blip r:embed="rId3">
            <a:alphaModFix/>
          </a:blip>
          <a:stretch>
            <a:fillRect/>
          </a:stretch>
        </p:blipFill>
        <p:spPr>
          <a:xfrm>
            <a:off x="1187984" y="0"/>
            <a:ext cx="6768032"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