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5" r:id="rId2"/>
    <p:sldId id="286" r:id="rId3"/>
    <p:sldId id="276" r:id="rId4"/>
    <p:sldId id="289" r:id="rId5"/>
    <p:sldId id="306" r:id="rId6"/>
    <p:sldId id="307" r:id="rId7"/>
    <p:sldId id="308" r:id="rId8"/>
    <p:sldId id="270" r:id="rId9"/>
    <p:sldId id="290" r:id="rId10"/>
    <p:sldId id="291" r:id="rId11"/>
    <p:sldId id="292" r:id="rId12"/>
    <p:sldId id="277" r:id="rId13"/>
    <p:sldId id="278" r:id="rId14"/>
    <p:sldId id="294" r:id="rId15"/>
    <p:sldId id="283" r:id="rId16"/>
    <p:sldId id="284"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E64E86-B1D3-49C4-A8CA-81E27B8368CE}" v="113" dt="2022-10-04T05:01:00.769"/>
    <p1510:client id="{884B2C20-80D0-434B-96EB-9817B1433DC1}" v="54" dt="2023-05-11T13:10:23.605"/>
    <p1510:client id="{8B86B01E-6587-49A3-B67D-56CE223D7C22}" v="1523" dt="2023-05-01T09:03:42.045"/>
    <p1510:client id="{B7F6DBA2-AAFD-4797-A2E9-A73A305D0EDE}" v="2453" dt="2022-09-22T17:35:22.8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D895D-D788-4B08-93B3-B78EFB535739}" type="datetimeFigureOut">
              <a:rPr lang="en-IN" smtClean="0"/>
              <a:t>11-05-2023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32714-8A85-4045-9756-8E58AB7B761B}" type="slidenum">
              <a:rPr lang="en-IN" smtClean="0"/>
              <a:t>‹#›</a:t>
            </a:fld>
            <a:endParaRPr lang="en-IN"/>
          </a:p>
        </p:txBody>
      </p:sp>
    </p:spTree>
    <p:extLst>
      <p:ext uri="{BB962C8B-B14F-4D97-AF65-F5344CB8AC3E}">
        <p14:creationId xmlns:p14="http://schemas.microsoft.com/office/powerpoint/2010/main" val="95613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2</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2472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14</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26295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15</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16</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3</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4</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32926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8</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9</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02653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10</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71314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11</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72465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12</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13</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65508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70767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05308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56" y="0"/>
            <a:ext cx="9147855" cy="548680"/>
          </a:xfrm>
        </p:spPr>
        <p:txBody>
          <a:bodyPr>
            <a:normAutofit/>
          </a:bodyPr>
          <a:lstStyle>
            <a:lvl1pPr algn="l">
              <a:defRPr sz="2800" b="1"/>
            </a:lvl1pPr>
          </a:lstStyle>
          <a:p>
            <a:r>
              <a:rPr lang="en-US"/>
              <a:t>Click to edit Master title style</a:t>
            </a:r>
            <a:endParaRPr lang="en-IN"/>
          </a:p>
        </p:txBody>
      </p:sp>
      <p:sp>
        <p:nvSpPr>
          <p:cNvPr id="3" name="Content Placeholder 2"/>
          <p:cNvSpPr>
            <a:spLocks noGrp="1"/>
          </p:cNvSpPr>
          <p:nvPr>
            <p:ph idx="1"/>
          </p:nvPr>
        </p:nvSpPr>
        <p:spPr>
          <a:xfrm>
            <a:off x="0" y="764704"/>
            <a:ext cx="9144000" cy="540060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a:xfrm>
            <a:off x="0" y="6492064"/>
            <a:ext cx="395064" cy="365125"/>
          </a:xfrm>
        </p:spPr>
        <p:txBody>
          <a:bodyPr/>
          <a:lstStyle>
            <a:lvl1pPr algn="ctr">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132153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05539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09571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54691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61577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420485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96185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02927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676" y="8721"/>
            <a:ext cx="9163676" cy="490066"/>
          </a:xfrm>
          <a:prstGeom prst="rect">
            <a:avLst/>
          </a:prstGeom>
        </p:spPr>
        <p:txBody>
          <a:bodyPr vert="horz" lIns="91440" tIns="45720" rIns="91440" bIns="45720" rtlCol="0" anchor="ctr">
            <a:normAutofit/>
          </a:bodyPr>
          <a:lstStyle/>
          <a:p>
            <a:pPr lvl="0" algn="l"/>
            <a:r>
              <a:rPr lang="en-US"/>
              <a:t>Click to edit Master title style</a:t>
            </a:r>
            <a:endParaRPr lang="en-IN"/>
          </a:p>
        </p:txBody>
      </p:sp>
      <p:sp>
        <p:nvSpPr>
          <p:cNvPr id="3" name="Text Placeholder 2"/>
          <p:cNvSpPr>
            <a:spLocks noGrp="1"/>
          </p:cNvSpPr>
          <p:nvPr>
            <p:ph type="body" idx="1"/>
          </p:nvPr>
        </p:nvSpPr>
        <p:spPr>
          <a:xfrm>
            <a:off x="0" y="620688"/>
            <a:ext cx="9144000" cy="56886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4"/>
          </p:nvPr>
        </p:nvSpPr>
        <p:spPr>
          <a:xfrm>
            <a:off x="0" y="6492875"/>
            <a:ext cx="4670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3888646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lang="en-IN" sz="2800" b="1" kern="120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449"/>
            <a:ext cx="9144000" cy="1080120"/>
          </a:xfrm>
        </p:spPr>
        <p:txBody>
          <a:bodyPr>
            <a:normAutofit fontScale="90000"/>
          </a:bodyPr>
          <a:lstStyle/>
          <a:p>
            <a:pPr fontAlgn="base">
              <a:spcAft>
                <a:spcPct val="0"/>
              </a:spcAft>
            </a:pPr>
            <a:r>
              <a:rPr lang="en-US" sz="2700" dirty="0">
                <a:ea typeface="Droid Sans Fallback"/>
                <a:cs typeface="Times New Roman"/>
              </a:rPr>
              <a:t>PROJECT TITLE </a:t>
            </a:r>
            <a:br>
              <a:rPr lang="en-US" sz="2000" dirty="0">
                <a:ea typeface="Droid Sans Fallback"/>
                <a:cs typeface="Times New Roman" pitchFamily="18" charset="0"/>
              </a:rPr>
            </a:br>
            <a:r>
              <a:rPr lang="en-US" sz="2700" dirty="0">
                <a:ea typeface="Droid Sans Fallback"/>
                <a:cs typeface="Times New Roman"/>
              </a:rPr>
              <a:t>Driver Slumped driving Identification System</a:t>
            </a:r>
            <a:br>
              <a:rPr lang="en-US" sz="2400" dirty="0">
                <a:ea typeface="Droid Sans Fallback"/>
                <a:cs typeface="Times New Roman" pitchFamily="18" charset="0"/>
              </a:rPr>
            </a:br>
            <a:r>
              <a:rPr lang="en-US" sz="2000" dirty="0">
                <a:solidFill>
                  <a:srgbClr val="0033CC"/>
                </a:solidFill>
                <a:latin typeface="Calibri"/>
                <a:ea typeface="Droid Sans Fallback"/>
                <a:cs typeface="Times New Roman"/>
              </a:rPr>
              <a:t>Date: 01/05/2023</a:t>
            </a:r>
            <a:endParaRPr lang="en-IN" sz="2000" dirty="0">
              <a:latin typeface="Calibri"/>
              <a:cs typeface="Times New Roman"/>
            </a:endParaRPr>
          </a:p>
        </p:txBody>
      </p:sp>
      <p:sp>
        <p:nvSpPr>
          <p:cNvPr id="5" name="Rectangle 4"/>
          <p:cNvSpPr/>
          <p:nvPr/>
        </p:nvSpPr>
        <p:spPr>
          <a:xfrm>
            <a:off x="2323783" y="1585264"/>
            <a:ext cx="4968552" cy="14401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 name="Rectangle 2"/>
          <p:cNvSpPr/>
          <p:nvPr/>
        </p:nvSpPr>
        <p:spPr>
          <a:xfrm>
            <a:off x="861224" y="6122424"/>
            <a:ext cx="7848872" cy="646331"/>
          </a:xfrm>
          <a:prstGeom prst="rect">
            <a:avLst/>
          </a:prstGeom>
        </p:spPr>
        <p:txBody>
          <a:bodyPr wrap="square">
            <a:spAutoFit/>
          </a:bodyPr>
          <a:lstStyle/>
          <a:p>
            <a:pPr lvl="0" algn="ctr" eaLnBrk="0" fontAlgn="base" hangingPunct="0">
              <a:spcBef>
                <a:spcPct val="0"/>
              </a:spcBef>
              <a:spcAft>
                <a:spcPct val="0"/>
              </a:spcAft>
            </a:pPr>
            <a:r>
              <a:rPr lang="en-US" b="1">
                <a:latin typeface="Calibri" pitchFamily="34" charset="0"/>
                <a:ea typeface="Droid Sans Fallback"/>
                <a:cs typeface="Calibri" pitchFamily="34" charset="0"/>
              </a:rPr>
              <a:t>FACULTY OF ENGINEERING &amp; COMPUTING SCIENCES</a:t>
            </a:r>
            <a:endParaRPr lang="en-US" sz="700">
              <a:latin typeface="Arial" pitchFamily="34" charset="0"/>
              <a:cs typeface="Arial" pitchFamily="34" charset="0"/>
            </a:endParaRPr>
          </a:p>
          <a:p>
            <a:pPr lvl="0" algn="ctr" eaLnBrk="0" fontAlgn="base" hangingPunct="0">
              <a:spcBef>
                <a:spcPct val="0"/>
              </a:spcBef>
              <a:spcAft>
                <a:spcPct val="0"/>
              </a:spcAft>
            </a:pPr>
            <a:r>
              <a:rPr lang="en-US" b="1">
                <a:latin typeface="Calibri" pitchFamily="34" charset="0"/>
                <a:ea typeface="Droid Sans Fallback"/>
                <a:cs typeface="Calibri" pitchFamily="34" charset="0"/>
              </a:rPr>
              <a:t>TEERTHANKER MAHAVEER UNIVERSITY, MORADABAD</a:t>
            </a:r>
            <a:endParaRPr lang="en-US" b="1">
              <a:latin typeface="Arial" pitchFamily="34" charset="0"/>
              <a:ea typeface="Droid Sans Fallback"/>
              <a:cs typeface="Calibri" pitchFamily="34" charset="0"/>
            </a:endParaRPr>
          </a:p>
        </p:txBody>
      </p:sp>
      <p:pic>
        <p:nvPicPr>
          <p:cNvPr id="7"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1301" y="4854798"/>
            <a:ext cx="1204101" cy="10857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81301" y="3181144"/>
            <a:ext cx="4572000" cy="1200329"/>
          </a:xfrm>
          <a:prstGeom prst="rect">
            <a:avLst/>
          </a:prstGeom>
        </p:spPr>
        <p:txBody>
          <a:bodyPr lIns="91440" tIns="45720" rIns="91440" bIns="45720" anchor="t">
            <a:spAutoFit/>
          </a:bodyPr>
          <a:lstStyle/>
          <a:p>
            <a:pPr algn="ctr" eaLnBrk="0" fontAlgn="base" hangingPunct="0">
              <a:spcBef>
                <a:spcPct val="0"/>
              </a:spcBef>
              <a:spcAft>
                <a:spcPct val="0"/>
              </a:spcAft>
            </a:pPr>
            <a:r>
              <a:rPr lang="en-US" dirty="0">
                <a:solidFill>
                  <a:srgbClr val="0033CC"/>
                </a:solidFill>
                <a:latin typeface="Calibri"/>
                <a:ea typeface="Droid Sans Fallback"/>
                <a:cs typeface="Times New Roman"/>
              </a:rPr>
              <a:t>ABHAY SAXENA  (TCA2056003)</a:t>
            </a:r>
            <a:endParaRPr lang="en-US" dirty="0"/>
          </a:p>
          <a:p>
            <a:pPr algn="ctr">
              <a:spcBef>
                <a:spcPct val="0"/>
              </a:spcBef>
              <a:spcAft>
                <a:spcPct val="0"/>
              </a:spcAft>
            </a:pPr>
            <a:r>
              <a:rPr lang="en-US" dirty="0">
                <a:solidFill>
                  <a:srgbClr val="0033CC"/>
                </a:solidFill>
                <a:latin typeface="Calibri"/>
                <a:ea typeface="Droid Sans Fallback"/>
                <a:cs typeface="Times New Roman"/>
              </a:rPr>
              <a:t>AVIRAL</a:t>
            </a:r>
            <a:r>
              <a:rPr lang="en-US" dirty="0">
                <a:solidFill>
                  <a:srgbClr val="0033CC"/>
                </a:solidFill>
                <a:latin typeface="Calibri"/>
                <a:cs typeface="Times New Roman"/>
              </a:rPr>
              <a:t> YADAV(TCA2056006)</a:t>
            </a:r>
            <a:endParaRPr lang="en-US" dirty="0"/>
          </a:p>
          <a:p>
            <a:pPr algn="ctr" eaLnBrk="0" fontAlgn="base" hangingPunct="0">
              <a:spcBef>
                <a:spcPct val="0"/>
              </a:spcBef>
              <a:spcAft>
                <a:spcPct val="0"/>
              </a:spcAft>
            </a:pPr>
            <a:r>
              <a:rPr lang="en-US" dirty="0">
                <a:solidFill>
                  <a:srgbClr val="0033CC"/>
                </a:solidFill>
                <a:latin typeface="Calibri"/>
                <a:ea typeface="Droid Sans Fallback"/>
                <a:cs typeface="Times New Roman"/>
              </a:rPr>
              <a:t>BOBY SHARMA(TCA2056007)</a:t>
            </a:r>
          </a:p>
          <a:p>
            <a:pPr algn="ctr">
              <a:spcBef>
                <a:spcPct val="0"/>
              </a:spcBef>
              <a:spcAft>
                <a:spcPct val="0"/>
              </a:spcAft>
            </a:pPr>
            <a:r>
              <a:rPr lang="en-US" dirty="0">
                <a:solidFill>
                  <a:srgbClr val="0033CC"/>
                </a:solidFill>
                <a:latin typeface="Calibri"/>
                <a:cs typeface="Times New Roman"/>
              </a:rPr>
              <a:t>VIKESH KUMAR(TCA2056026)</a:t>
            </a:r>
          </a:p>
        </p:txBody>
      </p:sp>
      <p:sp>
        <p:nvSpPr>
          <p:cNvPr id="9" name="Rectangle 8"/>
          <p:cNvSpPr/>
          <p:nvPr/>
        </p:nvSpPr>
        <p:spPr>
          <a:xfrm>
            <a:off x="183733" y="3198719"/>
            <a:ext cx="3740195" cy="923330"/>
          </a:xfrm>
          <a:prstGeom prst="rect">
            <a:avLst/>
          </a:prstGeom>
        </p:spPr>
        <p:txBody>
          <a:bodyPr wrap="square" lIns="91440" tIns="45720" rIns="91440" bIns="45720" anchor="t">
            <a:spAutoFit/>
          </a:bodyPr>
          <a:lstStyle/>
          <a:p>
            <a:pPr lvl="0" algn="ctr" eaLnBrk="0" fontAlgn="base" hangingPunct="0">
              <a:spcBef>
                <a:spcPct val="0"/>
              </a:spcBef>
              <a:spcAft>
                <a:spcPct val="0"/>
              </a:spcAft>
            </a:pPr>
            <a:r>
              <a:rPr lang="en-US" b="1">
                <a:solidFill>
                  <a:srgbClr val="0033CC"/>
                </a:solidFill>
                <a:latin typeface="Calibri" pitchFamily="34" charset="0"/>
                <a:ea typeface="Droid Sans Fallback"/>
                <a:cs typeface="Times New Roman" pitchFamily="18" charset="0"/>
              </a:rPr>
              <a:t>Project Guide:</a:t>
            </a:r>
          </a:p>
          <a:p>
            <a:pPr algn="ctr">
              <a:spcBef>
                <a:spcPct val="0"/>
              </a:spcBef>
              <a:spcAft>
                <a:spcPct val="0"/>
              </a:spcAft>
            </a:pPr>
            <a:r>
              <a:rPr lang="en-US" b="1">
                <a:solidFill>
                  <a:srgbClr val="0033CC"/>
                </a:solidFill>
                <a:latin typeface="Calibri"/>
                <a:cs typeface="Times New Roman"/>
              </a:rPr>
              <a:t>MR. VIJAY PRAKASH </a:t>
            </a:r>
          </a:p>
          <a:p>
            <a:pPr algn="ctr" eaLnBrk="0" fontAlgn="base" hangingPunct="0">
              <a:spcBef>
                <a:spcPct val="0"/>
              </a:spcBef>
              <a:spcAft>
                <a:spcPct val="0"/>
              </a:spcAft>
            </a:pPr>
            <a:endParaRPr lang="en-US">
              <a:solidFill>
                <a:srgbClr val="0033CC"/>
              </a:solidFill>
              <a:latin typeface="Calibri"/>
              <a:cs typeface="Times New Roman"/>
            </a:endParaRPr>
          </a:p>
        </p:txBody>
      </p:sp>
      <p:sp>
        <p:nvSpPr>
          <p:cNvPr id="10" name="Rectangle 9"/>
          <p:cNvSpPr/>
          <p:nvPr/>
        </p:nvSpPr>
        <p:spPr>
          <a:xfrm>
            <a:off x="611559" y="1863247"/>
            <a:ext cx="8041741" cy="707886"/>
          </a:xfrm>
          <a:prstGeom prst="rect">
            <a:avLst/>
          </a:prstGeom>
        </p:spPr>
        <p:txBody>
          <a:bodyPr wrap="square" lIns="91440" tIns="45720" rIns="91440" bIns="45720" anchor="t">
            <a:spAutoFit/>
          </a:bodyPr>
          <a:lstStyle/>
          <a:p>
            <a:pPr algn="ctr" eaLnBrk="0" fontAlgn="base" hangingPunct="0">
              <a:spcBef>
                <a:spcPct val="0"/>
              </a:spcBef>
              <a:spcAft>
                <a:spcPct val="0"/>
              </a:spcAft>
            </a:pPr>
            <a:r>
              <a:rPr lang="en-US" sz="2000" b="1" dirty="0">
                <a:latin typeface="Calibri"/>
                <a:ea typeface="Droid Sans Fallback"/>
                <a:cs typeface="Times New Roman"/>
              </a:rPr>
              <a:t>Major Project (ICI651)</a:t>
            </a:r>
            <a:endParaRPr lang="en-US" sz="2000" b="1" dirty="0">
              <a:latin typeface="Arial" pitchFamily="34" charset="0"/>
              <a:cs typeface="Arial" pitchFamily="34" charset="0"/>
            </a:endParaRPr>
          </a:p>
          <a:p>
            <a:pPr algn="ctr" eaLnBrk="0" fontAlgn="base" hangingPunct="0">
              <a:spcBef>
                <a:spcPct val="0"/>
              </a:spcBef>
              <a:spcAft>
                <a:spcPct val="0"/>
              </a:spcAft>
            </a:pPr>
            <a:r>
              <a:rPr lang="en-US" sz="2000" b="1" dirty="0">
                <a:latin typeface="Calibri"/>
                <a:ea typeface="Droid Sans Fallback"/>
                <a:cs typeface="Times New Roman"/>
              </a:rPr>
              <a:t>Degree :</a:t>
            </a:r>
            <a:r>
              <a:rPr lang="en-US" sz="2000" b="1" dirty="0">
                <a:solidFill>
                  <a:srgbClr val="FF0000"/>
                </a:solidFill>
                <a:latin typeface="Calibri"/>
                <a:ea typeface="Droid Sans Fallback"/>
                <a:cs typeface="Times New Roman"/>
              </a:rPr>
              <a:t> BCA(CTIS)I-NURTURE</a:t>
            </a:r>
            <a:endParaRPr lang="en-US" sz="2400" b="1" dirty="0">
              <a:solidFill>
                <a:srgbClr val="FF0000"/>
              </a:solidFill>
              <a:latin typeface="Calibri"/>
              <a:cs typeface="Times New Roman"/>
            </a:endParaRPr>
          </a:p>
        </p:txBody>
      </p:sp>
    </p:spTree>
    <p:extLst>
      <p:ext uri="{BB962C8B-B14F-4D97-AF65-F5344CB8AC3E}">
        <p14:creationId xmlns:p14="http://schemas.microsoft.com/office/powerpoint/2010/main" val="364428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10</a:t>
            </a:fld>
            <a:endParaRPr lang="en-IN">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ctr"/>
          <a:lstStyle/>
          <a:p>
            <a:r>
              <a:rPr lang="en-IN" sz="4000" dirty="0">
                <a:solidFill>
                  <a:schemeClr val="bg1"/>
                </a:solidFill>
                <a:cs typeface="Calibri"/>
              </a:rPr>
              <a:t>Flow chart</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2599" y="33879"/>
            <a:ext cx="3312184"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10</a:t>
            </a:fld>
            <a:endParaRPr lang="en-IN">
              <a:solidFill>
                <a:schemeClr val="bg1"/>
              </a:solidFill>
            </a:endParaRP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a:solidFill>
                  <a:schemeClr val="bg1"/>
                </a:solidFill>
              </a:rPr>
              <a:t>T011A/ Template  Version 5.0</a:t>
            </a:r>
          </a:p>
        </p:txBody>
      </p:sp>
      <p:pic>
        <p:nvPicPr>
          <p:cNvPr id="7" name="Picture 7" descr="Diagram&#10;&#10;Description automatically generated">
            <a:extLst>
              <a:ext uri="{FF2B5EF4-FFF2-40B4-BE49-F238E27FC236}">
                <a16:creationId xmlns:a16="http://schemas.microsoft.com/office/drawing/2014/main" id="{C3F29456-48A9-DC13-BD98-DC8428540E4C}"/>
              </a:ext>
            </a:extLst>
          </p:cNvPr>
          <p:cNvPicPr>
            <a:picLocks noGrp="1" noChangeAspect="1"/>
          </p:cNvPicPr>
          <p:nvPr>
            <p:ph idx="1"/>
          </p:nvPr>
        </p:nvPicPr>
        <p:blipFill>
          <a:blip r:embed="rId4"/>
          <a:stretch>
            <a:fillRect/>
          </a:stretch>
        </p:blipFill>
        <p:spPr>
          <a:xfrm>
            <a:off x="1871700" y="998499"/>
            <a:ext cx="5400600" cy="5088874"/>
          </a:xfrm>
        </p:spPr>
      </p:pic>
    </p:spTree>
    <p:extLst>
      <p:ext uri="{BB962C8B-B14F-4D97-AF65-F5344CB8AC3E}">
        <p14:creationId xmlns:p14="http://schemas.microsoft.com/office/powerpoint/2010/main" val="1399691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11</a:t>
            </a:fld>
            <a:endParaRPr lang="en-IN">
              <a:solidFill>
                <a:schemeClr val="bg1"/>
              </a:solidFill>
            </a:endParaRPr>
          </a:p>
        </p:txBody>
      </p:sp>
      <p:sp>
        <p:nvSpPr>
          <p:cNvPr id="485380" name="Rectangle 4"/>
          <p:cNvSpPr>
            <a:spLocks noChangeArrowheads="1"/>
          </p:cNvSpPr>
          <p:nvPr/>
        </p:nvSpPr>
        <p:spPr bwMode="auto">
          <a:xfrm>
            <a:off x="51955" y="-77932"/>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ctr"/>
          <a:lstStyle/>
          <a:p>
            <a:r>
              <a:rPr lang="en-IN" sz="2800" dirty="0">
                <a:solidFill>
                  <a:schemeClr val="bg1"/>
                </a:solidFill>
                <a:cs typeface="Calibri"/>
              </a:rPr>
              <a:t>Experiment result(sample 1)</a:t>
            </a:r>
          </a:p>
        </p:txBody>
      </p:sp>
      <p:sp>
        <p:nvSpPr>
          <p:cNvPr id="485384" name="Rectangle 8"/>
          <p:cNvSpPr>
            <a:spLocks noChangeArrowheads="1"/>
          </p:cNvSpPr>
          <p:nvPr/>
        </p:nvSpPr>
        <p:spPr bwMode="auto">
          <a:xfrm>
            <a:off x="57509" y="6208436"/>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2599" y="33879"/>
            <a:ext cx="3312184"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11</a:t>
            </a:fld>
            <a:endParaRPr lang="en-IN">
              <a:solidFill>
                <a:schemeClr val="bg1"/>
              </a:solidFill>
            </a:endParaRP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a:solidFill>
                  <a:schemeClr val="bg1"/>
                </a:solidFill>
              </a:rPr>
              <a:t>T011A/ Template  Version 5.0</a:t>
            </a:r>
          </a:p>
        </p:txBody>
      </p:sp>
      <p:pic>
        <p:nvPicPr>
          <p:cNvPr id="18" name="Picture 18">
            <a:extLst>
              <a:ext uri="{FF2B5EF4-FFF2-40B4-BE49-F238E27FC236}">
                <a16:creationId xmlns:a16="http://schemas.microsoft.com/office/drawing/2014/main" id="{EDC924E3-B15F-34A9-029D-0930744979F7}"/>
              </a:ext>
            </a:extLst>
          </p:cNvPr>
          <p:cNvPicPr>
            <a:picLocks noGrp="1" noChangeAspect="1"/>
          </p:cNvPicPr>
          <p:nvPr>
            <p:ph idx="1"/>
          </p:nvPr>
        </p:nvPicPr>
        <p:blipFill>
          <a:blip r:embed="rId4"/>
          <a:stretch>
            <a:fillRect/>
          </a:stretch>
        </p:blipFill>
        <p:spPr>
          <a:xfrm>
            <a:off x="139846" y="1403274"/>
            <a:ext cx="4331277" cy="4370245"/>
          </a:xfrm>
        </p:spPr>
      </p:pic>
      <p:pic>
        <p:nvPicPr>
          <p:cNvPr id="20" name="Picture 20">
            <a:extLst>
              <a:ext uri="{FF2B5EF4-FFF2-40B4-BE49-F238E27FC236}">
                <a16:creationId xmlns:a16="http://schemas.microsoft.com/office/drawing/2014/main" id="{5D6720F6-44A4-44A4-3AA1-7E86F16B7FBA}"/>
              </a:ext>
            </a:extLst>
          </p:cNvPr>
          <p:cNvPicPr>
            <a:picLocks noChangeAspect="1"/>
          </p:cNvPicPr>
          <p:nvPr/>
        </p:nvPicPr>
        <p:blipFill>
          <a:blip r:embed="rId5"/>
          <a:stretch>
            <a:fillRect/>
          </a:stretch>
        </p:blipFill>
        <p:spPr>
          <a:xfrm>
            <a:off x="4577194" y="1510020"/>
            <a:ext cx="4301837" cy="4266586"/>
          </a:xfrm>
          <a:prstGeom prst="rect">
            <a:avLst/>
          </a:prstGeom>
        </p:spPr>
      </p:pic>
    </p:spTree>
    <p:extLst>
      <p:ext uri="{BB962C8B-B14F-4D97-AF65-F5344CB8AC3E}">
        <p14:creationId xmlns:p14="http://schemas.microsoft.com/office/powerpoint/2010/main" val="3965684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12</a:t>
            </a:fld>
            <a:endParaRPr lang="en-IN">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p>
            <a:r>
              <a:rPr lang="en-US" sz="3200" b="1" dirty="0">
                <a:solidFill>
                  <a:schemeClr val="bg1"/>
                </a:solidFill>
                <a:latin typeface="Calibri"/>
                <a:ea typeface="ＭＳ Ｐゴシック"/>
                <a:cs typeface="Calibri"/>
              </a:rPr>
              <a:t>Sample 2</a:t>
            </a:r>
            <a:endParaRPr lang="en-US" sz="3200" b="1" dirty="0">
              <a:solidFill>
                <a:schemeClr val="bg1"/>
              </a:solidFill>
              <a:latin typeface="Calibri" pitchFamily="34" charset="0"/>
              <a:ea typeface="ＭＳ Ｐゴシック" pitchFamily="-28" charset="-128"/>
              <a:cs typeface="Calibri"/>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372" y="7902"/>
            <a:ext cx="4849090" cy="711777"/>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12</a:t>
            </a:fld>
            <a:endParaRPr lang="en-IN">
              <a:solidFill>
                <a:schemeClr val="bg1"/>
              </a:solidFill>
            </a:endParaRP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a:solidFill>
                  <a:schemeClr val="bg1"/>
                </a:solidFill>
              </a:rPr>
              <a:t>T011A/ Template  Version 5.0</a:t>
            </a:r>
          </a:p>
        </p:txBody>
      </p:sp>
      <p:pic>
        <p:nvPicPr>
          <p:cNvPr id="15" name="Picture 15">
            <a:extLst>
              <a:ext uri="{FF2B5EF4-FFF2-40B4-BE49-F238E27FC236}">
                <a16:creationId xmlns:a16="http://schemas.microsoft.com/office/drawing/2014/main" id="{46EF5372-5F90-C4A9-C065-DC91CAC5CF08}"/>
              </a:ext>
            </a:extLst>
          </p:cNvPr>
          <p:cNvPicPr>
            <a:picLocks noGrp="1" noChangeAspect="1"/>
          </p:cNvPicPr>
          <p:nvPr>
            <p:ph idx="1"/>
          </p:nvPr>
        </p:nvPicPr>
        <p:blipFill>
          <a:blip r:embed="rId4"/>
          <a:stretch>
            <a:fillRect/>
          </a:stretch>
        </p:blipFill>
        <p:spPr>
          <a:xfrm>
            <a:off x="4394922" y="1321879"/>
            <a:ext cx="4575463" cy="4584988"/>
          </a:xfrm>
        </p:spPr>
      </p:pic>
      <p:pic>
        <p:nvPicPr>
          <p:cNvPr id="18" name="Picture 18">
            <a:extLst>
              <a:ext uri="{FF2B5EF4-FFF2-40B4-BE49-F238E27FC236}">
                <a16:creationId xmlns:a16="http://schemas.microsoft.com/office/drawing/2014/main" id="{9306E161-70E1-5C30-1E13-14926F3E602E}"/>
              </a:ext>
            </a:extLst>
          </p:cNvPr>
          <p:cNvPicPr>
            <a:picLocks noChangeAspect="1"/>
          </p:cNvPicPr>
          <p:nvPr/>
        </p:nvPicPr>
        <p:blipFill>
          <a:blip r:embed="rId5"/>
          <a:stretch>
            <a:fillRect/>
          </a:stretch>
        </p:blipFill>
        <p:spPr>
          <a:xfrm>
            <a:off x="187036" y="1313708"/>
            <a:ext cx="4016086" cy="4594265"/>
          </a:xfrm>
          <a:prstGeom prst="rect">
            <a:avLst/>
          </a:prstGeom>
        </p:spPr>
      </p:pic>
    </p:spTree>
    <p:extLst>
      <p:ext uri="{BB962C8B-B14F-4D97-AF65-F5344CB8AC3E}">
        <p14:creationId xmlns:p14="http://schemas.microsoft.com/office/powerpoint/2010/main" val="3429915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13</a:t>
            </a:fld>
            <a:endParaRPr lang="en-IN">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233795" y="220807"/>
            <a:ext cx="61727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p>
            <a:r>
              <a:rPr lang="en-US" sz="3200" b="1" dirty="0">
                <a:solidFill>
                  <a:schemeClr val="bg1"/>
                </a:solidFill>
                <a:latin typeface="Calibri"/>
                <a:ea typeface="ＭＳ Ｐゴシック"/>
                <a:cs typeface="Calibri"/>
              </a:rPr>
              <a:t>Advantages of project</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13</a:t>
            </a:fld>
            <a:endParaRPr lang="en-IN">
              <a:solidFill>
                <a:schemeClr val="bg1"/>
              </a:solidFill>
            </a:endParaRP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a:solidFill>
                  <a:schemeClr val="bg1"/>
                </a:solidFill>
              </a:rPr>
              <a:t>T011A/ Template  Version 5.0</a:t>
            </a:r>
          </a:p>
        </p:txBody>
      </p:sp>
      <p:sp>
        <p:nvSpPr>
          <p:cNvPr id="6" name="Content Placeholder 5">
            <a:extLst>
              <a:ext uri="{FF2B5EF4-FFF2-40B4-BE49-F238E27FC236}">
                <a16:creationId xmlns:a16="http://schemas.microsoft.com/office/drawing/2014/main" id="{C79322EC-74CE-3AAE-A9EB-BC8771461A0D}"/>
              </a:ext>
            </a:extLst>
          </p:cNvPr>
          <p:cNvSpPr>
            <a:spLocks noGrp="1"/>
          </p:cNvSpPr>
          <p:nvPr>
            <p:ph idx="1"/>
          </p:nvPr>
        </p:nvSpPr>
        <p:spPr>
          <a:xfrm>
            <a:off x="207817" y="1167351"/>
            <a:ext cx="8871241" cy="4764159"/>
          </a:xfrm>
        </p:spPr>
        <p:txBody>
          <a:bodyPr vert="horz" lIns="91440" tIns="45720" rIns="91440" bIns="45720" rtlCol="0" anchor="t">
            <a:normAutofit/>
          </a:bodyPr>
          <a:lstStyle/>
          <a:p>
            <a:r>
              <a:rPr lang="en-US" dirty="0"/>
              <a:t>The detected abnormal behavior is corrected through alarms in real time. </a:t>
            </a:r>
            <a:endParaRPr lang="en-US" dirty="0">
              <a:cs typeface="Calibri"/>
            </a:endParaRPr>
          </a:p>
          <a:p>
            <a:r>
              <a:rPr lang="en-US" dirty="0"/>
              <a:t> Component establishes interface with other drivers very easily.  Life of the driver can be saved by alerting him using the alarm system. </a:t>
            </a:r>
            <a:endParaRPr lang="en-US" dirty="0">
              <a:cs typeface="Calibri"/>
            </a:endParaRPr>
          </a:p>
          <a:p>
            <a:r>
              <a:rPr lang="en-US" dirty="0"/>
              <a:t>Speed of the vehicle can be controlled. </a:t>
            </a:r>
            <a:endParaRPr lang="en-US" dirty="0">
              <a:cs typeface="Calibri"/>
            </a:endParaRPr>
          </a:p>
          <a:p>
            <a:r>
              <a:rPr lang="en-US" dirty="0"/>
              <a:t>Traffic management can be maintained by reducing accidents. </a:t>
            </a:r>
            <a:endParaRPr lang="en-US" dirty="0">
              <a:cs typeface="Calibri"/>
            </a:endParaRPr>
          </a:p>
          <a:p>
            <a:r>
              <a:rPr lang="en-US" dirty="0"/>
              <a:t> Practically applicable.</a:t>
            </a:r>
          </a:p>
          <a:p>
            <a:r>
              <a:rPr lang="en-US" dirty="0">
                <a:cs typeface="Calibri"/>
              </a:rPr>
              <a:t>Use to prevent for </a:t>
            </a:r>
            <a:r>
              <a:rPr lang="en-US" dirty="0" err="1">
                <a:cs typeface="Calibri"/>
              </a:rPr>
              <a:t>ancident</a:t>
            </a:r>
            <a:r>
              <a:rPr lang="en-US" dirty="0">
                <a:cs typeface="Calibri"/>
              </a:rPr>
              <a:t> </a:t>
            </a:r>
          </a:p>
          <a:p>
            <a:r>
              <a:rPr lang="en-US" dirty="0">
                <a:cs typeface="Calibri"/>
              </a:rPr>
              <a:t>Safe the driver and decrease </a:t>
            </a:r>
            <a:r>
              <a:rPr lang="en-US" dirty="0" err="1">
                <a:cs typeface="Calibri"/>
              </a:rPr>
              <a:t>acident</a:t>
            </a:r>
            <a:r>
              <a:rPr lang="en-US" dirty="0">
                <a:cs typeface="Calibri"/>
              </a:rPr>
              <a:t>.</a:t>
            </a:r>
          </a:p>
        </p:txBody>
      </p:sp>
    </p:spTree>
    <p:extLst>
      <p:ext uri="{BB962C8B-B14F-4D97-AF65-F5344CB8AC3E}">
        <p14:creationId xmlns:p14="http://schemas.microsoft.com/office/powerpoint/2010/main" val="3429915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14</a:t>
            </a:fld>
            <a:endParaRPr lang="en-IN">
              <a:solidFill>
                <a:schemeClr val="bg1"/>
              </a:solidFill>
            </a:endParaRPr>
          </a:p>
        </p:txBody>
      </p:sp>
      <p:sp>
        <p:nvSpPr>
          <p:cNvPr id="485380" name="Rectangle 4"/>
          <p:cNvSpPr>
            <a:spLocks noChangeArrowheads="1"/>
          </p:cNvSpPr>
          <p:nvPr/>
        </p:nvSpPr>
        <p:spPr bwMode="auto">
          <a:xfrm>
            <a:off x="1" y="25977"/>
            <a:ext cx="9131011" cy="142095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ctr"/>
          <a:lstStyle/>
          <a:p>
            <a:r>
              <a:rPr lang="en-IN" sz="3600" dirty="0">
                <a:solidFill>
                  <a:schemeClr val="bg1"/>
                </a:solidFill>
                <a:cs typeface="Calibri"/>
              </a:rPr>
              <a:t>     LIMITATIONS</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3962" y="202731"/>
            <a:ext cx="4095750" cy="698788"/>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14</a:t>
            </a:fld>
            <a:endParaRPr lang="en-IN">
              <a:solidFill>
                <a:schemeClr val="bg1"/>
              </a:solidFill>
            </a:endParaRP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a:solidFill>
                  <a:schemeClr val="bg1"/>
                </a:solidFill>
              </a:rPr>
              <a:t>T011A/ Template  Version 5.0</a:t>
            </a:r>
          </a:p>
        </p:txBody>
      </p:sp>
      <p:pic>
        <p:nvPicPr>
          <p:cNvPr id="6" name="Picture 7" descr="A picture containing text&#10;&#10;Description automatically generated">
            <a:extLst>
              <a:ext uri="{FF2B5EF4-FFF2-40B4-BE49-F238E27FC236}">
                <a16:creationId xmlns:a16="http://schemas.microsoft.com/office/drawing/2014/main" id="{1E451EED-80FF-8C7D-173E-F8BA3997087A}"/>
              </a:ext>
            </a:extLst>
          </p:cNvPr>
          <p:cNvPicPr>
            <a:picLocks noGrp="1" noChangeAspect="1"/>
          </p:cNvPicPr>
          <p:nvPr>
            <p:ph idx="1"/>
          </p:nvPr>
        </p:nvPicPr>
        <p:blipFill>
          <a:blip r:embed="rId4"/>
          <a:stretch>
            <a:fillRect/>
          </a:stretch>
        </p:blipFill>
        <p:spPr>
          <a:xfrm>
            <a:off x="11258" y="1455230"/>
            <a:ext cx="9238383" cy="3993572"/>
          </a:xfrm>
        </p:spPr>
      </p:pic>
    </p:spTree>
    <p:extLst>
      <p:ext uri="{BB962C8B-B14F-4D97-AF65-F5344CB8AC3E}">
        <p14:creationId xmlns:p14="http://schemas.microsoft.com/office/powerpoint/2010/main" val="2813750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a:t>\</a:t>
            </a:r>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15</a:t>
            </a:fld>
            <a:endParaRPr lang="en-IN">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410751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p>
            <a:pPr>
              <a:spcBef>
                <a:spcPct val="50000"/>
              </a:spcBef>
            </a:pPr>
            <a:r>
              <a:rPr lang="en-US" sz="2400" b="1" dirty="0">
                <a:solidFill>
                  <a:schemeClr val="bg1"/>
                </a:solidFill>
                <a:latin typeface="Calibri"/>
                <a:ea typeface="ＭＳ Ｐゴシック"/>
                <a:cs typeface="Calibri"/>
              </a:rPr>
              <a:t>TECHNIQUES FOR DETECTING </a:t>
            </a:r>
            <a:endParaRPr lang="en-US" sz="2400" b="1">
              <a:solidFill>
                <a:schemeClr val="bg1"/>
              </a:solidFill>
              <a:latin typeface="Calibri"/>
              <a:ea typeface="ＭＳ Ｐゴシック"/>
              <a:cs typeface="Calibri"/>
            </a:endParaRPr>
          </a:p>
          <a:p>
            <a:pPr>
              <a:spcBef>
                <a:spcPct val="50000"/>
              </a:spcBef>
            </a:pPr>
            <a:r>
              <a:rPr lang="en-US" sz="2400" b="1" dirty="0">
                <a:solidFill>
                  <a:schemeClr val="bg1"/>
                </a:solidFill>
                <a:latin typeface="Calibri"/>
                <a:ea typeface="ＭＳ Ｐゴシック"/>
                <a:cs typeface="Calibri"/>
              </a:rPr>
              <a:t>DROSINESS STATE</a:t>
            </a:r>
            <a:endParaRPr lang="en-US" sz="2400" b="1" dirty="0">
              <a:solidFill>
                <a:schemeClr val="bg1"/>
              </a:solidFill>
              <a:latin typeface="Calibri" pitchFamily="34" charset="0"/>
              <a:ea typeface="ＭＳ Ｐゴシック" pitchFamily="-28" charset="-128"/>
              <a:cs typeface="Calibri"/>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4883" y="98822"/>
            <a:ext cx="4069773" cy="711777"/>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15</a:t>
            </a:fld>
            <a:endParaRPr lang="en-IN">
              <a:solidFill>
                <a:schemeClr val="bg1"/>
              </a:solidFill>
            </a:endParaRPr>
          </a:p>
        </p:txBody>
      </p:sp>
      <p:sp>
        <p:nvSpPr>
          <p:cNvPr id="10" name="TextBox 9"/>
          <p:cNvSpPr txBox="1"/>
          <p:nvPr/>
        </p:nvSpPr>
        <p:spPr>
          <a:xfrm>
            <a:off x="683568" y="6262010"/>
            <a:ext cx="8318559" cy="338554"/>
          </a:xfrm>
          <a:prstGeom prst="rect">
            <a:avLst/>
          </a:prstGeom>
          <a:noFill/>
        </p:spPr>
        <p:txBody>
          <a:bodyPr wrap="none" rtlCol="0">
            <a:spAutoFit/>
          </a:bodyPr>
          <a:lstStyle/>
          <a:p>
            <a:r>
              <a:rPr lang="en-IN" sz="1600" b="1" i="1">
                <a:solidFill>
                  <a:srgbClr val="FFFF00"/>
                </a:solidFill>
              </a:rPr>
              <a:t>Guidelines: </a:t>
            </a:r>
            <a:r>
              <a:rPr lang="en-US" sz="1600" b="1" i="1">
                <a:solidFill>
                  <a:srgbClr val="FFFF00"/>
                </a:solidFill>
              </a:rPr>
              <a:t> Mention advantage from this project, the audience/ users who will get benefitted</a:t>
            </a:r>
            <a:endParaRPr lang="en-IN" sz="1600" b="1" i="1">
              <a:solidFill>
                <a:srgbClr val="FFFF00"/>
              </a:solidFill>
            </a:endParaRPr>
          </a:p>
        </p:txBody>
      </p:sp>
      <p:sp>
        <p:nvSpPr>
          <p:cNvPr id="12" name="TextBox 11"/>
          <p:cNvSpPr txBox="1"/>
          <p:nvPr/>
        </p:nvSpPr>
        <p:spPr>
          <a:xfrm>
            <a:off x="7275276" y="6569440"/>
            <a:ext cx="1850186" cy="253916"/>
          </a:xfrm>
          <a:prstGeom prst="rect">
            <a:avLst/>
          </a:prstGeom>
          <a:noFill/>
        </p:spPr>
        <p:txBody>
          <a:bodyPr wrap="none" rtlCol="0">
            <a:spAutoFit/>
          </a:bodyPr>
          <a:lstStyle/>
          <a:p>
            <a:r>
              <a:rPr lang="en-IN" sz="1050" b="1">
                <a:solidFill>
                  <a:schemeClr val="bg1"/>
                </a:solidFill>
              </a:rPr>
              <a:t>T011A/ Template  Version 5.0</a:t>
            </a:r>
          </a:p>
        </p:txBody>
      </p:sp>
      <p:pic>
        <p:nvPicPr>
          <p:cNvPr id="6" name="Picture 6" descr="Graphical user interface, text, application&#10;&#10;Description automatically generated">
            <a:extLst>
              <a:ext uri="{FF2B5EF4-FFF2-40B4-BE49-F238E27FC236}">
                <a16:creationId xmlns:a16="http://schemas.microsoft.com/office/drawing/2014/main" id="{AAE891B7-6550-66E6-7631-F3CEA2894DE3}"/>
              </a:ext>
            </a:extLst>
          </p:cNvPr>
          <p:cNvPicPr>
            <a:picLocks noGrp="1" noChangeAspect="1"/>
          </p:cNvPicPr>
          <p:nvPr>
            <p:ph idx="1"/>
          </p:nvPr>
        </p:nvPicPr>
        <p:blipFill>
          <a:blip r:embed="rId4"/>
          <a:stretch>
            <a:fillRect/>
          </a:stretch>
        </p:blipFill>
        <p:spPr>
          <a:xfrm>
            <a:off x="1042" y="1011489"/>
            <a:ext cx="8908120" cy="5023929"/>
          </a:xfrm>
        </p:spPr>
      </p:pic>
    </p:spTree>
    <p:extLst>
      <p:ext uri="{BB962C8B-B14F-4D97-AF65-F5344CB8AC3E}">
        <p14:creationId xmlns:p14="http://schemas.microsoft.com/office/powerpoint/2010/main" val="2585641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16</a:t>
            </a:fld>
            <a:endParaRPr lang="en-IN">
              <a:solidFill>
                <a:schemeClr val="bg1"/>
              </a:solidFill>
            </a:endParaRPr>
          </a:p>
        </p:txBody>
      </p:sp>
      <p:sp>
        <p:nvSpPr>
          <p:cNvPr id="485380" name="Rectangle 4"/>
          <p:cNvSpPr>
            <a:spLocks noChangeArrowheads="1"/>
          </p:cNvSpPr>
          <p:nvPr/>
        </p:nvSpPr>
        <p:spPr bwMode="auto">
          <a:xfrm>
            <a:off x="-1" y="0"/>
            <a:ext cx="9028982" cy="1748287"/>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ctr"/>
          <a:lstStyle/>
          <a:p>
            <a:r>
              <a:rPr lang="en-IN" sz="5400" dirty="0">
                <a:solidFill>
                  <a:schemeClr val="bg1"/>
                </a:solidFill>
                <a:cs typeface="Calibri"/>
              </a:rPr>
              <a:t> </a:t>
            </a:r>
            <a:r>
              <a:rPr lang="en-IN" sz="8000" dirty="0">
                <a:solidFill>
                  <a:schemeClr val="bg1"/>
                </a:solidFill>
                <a:cs typeface="Calibri"/>
              </a:rPr>
              <a:t> </a:t>
            </a:r>
            <a:r>
              <a:rPr lang="en-IN" sz="4800" dirty="0">
                <a:solidFill>
                  <a:schemeClr val="bg1"/>
                </a:solidFill>
                <a:cs typeface="Calibri"/>
              </a:rPr>
              <a:t>REFRENCES</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788" y="378936"/>
            <a:ext cx="3978851" cy="854652"/>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16</a:t>
            </a:fld>
            <a:endParaRPr lang="en-IN">
              <a:solidFill>
                <a:schemeClr val="bg1"/>
              </a:solidFill>
            </a:endParaRP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a:solidFill>
                  <a:schemeClr val="bg1"/>
                </a:solidFill>
              </a:rPr>
              <a:t>T011A/ Template  Version 5.0</a:t>
            </a:r>
          </a:p>
        </p:txBody>
      </p:sp>
      <p:sp>
        <p:nvSpPr>
          <p:cNvPr id="6" name="Content Placeholder 5">
            <a:extLst>
              <a:ext uri="{FF2B5EF4-FFF2-40B4-BE49-F238E27FC236}">
                <a16:creationId xmlns:a16="http://schemas.microsoft.com/office/drawing/2014/main" id="{804CD656-F9AD-21FD-AF07-9B0E0FDBE833}"/>
              </a:ext>
            </a:extLst>
          </p:cNvPr>
          <p:cNvSpPr>
            <a:spLocks noGrp="1"/>
          </p:cNvSpPr>
          <p:nvPr>
            <p:ph idx="1"/>
          </p:nvPr>
        </p:nvSpPr>
        <p:spPr>
          <a:xfrm>
            <a:off x="-77932" y="1959658"/>
            <a:ext cx="8923194" cy="3997828"/>
          </a:xfrm>
        </p:spPr>
        <p:txBody>
          <a:bodyPr vert="horz" lIns="91440" tIns="45720" rIns="91440" bIns="45720" rtlCol="0" anchor="t">
            <a:normAutofit fontScale="92500"/>
          </a:bodyPr>
          <a:lstStyle/>
          <a:p>
            <a:r>
              <a:rPr lang="en-US" dirty="0"/>
              <a:t>[1] “Development of drowsiness detection system” </a:t>
            </a:r>
            <a:r>
              <a:rPr lang="en-US" dirty="0" err="1"/>
              <a:t>VehicleResearch</a:t>
            </a:r>
            <a:r>
              <a:rPr lang="en-US" dirty="0"/>
              <a:t> Laboratory, Nissan Center NISSAN MOTOR Co., Ltd. Hiroshi Ueno Masayuki Kaneda Masataka Tsukino [2] “Face and eye tracking algorithm based on digital image processing “Department of Electrical Engineering, Universidad de Chile AV. Tupper 2007. Claudio A. Perez, Alvaro Palma, Carlos A. Holzmann and Christian Pera [3] “Active Accident Avoidance Case Study: Integrating Drowsiness Monitoring System with Lateral Control and Speed Regulation in Passenger Vehicles” Proceedings of the 2008 IEEE International Conference on Vehicular Electronics and Safety Columbus, OH, USA. September 22- 24, 2008. Pınar </a:t>
            </a:r>
            <a:r>
              <a:rPr lang="en-US" dirty="0" err="1"/>
              <a:t>Boyra</a:t>
            </a:r>
            <a:r>
              <a:rPr lang="en-US" dirty="0"/>
              <a:t>, John  L. Hansen </a:t>
            </a:r>
          </a:p>
        </p:txBody>
      </p:sp>
    </p:spTree>
    <p:extLst>
      <p:ext uri="{BB962C8B-B14F-4D97-AF65-F5344CB8AC3E}">
        <p14:creationId xmlns:p14="http://schemas.microsoft.com/office/powerpoint/2010/main" val="2585641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a:t>THANKS</a:t>
            </a:r>
          </a:p>
        </p:txBody>
      </p:sp>
    </p:spTree>
    <p:extLst>
      <p:ext uri="{BB962C8B-B14F-4D97-AF65-F5344CB8AC3E}">
        <p14:creationId xmlns:p14="http://schemas.microsoft.com/office/powerpoint/2010/main" val="404071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2</a:t>
            </a:fld>
            <a:endParaRPr lang="en-IN">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a:t>Team Details</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2</a:t>
            </a:fld>
            <a:endParaRPr lang="en-IN">
              <a:solidFill>
                <a:schemeClr val="bg1"/>
              </a:solidFill>
            </a:endParaRPr>
          </a:p>
        </p:txBody>
      </p:sp>
      <p:sp>
        <p:nvSpPr>
          <p:cNvPr id="4" name="TextBox 3"/>
          <p:cNvSpPr txBox="1"/>
          <p:nvPr/>
        </p:nvSpPr>
        <p:spPr>
          <a:xfrm>
            <a:off x="1547664" y="6298600"/>
            <a:ext cx="4915385" cy="338554"/>
          </a:xfrm>
          <a:prstGeom prst="rect">
            <a:avLst/>
          </a:prstGeom>
          <a:noFill/>
        </p:spPr>
        <p:txBody>
          <a:bodyPr wrap="none" rtlCol="0">
            <a:spAutoFit/>
          </a:bodyPr>
          <a:lstStyle/>
          <a:p>
            <a:r>
              <a:rPr lang="en-IN" sz="1600" b="1" i="1">
                <a:solidFill>
                  <a:srgbClr val="FFFF00"/>
                </a:solidFill>
              </a:rPr>
              <a:t>Guidelines: Mention Team Names &amp; their role in project</a:t>
            </a: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a:solidFill>
                  <a:schemeClr val="bg1"/>
                </a:solidFill>
              </a:rPr>
              <a:t>T011A/ Template  Version 5.0</a:t>
            </a:r>
          </a:p>
        </p:txBody>
      </p:sp>
      <p:graphicFrame>
        <p:nvGraphicFramePr>
          <p:cNvPr id="6" name="Table 5"/>
          <p:cNvGraphicFramePr>
            <a:graphicFrameLocks noGrp="1"/>
          </p:cNvGraphicFramePr>
          <p:nvPr>
            <p:extLst>
              <p:ext uri="{D42A27DB-BD31-4B8C-83A1-F6EECF244321}">
                <p14:modId xmlns:p14="http://schemas.microsoft.com/office/powerpoint/2010/main" val="1014392083"/>
              </p:ext>
            </p:extLst>
          </p:nvPr>
        </p:nvGraphicFramePr>
        <p:xfrm>
          <a:off x="388188" y="1581509"/>
          <a:ext cx="8361582" cy="2151925"/>
        </p:xfrm>
        <a:graphic>
          <a:graphicData uri="http://schemas.openxmlformats.org/drawingml/2006/table">
            <a:tbl>
              <a:tblPr firstRow="1" firstCol="1" bandRow="1">
                <a:tableStyleId>{E8B1032C-EA38-4F05-BA0D-38AFFFC7BED3}</a:tableStyleId>
              </a:tblPr>
              <a:tblGrid>
                <a:gridCol w="5877119">
                  <a:extLst>
                    <a:ext uri="{9D8B030D-6E8A-4147-A177-3AD203B41FA5}">
                      <a16:colId xmlns:a16="http://schemas.microsoft.com/office/drawing/2014/main" val="3341467042"/>
                    </a:ext>
                  </a:extLst>
                </a:gridCol>
                <a:gridCol w="2484463">
                  <a:extLst>
                    <a:ext uri="{9D8B030D-6E8A-4147-A177-3AD203B41FA5}">
                      <a16:colId xmlns:a16="http://schemas.microsoft.com/office/drawing/2014/main" val="4186870229"/>
                    </a:ext>
                  </a:extLst>
                </a:gridCol>
              </a:tblGrid>
              <a:tr h="487212">
                <a:tc>
                  <a:txBody>
                    <a:bodyPr/>
                    <a:lstStyle/>
                    <a:p>
                      <a:pPr algn="ctr">
                        <a:lnSpc>
                          <a:spcPct val="106000"/>
                        </a:lnSpc>
                        <a:spcAft>
                          <a:spcPts val="0"/>
                        </a:spcAft>
                      </a:pPr>
                      <a:r>
                        <a:rPr lang="en-US" sz="2000" dirty="0">
                          <a:effectLst/>
                        </a:rPr>
                        <a:t>Student Name</a:t>
                      </a:r>
                      <a:endParaRPr lang="en-IN" sz="1800" dirty="0">
                        <a:effectLst/>
                        <a:latin typeface="Calibri" panose="020F0502020204030204" pitchFamily="34" charset="0"/>
                        <a:ea typeface="Droid Sans Fallback"/>
                      </a:endParaRPr>
                    </a:p>
                  </a:txBody>
                  <a:tcPr marL="68580" marR="68580" marT="0" marB="0"/>
                </a:tc>
                <a:tc>
                  <a:txBody>
                    <a:bodyPr/>
                    <a:lstStyle/>
                    <a:p>
                      <a:pPr algn="ctr">
                        <a:lnSpc>
                          <a:spcPct val="106000"/>
                        </a:lnSpc>
                        <a:spcAft>
                          <a:spcPts val="0"/>
                        </a:spcAft>
                      </a:pPr>
                      <a:r>
                        <a:rPr lang="en-US" sz="2000" dirty="0">
                          <a:effectLst/>
                        </a:rPr>
                        <a:t>Role</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1876531479"/>
                  </a:ext>
                </a:extLst>
              </a:tr>
              <a:tr h="644377">
                <a:tc>
                  <a:txBody>
                    <a:bodyPr/>
                    <a:lstStyle/>
                    <a:p>
                      <a:pPr lvl="0">
                        <a:lnSpc>
                          <a:spcPct val="106000"/>
                        </a:lnSpc>
                        <a:spcAft>
                          <a:spcPts val="800"/>
                        </a:spcAft>
                        <a:buNone/>
                      </a:pPr>
                      <a:r>
                        <a:rPr lang="en-IN" sz="1800" dirty="0">
                          <a:effectLst/>
                          <a:latin typeface="Calibri"/>
                        </a:rPr>
                        <a:t>ABHAY SAXENA , VIKESH KUMAR</a:t>
                      </a:r>
                      <a:endParaRPr lang="en-US" dirty="0"/>
                    </a:p>
                  </a:txBody>
                  <a:tcPr marL="68580" marR="68580" marT="0" marB="0"/>
                </a:tc>
                <a:tc>
                  <a:txBody>
                    <a:bodyPr/>
                    <a:lstStyle/>
                    <a:p>
                      <a:pPr>
                        <a:lnSpc>
                          <a:spcPct val="106000"/>
                        </a:lnSpc>
                        <a:spcAft>
                          <a:spcPts val="800"/>
                        </a:spcAft>
                      </a:pPr>
                      <a:r>
                        <a:rPr lang="en-US" sz="1800" dirty="0" err="1">
                          <a:effectLst/>
                        </a:rPr>
                        <a:t>Researcher,Developer,coder</a:t>
                      </a:r>
                    </a:p>
                  </a:txBody>
                  <a:tcPr marL="68580" marR="68580" marT="0" marB="0"/>
                </a:tc>
                <a:extLst>
                  <a:ext uri="{0D108BD9-81ED-4DB2-BD59-A6C34878D82A}">
                    <a16:rowId xmlns:a16="http://schemas.microsoft.com/office/drawing/2014/main" val="3895163912"/>
                  </a:ext>
                </a:extLst>
              </a:tr>
              <a:tr h="735980">
                <a:tc>
                  <a:txBody>
                    <a:bodyPr/>
                    <a:lstStyle/>
                    <a:p>
                      <a:pPr>
                        <a:lnSpc>
                          <a:spcPct val="106000"/>
                        </a:lnSpc>
                        <a:spcAft>
                          <a:spcPts val="800"/>
                        </a:spcAft>
                      </a:pPr>
                      <a:endParaRPr lang="en-IN" sz="180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a16="http://schemas.microsoft.com/office/drawing/2014/main" val="4000564458"/>
                  </a:ext>
                </a:extLst>
              </a:tr>
              <a:tr h="284356">
                <a:tc>
                  <a:txBody>
                    <a:bodyPr/>
                    <a:lstStyle/>
                    <a:p>
                      <a:pPr>
                        <a:lnSpc>
                          <a:spcPct val="106000"/>
                        </a:lnSpc>
                        <a:spcAft>
                          <a:spcPts val="800"/>
                        </a:spcAft>
                      </a:pPr>
                      <a:r>
                        <a:rPr lang="en-US" sz="1800" dirty="0">
                          <a:effectLst/>
                        </a:rPr>
                        <a:t> BOBY SHARMA , AVIRAL YADAV</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rPr>
                        <a:t>CO-member, Tester</a:t>
                      </a:r>
                    </a:p>
                  </a:txBody>
                  <a:tcPr marL="68580" marR="68580" marT="0" marB="0"/>
                </a:tc>
                <a:extLst>
                  <a:ext uri="{0D108BD9-81ED-4DB2-BD59-A6C34878D82A}">
                    <a16:rowId xmlns:a16="http://schemas.microsoft.com/office/drawing/2014/main" val="389848289"/>
                  </a:ext>
                </a:extLst>
              </a:tr>
            </a:tbl>
          </a:graphicData>
        </a:graphic>
      </p:graphicFrame>
    </p:spTree>
    <p:extLst>
      <p:ext uri="{BB962C8B-B14F-4D97-AF65-F5344CB8AC3E}">
        <p14:creationId xmlns:p14="http://schemas.microsoft.com/office/powerpoint/2010/main" val="113471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272761" y="1283799"/>
            <a:ext cx="8585491" cy="5024380"/>
          </a:xfrm>
        </p:spPr>
        <p:txBody>
          <a:bodyPr vert="horz" lIns="91440" tIns="45720" rIns="91440" bIns="45720" rtlCol="0" anchor="t">
            <a:noAutofit/>
          </a:bodyPr>
          <a:lstStyle/>
          <a:p>
            <a:pPr marL="0" indent="0">
              <a:buNone/>
            </a:pPr>
            <a:r>
              <a:rPr lang="en-IN" sz="1800" dirty="0">
                <a:ea typeface="+mn-lt"/>
                <a:cs typeface="+mn-lt"/>
              </a:rPr>
              <a:t>The aim of this project is to develop a prototype drowsiness detection system. The focus will be placed on designing a system that will accurately monitor the open or closed state of the driver’s eyes in real-time. By monitoring the eyes, it is believed that the symptoms of driver fatigue can be detected early enough to avoid a car accident. Detection of fatigue involves the observation of eye movements and blink patterns in a sequence of images of a face. Initially, we decided to go about detecting eye blink patterns using Matlab. However Matlab had some serious limitations. The processing capacities required by Matlab were very high. Also there were some problems with speed in real time processing. Matlab was capable of processing only 4-5 frames per second. On a system with a low RAM this was even lower. As we all know an eye blink is a matter of milliseconds. Also a drivers head movements can be pretty fast. Though the Matlab program designed by us detected an eye blink, the performance was found severely wanting. This is where OpenCV came in. OpenCV is an open source computer vision library. It is designed for computational efficiency and with a strong focus on real time applications. It helps to build sophisticated vision applications quickly and easily. OpenCV satisfied the low processing power and high speed requirements of our application.</a:t>
            </a:r>
            <a:endParaRPr lang="en-US" sz="1800">
              <a:cs typeface="Calibri"/>
            </a:endParaRPr>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3</a:t>
            </a:fld>
            <a:endParaRPr lang="en-IN">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86264" y="172528"/>
            <a:ext cx="61727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sz="3200" dirty="0">
                <a:latin typeface="Calibri"/>
                <a:ea typeface="ＭＳ Ｐゴシック"/>
                <a:cs typeface="Calibri"/>
              </a:rPr>
              <a:t>PROJECT Brief</a:t>
            </a:r>
            <a:endParaRPr lang="en-US" sz="3200" dirty="0">
              <a:cs typeface="Calibri"/>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2674" y="77011"/>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3</a:t>
            </a:fld>
            <a:endParaRPr lang="en-IN">
              <a:solidFill>
                <a:schemeClr val="bg1"/>
              </a:solidFill>
            </a:endParaRP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a:solidFill>
                  <a:schemeClr val="bg1"/>
                </a:solidFill>
              </a:rPr>
              <a:t>T011A/ Template  Version 5.0</a:t>
            </a:r>
          </a:p>
        </p:txBody>
      </p:sp>
    </p:spTree>
    <p:extLst>
      <p:ext uri="{BB962C8B-B14F-4D97-AF65-F5344CB8AC3E}">
        <p14:creationId xmlns:p14="http://schemas.microsoft.com/office/powerpoint/2010/main" val="180959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4</a:t>
            </a:fld>
            <a:endParaRPr lang="en-IN">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4656" y="3676"/>
            <a:ext cx="484787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latin typeface="Calibri"/>
                <a:ea typeface="ＭＳ Ｐゴシック"/>
                <a:cs typeface="Calibri"/>
              </a:rPr>
              <a:t>Methodologies/Technologies/Tools to used</a:t>
            </a:r>
          </a:p>
          <a:p>
            <a:r>
              <a:rPr lang="en-US" dirty="0">
                <a:latin typeface="Calibri"/>
                <a:ea typeface="ＭＳ Ｐゴシック"/>
                <a:cs typeface="Calibri"/>
              </a:rPr>
              <a:t>used</a:t>
            </a:r>
            <a:endParaRPr lang="en-US" dirty="0">
              <a:cs typeface="Calibri"/>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4280" y="77011"/>
            <a:ext cx="3834916"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4</a:t>
            </a:fld>
            <a:endParaRPr lang="en-IN">
              <a:solidFill>
                <a:schemeClr val="bg1"/>
              </a:solidFill>
            </a:endParaRP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a:solidFill>
                  <a:schemeClr val="bg1"/>
                </a:solidFill>
              </a:rPr>
              <a:t>T011A/ Template  Version 5.0</a:t>
            </a:r>
          </a:p>
        </p:txBody>
      </p:sp>
      <p:sp>
        <p:nvSpPr>
          <p:cNvPr id="9" name="Content Placeholder 8">
            <a:extLst>
              <a:ext uri="{FF2B5EF4-FFF2-40B4-BE49-F238E27FC236}">
                <a16:creationId xmlns:a16="http://schemas.microsoft.com/office/drawing/2014/main" id="{C1D1BE16-6F2B-CB80-428A-798B231B6900}"/>
              </a:ext>
            </a:extLst>
          </p:cNvPr>
          <p:cNvSpPr>
            <a:spLocks noGrp="1"/>
          </p:cNvSpPr>
          <p:nvPr>
            <p:ph idx="1"/>
          </p:nvPr>
        </p:nvSpPr>
        <p:spPr>
          <a:xfrm>
            <a:off x="194829" y="1193329"/>
            <a:ext cx="8663422" cy="4777147"/>
          </a:xfrm>
        </p:spPr>
        <p:txBody>
          <a:bodyPr vert="horz" lIns="91440" tIns="45720" rIns="91440" bIns="45720" rtlCol="0" anchor="t">
            <a:normAutofit/>
          </a:bodyPr>
          <a:lstStyle/>
          <a:p>
            <a:r>
              <a:rPr lang="en-US" dirty="0">
                <a:cs typeface="Calibri"/>
              </a:rPr>
              <a:t>Software Platform </a:t>
            </a:r>
          </a:p>
          <a:p>
            <a:r>
              <a:rPr lang="en-US" dirty="0">
                <a:cs typeface="Calibri"/>
              </a:rPr>
              <a:t>Visual Code</a:t>
            </a:r>
          </a:p>
          <a:p>
            <a:r>
              <a:rPr lang="en-US" err="1">
                <a:cs typeface="Calibri"/>
              </a:rPr>
              <a:t>Keras</a:t>
            </a:r>
            <a:endParaRPr lang="en-US" dirty="0">
              <a:cs typeface="Calibri"/>
            </a:endParaRPr>
          </a:p>
          <a:p>
            <a:r>
              <a:rPr lang="en-US" dirty="0">
                <a:cs typeface="Calibri"/>
              </a:rPr>
              <a:t>Python Idle 3.10</a:t>
            </a:r>
          </a:p>
          <a:p>
            <a:r>
              <a:rPr lang="en-US" dirty="0">
                <a:cs typeface="Calibri"/>
              </a:rPr>
              <a:t>Command Prompt</a:t>
            </a:r>
          </a:p>
          <a:p>
            <a:endParaRPr lang="en-US" dirty="0">
              <a:cs typeface="Calibri"/>
            </a:endParaRPr>
          </a:p>
          <a:p>
            <a:r>
              <a:rPr lang="en-US" dirty="0">
                <a:cs typeface="Calibri"/>
              </a:rPr>
              <a:t>Hardware Platform</a:t>
            </a:r>
          </a:p>
          <a:p>
            <a:r>
              <a:rPr lang="en-US" dirty="0">
                <a:cs typeface="Calibri"/>
              </a:rPr>
              <a:t>i5-11 Gen</a:t>
            </a:r>
          </a:p>
          <a:p>
            <a:r>
              <a:rPr lang="en-US" dirty="0">
                <a:cs typeface="Calibri"/>
              </a:rPr>
              <a:t>8GB RAM </a:t>
            </a:r>
            <a:endParaRPr lang="en-US" dirty="0"/>
          </a:p>
          <a:p>
            <a:r>
              <a:rPr lang="en-US" dirty="0">
                <a:cs typeface="Calibri"/>
              </a:rPr>
              <a:t>512 SSD</a:t>
            </a:r>
          </a:p>
          <a:p>
            <a:endParaRPr lang="en-US" dirty="0">
              <a:cs typeface="Calibri"/>
            </a:endParaRPr>
          </a:p>
        </p:txBody>
      </p:sp>
    </p:spTree>
    <p:extLst>
      <p:ext uri="{BB962C8B-B14F-4D97-AF65-F5344CB8AC3E}">
        <p14:creationId xmlns:p14="http://schemas.microsoft.com/office/powerpoint/2010/main" val="467074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7ED17-14E8-B532-EE36-D6739E4643B6}"/>
              </a:ext>
            </a:extLst>
          </p:cNvPr>
          <p:cNvSpPr>
            <a:spLocks noGrp="1"/>
          </p:cNvSpPr>
          <p:nvPr>
            <p:ph type="title"/>
          </p:nvPr>
        </p:nvSpPr>
        <p:spPr>
          <a:xfrm>
            <a:off x="-3856" y="0"/>
            <a:ext cx="9147855" cy="769486"/>
          </a:xfrm>
        </p:spPr>
        <p:txBody>
          <a:bodyPr/>
          <a:lstStyle/>
          <a:p>
            <a:r>
              <a:rPr lang="en-US" dirty="0">
                <a:cs typeface="Calibri"/>
              </a:rPr>
              <a:t>Methodologies </a:t>
            </a:r>
            <a:endParaRPr lang="en-US" dirty="0"/>
          </a:p>
        </p:txBody>
      </p:sp>
      <p:pic>
        <p:nvPicPr>
          <p:cNvPr id="7" name="Picture 7" descr="A picture containing diagram&#10;&#10;Description automatically generated">
            <a:extLst>
              <a:ext uri="{FF2B5EF4-FFF2-40B4-BE49-F238E27FC236}">
                <a16:creationId xmlns:a16="http://schemas.microsoft.com/office/drawing/2014/main" id="{6B3A08EA-00D2-39AB-F2DA-5ECD1887BF15}"/>
              </a:ext>
            </a:extLst>
          </p:cNvPr>
          <p:cNvPicPr>
            <a:picLocks noGrp="1" noChangeAspect="1"/>
          </p:cNvPicPr>
          <p:nvPr>
            <p:ph idx="1"/>
          </p:nvPr>
        </p:nvPicPr>
        <p:blipFill>
          <a:blip r:embed="rId2"/>
          <a:stretch>
            <a:fillRect/>
          </a:stretch>
        </p:blipFill>
        <p:spPr>
          <a:xfrm>
            <a:off x="197862" y="986772"/>
            <a:ext cx="8657357" cy="5774747"/>
          </a:xfrm>
        </p:spPr>
      </p:pic>
      <p:sp>
        <p:nvSpPr>
          <p:cNvPr id="4" name="Slide Number Placeholder 3">
            <a:extLst>
              <a:ext uri="{FF2B5EF4-FFF2-40B4-BE49-F238E27FC236}">
                <a16:creationId xmlns:a16="http://schemas.microsoft.com/office/drawing/2014/main" id="{48BB3016-B0D5-931C-D3C9-69FCA5F20F3B}"/>
              </a:ext>
            </a:extLst>
          </p:cNvPr>
          <p:cNvSpPr>
            <a:spLocks noGrp="1"/>
          </p:cNvSpPr>
          <p:nvPr>
            <p:ph type="sldNum" sz="quarter" idx="12"/>
          </p:nvPr>
        </p:nvSpPr>
        <p:spPr/>
        <p:txBody>
          <a:bodyPr/>
          <a:lstStyle/>
          <a:p>
            <a:fld id="{08FC1071-F2DF-4CA9-AA63-FF97A16BD739}" type="slidenum">
              <a:rPr lang="en-IN" smtClean="0"/>
              <a:pPr/>
              <a:t>5</a:t>
            </a:fld>
            <a:endParaRPr lang="en-IN"/>
          </a:p>
        </p:txBody>
      </p:sp>
      <p:pic>
        <p:nvPicPr>
          <p:cNvPr id="6" name="Picture 18" descr="Teerthanker Mahaveer University">
            <a:extLst>
              <a:ext uri="{FF2B5EF4-FFF2-40B4-BE49-F238E27FC236}">
                <a16:creationId xmlns:a16="http://schemas.microsoft.com/office/drawing/2014/main" id="{D633B8FC-D94A-6ECE-412A-81EC3379A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9905" y="77011"/>
            <a:ext cx="4549291"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878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38FBA-5E0D-5A6F-E66F-FFCD24ACABD6}"/>
              </a:ext>
            </a:extLst>
          </p:cNvPr>
          <p:cNvSpPr>
            <a:spLocks noGrp="1"/>
          </p:cNvSpPr>
          <p:nvPr>
            <p:ph type="title"/>
          </p:nvPr>
        </p:nvSpPr>
        <p:spPr>
          <a:xfrm>
            <a:off x="-6688" y="8721"/>
            <a:ext cx="9150688" cy="1178464"/>
          </a:xfrm>
        </p:spPr>
        <p:txBody>
          <a:bodyPr/>
          <a:lstStyle/>
          <a:p>
            <a:r>
              <a:rPr lang="en-US" dirty="0">
                <a:cs typeface="Calibri"/>
              </a:rPr>
              <a:t>    </a:t>
            </a:r>
          </a:p>
        </p:txBody>
      </p:sp>
      <p:sp>
        <p:nvSpPr>
          <p:cNvPr id="3" name="Slide Number Placeholder 2">
            <a:extLst>
              <a:ext uri="{FF2B5EF4-FFF2-40B4-BE49-F238E27FC236}">
                <a16:creationId xmlns:a16="http://schemas.microsoft.com/office/drawing/2014/main" id="{19837799-D31A-8DEA-D0A3-087392DB80F5}"/>
              </a:ext>
            </a:extLst>
          </p:cNvPr>
          <p:cNvSpPr>
            <a:spLocks noGrp="1"/>
          </p:cNvSpPr>
          <p:nvPr>
            <p:ph type="sldNum" sz="quarter" idx="12"/>
          </p:nvPr>
        </p:nvSpPr>
        <p:spPr/>
        <p:txBody>
          <a:bodyPr/>
          <a:lstStyle/>
          <a:p>
            <a:fld id="{08FC1071-F2DF-4CA9-AA63-FF97A16BD739}" type="slidenum">
              <a:rPr lang="en-IN" smtClean="0"/>
              <a:t>6</a:t>
            </a:fld>
            <a:endParaRPr lang="en-IN"/>
          </a:p>
        </p:txBody>
      </p:sp>
      <p:pic>
        <p:nvPicPr>
          <p:cNvPr id="7" name="Picture 7" descr="Text&#10;&#10;Description automatically generated">
            <a:extLst>
              <a:ext uri="{FF2B5EF4-FFF2-40B4-BE49-F238E27FC236}">
                <a16:creationId xmlns:a16="http://schemas.microsoft.com/office/drawing/2014/main" id="{F530CBEE-96A0-4AED-ED43-7D2B1BD49C1E}"/>
              </a:ext>
            </a:extLst>
          </p:cNvPr>
          <p:cNvPicPr>
            <a:picLocks noChangeAspect="1"/>
          </p:cNvPicPr>
          <p:nvPr/>
        </p:nvPicPr>
        <p:blipFill>
          <a:blip r:embed="rId2"/>
          <a:stretch>
            <a:fillRect/>
          </a:stretch>
        </p:blipFill>
        <p:spPr>
          <a:xfrm>
            <a:off x="4888923" y="119372"/>
            <a:ext cx="4055051" cy="917247"/>
          </a:xfrm>
          <a:prstGeom prst="rect">
            <a:avLst/>
          </a:prstGeom>
        </p:spPr>
      </p:pic>
      <p:pic>
        <p:nvPicPr>
          <p:cNvPr id="8" name="Picture 8">
            <a:extLst>
              <a:ext uri="{FF2B5EF4-FFF2-40B4-BE49-F238E27FC236}">
                <a16:creationId xmlns:a16="http://schemas.microsoft.com/office/drawing/2014/main" id="{8CC93A50-BA93-A2FD-1067-5E556FD7CCA9}"/>
              </a:ext>
            </a:extLst>
          </p:cNvPr>
          <p:cNvPicPr>
            <a:picLocks noChangeAspect="1"/>
          </p:cNvPicPr>
          <p:nvPr/>
        </p:nvPicPr>
        <p:blipFill>
          <a:blip r:embed="rId3"/>
          <a:stretch>
            <a:fillRect/>
          </a:stretch>
        </p:blipFill>
        <p:spPr>
          <a:xfrm>
            <a:off x="226003" y="1274845"/>
            <a:ext cx="8717971" cy="5399357"/>
          </a:xfrm>
          <a:prstGeom prst="rect">
            <a:avLst/>
          </a:prstGeom>
        </p:spPr>
      </p:pic>
    </p:spTree>
    <p:extLst>
      <p:ext uri="{BB962C8B-B14F-4D97-AF65-F5344CB8AC3E}">
        <p14:creationId xmlns:p14="http://schemas.microsoft.com/office/powerpoint/2010/main" val="4250208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9D08-650C-96E3-307F-7B76207C6FD9}"/>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B42B4AB9-56DA-A7E2-0355-C0D5FA8B374F}"/>
              </a:ext>
            </a:extLst>
          </p:cNvPr>
          <p:cNvSpPr>
            <a:spLocks noGrp="1"/>
          </p:cNvSpPr>
          <p:nvPr>
            <p:ph type="sldNum" sz="quarter" idx="12"/>
          </p:nvPr>
        </p:nvSpPr>
        <p:spPr/>
        <p:txBody>
          <a:bodyPr/>
          <a:lstStyle/>
          <a:p>
            <a:fld id="{08FC1071-F2DF-4CA9-AA63-FF97A16BD739}" type="slidenum">
              <a:rPr lang="en-IN" smtClean="0"/>
              <a:t>7</a:t>
            </a:fld>
            <a:endParaRPr lang="en-IN"/>
          </a:p>
        </p:txBody>
      </p:sp>
      <p:pic>
        <p:nvPicPr>
          <p:cNvPr id="4" name="Picture 4" descr="Diagram&#10;&#10;Description automatically generated">
            <a:extLst>
              <a:ext uri="{FF2B5EF4-FFF2-40B4-BE49-F238E27FC236}">
                <a16:creationId xmlns:a16="http://schemas.microsoft.com/office/drawing/2014/main" id="{1DFEF88A-3ACC-1335-19E9-FA2D49013152}"/>
              </a:ext>
            </a:extLst>
          </p:cNvPr>
          <p:cNvPicPr>
            <a:picLocks noChangeAspect="1"/>
          </p:cNvPicPr>
          <p:nvPr/>
        </p:nvPicPr>
        <p:blipFill>
          <a:blip r:embed="rId2"/>
          <a:stretch>
            <a:fillRect/>
          </a:stretch>
        </p:blipFill>
        <p:spPr>
          <a:xfrm>
            <a:off x="316923" y="502401"/>
            <a:ext cx="8614063" cy="6255846"/>
          </a:xfrm>
          <a:prstGeom prst="rect">
            <a:avLst/>
          </a:prstGeom>
        </p:spPr>
      </p:pic>
    </p:spTree>
    <p:extLst>
      <p:ext uri="{BB962C8B-B14F-4D97-AF65-F5344CB8AC3E}">
        <p14:creationId xmlns:p14="http://schemas.microsoft.com/office/powerpoint/2010/main" val="529804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8</a:t>
            </a:fld>
            <a:endParaRPr lang="en-IN">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201283" y="28754"/>
            <a:ext cx="35847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nchor="t">
            <a:spAutoFit/>
          </a:bodyPr>
          <a:lstStyle/>
          <a:p>
            <a:pPr>
              <a:spcBef>
                <a:spcPct val="50000"/>
              </a:spcBef>
            </a:pPr>
            <a:r>
              <a:rPr lang="en-US" sz="3600" b="1" dirty="0">
                <a:solidFill>
                  <a:schemeClr val="bg1"/>
                </a:solidFill>
                <a:latin typeface="Calibri"/>
                <a:ea typeface="ＭＳ Ｐゴシック"/>
                <a:cs typeface="Calibri"/>
              </a:rPr>
              <a:t>Context Diagram</a:t>
            </a:r>
            <a:endParaRPr lang="en-US" sz="3600" b="1" dirty="0">
              <a:solidFill>
                <a:schemeClr val="bg1"/>
              </a:solidFill>
              <a:latin typeface="Calibri" pitchFamily="34" charset="0"/>
              <a:ea typeface="ＭＳ Ｐゴシック" pitchFamily="-28" charset="-128"/>
              <a:cs typeface="Calibri"/>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8</a:t>
            </a:fld>
            <a:endParaRPr lang="en-IN">
              <a:solidFill>
                <a:schemeClr val="bg1"/>
              </a:solidFill>
            </a:endParaRP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a:solidFill>
                  <a:schemeClr val="bg1"/>
                </a:solidFill>
              </a:rPr>
              <a:t>T011A/ Template  Version 5.0</a:t>
            </a:r>
          </a:p>
        </p:txBody>
      </p:sp>
      <p:pic>
        <p:nvPicPr>
          <p:cNvPr id="7" name="Picture 7" descr="Diagram&#10;&#10;Description automatically generated">
            <a:extLst>
              <a:ext uri="{FF2B5EF4-FFF2-40B4-BE49-F238E27FC236}">
                <a16:creationId xmlns:a16="http://schemas.microsoft.com/office/drawing/2014/main" id="{3F88C425-E35E-41B1-94F2-30149B6BD871}"/>
              </a:ext>
            </a:extLst>
          </p:cNvPr>
          <p:cNvPicPr>
            <a:picLocks noGrp="1" noChangeAspect="1"/>
          </p:cNvPicPr>
          <p:nvPr>
            <p:ph idx="1"/>
          </p:nvPr>
        </p:nvPicPr>
        <p:blipFill>
          <a:blip r:embed="rId4"/>
          <a:stretch>
            <a:fillRect/>
          </a:stretch>
        </p:blipFill>
        <p:spPr>
          <a:xfrm>
            <a:off x="458932" y="1185066"/>
            <a:ext cx="8070273" cy="4806660"/>
          </a:xfrm>
        </p:spPr>
      </p:pic>
    </p:spTree>
    <p:extLst>
      <p:ext uri="{BB962C8B-B14F-4D97-AF65-F5344CB8AC3E}">
        <p14:creationId xmlns:p14="http://schemas.microsoft.com/office/powerpoint/2010/main" val="2843790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9</a:t>
            </a:fld>
            <a:endParaRPr lang="en-IN">
              <a:solidFill>
                <a:schemeClr val="bg1"/>
              </a:solidFill>
            </a:endParaRPr>
          </a:p>
        </p:txBody>
      </p:sp>
      <p:sp>
        <p:nvSpPr>
          <p:cNvPr id="485380" name="Rectangle 4"/>
          <p:cNvSpPr>
            <a:spLocks noChangeArrowheads="1"/>
          </p:cNvSpPr>
          <p:nvPr/>
        </p:nvSpPr>
        <p:spPr bwMode="auto">
          <a:xfrm>
            <a:off x="-12988" y="25977"/>
            <a:ext cx="9144000" cy="888423"/>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ctr"/>
          <a:lstStyle/>
          <a:p>
            <a:r>
              <a:rPr lang="en-IN" sz="3200" b="1" dirty="0">
                <a:solidFill>
                  <a:schemeClr val="bg1"/>
                </a:solidFill>
                <a:cs typeface="Calibri"/>
              </a:rPr>
              <a:t>Data flow Diagram</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2599" y="33879"/>
            <a:ext cx="3312184"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9</a:t>
            </a:fld>
            <a:endParaRPr lang="en-IN">
              <a:solidFill>
                <a:schemeClr val="bg1"/>
              </a:solidFill>
            </a:endParaRP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a:solidFill>
                  <a:schemeClr val="bg1"/>
                </a:solidFill>
              </a:rPr>
              <a:t>T011A/ Template  Version 5.0</a:t>
            </a:r>
          </a:p>
        </p:txBody>
      </p:sp>
      <p:pic>
        <p:nvPicPr>
          <p:cNvPr id="7" name="Picture 7" descr="Diagram&#10;&#10;Description automatically generated">
            <a:extLst>
              <a:ext uri="{FF2B5EF4-FFF2-40B4-BE49-F238E27FC236}">
                <a16:creationId xmlns:a16="http://schemas.microsoft.com/office/drawing/2014/main" id="{436B5695-63FB-AE22-4741-1EA468D4D3DE}"/>
              </a:ext>
            </a:extLst>
          </p:cNvPr>
          <p:cNvPicPr>
            <a:picLocks noGrp="1" noChangeAspect="1"/>
          </p:cNvPicPr>
          <p:nvPr>
            <p:ph idx="1"/>
          </p:nvPr>
        </p:nvPicPr>
        <p:blipFill>
          <a:blip r:embed="rId4"/>
          <a:stretch>
            <a:fillRect/>
          </a:stretch>
        </p:blipFill>
        <p:spPr>
          <a:xfrm>
            <a:off x="203636" y="1063442"/>
            <a:ext cx="8386034" cy="4984965"/>
          </a:xfrm>
        </p:spPr>
      </p:pic>
    </p:spTree>
    <p:extLst>
      <p:ext uri="{BB962C8B-B14F-4D97-AF65-F5344CB8AC3E}">
        <p14:creationId xmlns:p14="http://schemas.microsoft.com/office/powerpoint/2010/main" val="3458684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17</Slides>
  <Notes>12</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PROJECT TITLE  Driver Slumped driving Identification System Date: 01/05/2023</vt:lpstr>
      <vt:lpstr>PowerPoint Presentation</vt:lpstr>
      <vt:lpstr>PowerPoint Presentation</vt:lpstr>
      <vt:lpstr>PowerPoint Presentation</vt:lpstr>
      <vt:lpstr>Methodologies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Jain</dc:creator>
  <cp:revision>382</cp:revision>
  <dcterms:created xsi:type="dcterms:W3CDTF">2016-07-30T14:16:51Z</dcterms:created>
  <dcterms:modified xsi:type="dcterms:W3CDTF">2023-05-11T13:10:26Z</dcterms:modified>
</cp:coreProperties>
</file>