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Poppins Bold" charset="1" panose="00000800000000000000"/>
      <p:regular r:id="rId20"/>
    </p:embeddedFont>
    <p:embeddedFont>
      <p:font typeface="Montserrat" charset="1" panose="00000500000000000000"/>
      <p:regular r:id="rId21"/>
    </p:embeddedFont>
    <p:embeddedFont>
      <p:font typeface="Montserrat Bold"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jpeg" Type="http://schemas.openxmlformats.org/officeDocument/2006/relationships/image"/><Relationship Id="rId5" Target="../media/image5.jpeg" Type="http://schemas.openxmlformats.org/officeDocument/2006/relationships/image"/><Relationship Id="rId6" Target="../media/image6.jpeg" Type="http://schemas.openxmlformats.org/officeDocument/2006/relationships/image"/><Relationship Id="rId7" Target="../media/image7.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9.jpeg" Type="http://schemas.openxmlformats.org/officeDocument/2006/relationships/image"/><Relationship Id="rId5" Target="../media/image10.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9433973" y="1716199"/>
            <a:ext cx="8608364" cy="860836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9729999" y="2012224"/>
            <a:ext cx="8016312" cy="801631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blipFill>
              <a:blip r:embed="rId3"/>
              <a:stretch>
                <a:fillRect l="0" t="0" r="0" b="0"/>
              </a:stretch>
            </a:blipFill>
          </p:spPr>
        </p:sp>
      </p:grpSp>
      <p:grpSp>
        <p:nvGrpSpPr>
          <p:cNvPr name="Group 7" id="7"/>
          <p:cNvGrpSpPr/>
          <p:nvPr/>
        </p:nvGrpSpPr>
        <p:grpSpPr>
          <a:xfrm rot="0">
            <a:off x="-4433562" y="-3407473"/>
            <a:ext cx="8279935" cy="827993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7023500" y="8129833"/>
            <a:ext cx="6714655" cy="671465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1" id="11"/>
          <p:cNvGrpSpPr/>
          <p:nvPr/>
        </p:nvGrpSpPr>
        <p:grpSpPr>
          <a:xfrm rot="0">
            <a:off x="15174512" y="6236124"/>
            <a:ext cx="8608364" cy="860836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3" id="13"/>
          <p:cNvGrpSpPr/>
          <p:nvPr/>
        </p:nvGrpSpPr>
        <p:grpSpPr>
          <a:xfrm rot="0">
            <a:off x="14319028" y="-3204524"/>
            <a:ext cx="8608364" cy="860836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TextBox 15" id="15"/>
          <p:cNvSpPr txBox="true"/>
          <p:nvPr/>
        </p:nvSpPr>
        <p:spPr>
          <a:xfrm rot="0">
            <a:off x="1629080" y="3382234"/>
            <a:ext cx="7514920" cy="3181897"/>
          </a:xfrm>
          <a:prstGeom prst="rect">
            <a:avLst/>
          </a:prstGeom>
        </p:spPr>
        <p:txBody>
          <a:bodyPr anchor="t" rtlCol="false" tIns="0" lIns="0" bIns="0" rIns="0">
            <a:spAutoFit/>
          </a:bodyPr>
          <a:lstStyle/>
          <a:p>
            <a:pPr algn="l">
              <a:lnSpc>
                <a:spcPts val="11637"/>
              </a:lnSpc>
            </a:pPr>
            <a:r>
              <a:rPr lang="en-US" sz="12930" b="true">
                <a:solidFill>
                  <a:srgbClr val="333B40"/>
                </a:solidFill>
                <a:latin typeface="Poppins Bold"/>
                <a:ea typeface="Poppins Bold"/>
                <a:cs typeface="Poppins Bold"/>
                <a:sym typeface="Poppins Bold"/>
              </a:rPr>
              <a:t>POWER</a:t>
            </a:r>
          </a:p>
          <a:p>
            <a:pPr algn="l">
              <a:lnSpc>
                <a:spcPts val="11637"/>
              </a:lnSpc>
            </a:pPr>
            <a:r>
              <a:rPr lang="en-US" sz="12930" b="true">
                <a:solidFill>
                  <a:srgbClr val="333B40"/>
                </a:solidFill>
                <a:latin typeface="Poppins Bold"/>
                <a:ea typeface="Poppins Bold"/>
                <a:cs typeface="Poppins Bold"/>
                <a:sym typeface="Poppins Bold"/>
              </a:rPr>
              <a:t>KNOCK</a:t>
            </a:r>
          </a:p>
        </p:txBody>
      </p:sp>
      <p:sp>
        <p:nvSpPr>
          <p:cNvPr name="TextBox 16" id="16"/>
          <p:cNvSpPr txBox="true"/>
          <p:nvPr/>
        </p:nvSpPr>
        <p:spPr>
          <a:xfrm rot="0">
            <a:off x="1644586" y="6383156"/>
            <a:ext cx="8261074" cy="1066800"/>
          </a:xfrm>
          <a:prstGeom prst="rect">
            <a:avLst/>
          </a:prstGeom>
        </p:spPr>
        <p:txBody>
          <a:bodyPr anchor="t" rtlCol="false" tIns="0" lIns="0" bIns="0" rIns="0">
            <a:spAutoFit/>
          </a:bodyPr>
          <a:lstStyle/>
          <a:p>
            <a:pPr algn="l">
              <a:lnSpc>
                <a:spcPts val="4247"/>
              </a:lnSpc>
            </a:pPr>
            <a:r>
              <a:rPr lang="en-US" sz="3539">
                <a:solidFill>
                  <a:srgbClr val="333B40"/>
                </a:solidFill>
                <a:latin typeface="Montserrat"/>
                <a:ea typeface="Montserrat"/>
                <a:cs typeface="Montserrat"/>
                <a:sym typeface="Montserrat"/>
              </a:rPr>
              <a:t>Innovation ID: IR2025-995914</a:t>
            </a:r>
          </a:p>
          <a:p>
            <a:pPr algn="l">
              <a:lnSpc>
                <a:spcPts val="4247"/>
              </a:lnSpc>
            </a:pPr>
            <a:r>
              <a:rPr lang="en-US" sz="3539">
                <a:solidFill>
                  <a:srgbClr val="333B40"/>
                </a:solidFill>
                <a:latin typeface="Montserrat"/>
                <a:ea typeface="Montserrat"/>
                <a:cs typeface="Montserrat"/>
                <a:sym typeface="Montserrat"/>
              </a:rPr>
              <a:t>An IoT Project</a:t>
            </a:r>
          </a:p>
        </p:txBody>
      </p:sp>
      <p:sp>
        <p:nvSpPr>
          <p:cNvPr name="TextBox 17" id="17"/>
          <p:cNvSpPr txBox="true"/>
          <p:nvPr/>
        </p:nvSpPr>
        <p:spPr>
          <a:xfrm rot="0">
            <a:off x="5068936" y="571087"/>
            <a:ext cx="8150128" cy="1228593"/>
          </a:xfrm>
          <a:prstGeom prst="rect">
            <a:avLst/>
          </a:prstGeom>
        </p:spPr>
        <p:txBody>
          <a:bodyPr anchor="t" rtlCol="false" tIns="0" lIns="0" bIns="0" rIns="0">
            <a:spAutoFit/>
          </a:bodyPr>
          <a:lstStyle/>
          <a:p>
            <a:pPr algn="l">
              <a:lnSpc>
                <a:spcPts val="8307"/>
              </a:lnSpc>
            </a:pPr>
            <a:r>
              <a:rPr lang="en-US" sz="9230" b="true">
                <a:solidFill>
                  <a:srgbClr val="333B40"/>
                </a:solidFill>
                <a:latin typeface="Poppins Bold"/>
                <a:ea typeface="Poppins Bold"/>
                <a:cs typeface="Poppins Bold"/>
                <a:sym typeface="Poppins Bold"/>
              </a:rPr>
              <a:t>INNOVACT 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11660212" y="-2596628"/>
            <a:ext cx="3696286" cy="36962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4631032" y="3676537"/>
            <a:ext cx="8279935" cy="827993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1792689" y="8283413"/>
            <a:ext cx="4554822" cy="45548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5214311" y="-5520565"/>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1" id="11"/>
          <p:cNvGrpSpPr/>
          <p:nvPr/>
        </p:nvGrpSpPr>
        <p:grpSpPr>
          <a:xfrm rot="0">
            <a:off x="13983818" y="-2858951"/>
            <a:ext cx="8608364" cy="860836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3" id="13"/>
          <p:cNvSpPr/>
          <p:nvPr/>
        </p:nvSpPr>
        <p:spPr>
          <a:xfrm flipH="true" flipV="false" rot="0">
            <a:off x="8773889" y="5118936"/>
            <a:ext cx="12375338" cy="8229600"/>
          </a:xfrm>
          <a:custGeom>
            <a:avLst/>
            <a:gdLst/>
            <a:ahLst/>
            <a:cxnLst/>
            <a:rect r="r" b="b" t="t" l="l"/>
            <a:pathLst>
              <a:path h="8229600" w="12375338">
                <a:moveTo>
                  <a:pt x="12375338" y="0"/>
                </a:moveTo>
                <a:lnTo>
                  <a:pt x="0" y="0"/>
                </a:lnTo>
                <a:lnTo>
                  <a:pt x="0" y="8229600"/>
                </a:lnTo>
                <a:lnTo>
                  <a:pt x="12375338" y="8229600"/>
                </a:lnTo>
                <a:lnTo>
                  <a:pt x="12375338" y="0"/>
                </a:lnTo>
                <a:close/>
              </a:path>
            </a:pathLst>
          </a:custGeom>
          <a:blipFill>
            <a:blip r:embed="rId3">
              <a:alphaModFix amt="28000"/>
            </a:blip>
            <a:stretch>
              <a:fillRect l="0" t="0" r="0" b="0"/>
            </a:stretch>
          </a:blipFill>
        </p:spPr>
      </p:sp>
      <p:sp>
        <p:nvSpPr>
          <p:cNvPr name="TextBox 14" id="14"/>
          <p:cNvSpPr txBox="true"/>
          <p:nvPr/>
        </p:nvSpPr>
        <p:spPr>
          <a:xfrm rot="0">
            <a:off x="2371657" y="496199"/>
            <a:ext cx="8266160" cy="746883"/>
          </a:xfrm>
          <a:prstGeom prst="rect">
            <a:avLst/>
          </a:prstGeom>
        </p:spPr>
        <p:txBody>
          <a:bodyPr anchor="t" rtlCol="false" tIns="0" lIns="0" bIns="0" rIns="0">
            <a:spAutoFit/>
          </a:bodyPr>
          <a:lstStyle/>
          <a:p>
            <a:pPr algn="l">
              <a:lnSpc>
                <a:spcPts val="5029"/>
              </a:lnSpc>
            </a:pPr>
            <a:r>
              <a:rPr lang="en-US" sz="5588" b="true">
                <a:solidFill>
                  <a:srgbClr val="333B40"/>
                </a:solidFill>
                <a:latin typeface="Poppins Bold"/>
                <a:ea typeface="Poppins Bold"/>
                <a:cs typeface="Poppins Bold"/>
                <a:sym typeface="Poppins Bold"/>
              </a:rPr>
              <a:t>CHALLENGES FACED</a:t>
            </a:r>
          </a:p>
        </p:txBody>
      </p:sp>
      <p:sp>
        <p:nvSpPr>
          <p:cNvPr name="TextBox 15" id="15"/>
          <p:cNvSpPr txBox="true"/>
          <p:nvPr/>
        </p:nvSpPr>
        <p:spPr>
          <a:xfrm rot="0">
            <a:off x="2087622" y="1631033"/>
            <a:ext cx="11896196" cy="5042535"/>
          </a:xfrm>
          <a:prstGeom prst="rect">
            <a:avLst/>
          </a:prstGeom>
        </p:spPr>
        <p:txBody>
          <a:bodyPr anchor="t" rtlCol="false" tIns="0" lIns="0" bIns="0" rIns="0">
            <a:spAutoFit/>
          </a:bodyPr>
          <a:lstStyle/>
          <a:p>
            <a:pPr algn="just" marL="712470" indent="-356235" lvl="1">
              <a:lnSpc>
                <a:spcPts val="3630"/>
              </a:lnSpc>
              <a:buFont typeface="Arial"/>
              <a:buChar char="•"/>
            </a:pPr>
            <a:r>
              <a:rPr lang="en-US" sz="3300">
                <a:solidFill>
                  <a:srgbClr val="333B40"/>
                </a:solidFill>
                <a:latin typeface="Montserrat"/>
                <a:ea typeface="Montserrat"/>
                <a:cs typeface="Montserrat"/>
                <a:sym typeface="Montserrat"/>
              </a:rPr>
              <a:t>Integrating RFID, knock detection, IR sensors, and relay contr</a:t>
            </a:r>
            <a:r>
              <a:rPr lang="en-US" sz="3300">
                <a:solidFill>
                  <a:srgbClr val="333B40"/>
                </a:solidFill>
                <a:latin typeface="Montserrat"/>
                <a:ea typeface="Montserrat"/>
                <a:cs typeface="Montserrat"/>
                <a:sym typeface="Montserrat"/>
              </a:rPr>
              <a:t>ol seamlessly.</a:t>
            </a:r>
          </a:p>
          <a:p>
            <a:pPr algn="just">
              <a:lnSpc>
                <a:spcPts val="3630"/>
              </a:lnSpc>
            </a:pPr>
          </a:p>
          <a:p>
            <a:pPr algn="just" marL="712470" indent="-356235" lvl="1">
              <a:lnSpc>
                <a:spcPts val="3630"/>
              </a:lnSpc>
              <a:buFont typeface="Arial"/>
              <a:buChar char="•"/>
            </a:pPr>
            <a:r>
              <a:rPr lang="en-US" sz="3300">
                <a:solidFill>
                  <a:srgbClr val="333B40"/>
                </a:solidFill>
                <a:latin typeface="Montserrat"/>
                <a:ea typeface="Montserrat"/>
                <a:cs typeface="Montserrat"/>
                <a:sym typeface="Montserrat"/>
              </a:rPr>
              <a:t>Ensuring accurate occupancy detection without false triggers.</a:t>
            </a:r>
          </a:p>
          <a:p>
            <a:pPr algn="just">
              <a:lnSpc>
                <a:spcPts val="3630"/>
              </a:lnSpc>
            </a:pPr>
          </a:p>
          <a:p>
            <a:pPr algn="just" marL="712470" indent="-356235" lvl="1">
              <a:lnSpc>
                <a:spcPts val="3630"/>
              </a:lnSpc>
              <a:buFont typeface="Arial"/>
              <a:buChar char="•"/>
            </a:pPr>
            <a:r>
              <a:rPr lang="en-US" sz="3300">
                <a:solidFill>
                  <a:srgbClr val="333B40"/>
                </a:solidFill>
                <a:latin typeface="Montserrat"/>
                <a:ea typeface="Montserrat"/>
                <a:cs typeface="Montserrat"/>
                <a:sym typeface="Montserrat"/>
              </a:rPr>
              <a:t>Managing power supply stability for ESP32 and connected devices.</a:t>
            </a:r>
          </a:p>
          <a:p>
            <a:pPr algn="just">
              <a:lnSpc>
                <a:spcPts val="3630"/>
              </a:lnSpc>
            </a:pPr>
          </a:p>
          <a:p>
            <a:pPr algn="just" marL="712470" indent="-356235" lvl="1">
              <a:lnSpc>
                <a:spcPts val="3630"/>
              </a:lnSpc>
              <a:buFont typeface="Arial"/>
              <a:buChar char="•"/>
            </a:pPr>
            <a:r>
              <a:rPr lang="en-US" sz="3300">
                <a:solidFill>
                  <a:srgbClr val="333B40"/>
                </a:solidFill>
                <a:latin typeface="Montserrat"/>
                <a:ea typeface="Montserrat"/>
                <a:cs typeface="Montserrat"/>
                <a:sym typeface="Montserrat"/>
              </a:rPr>
              <a:t>Designing a system that is compact, reliable, and hackathon-ready in a short time.</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11660212" y="-2596628"/>
            <a:ext cx="3696286" cy="36962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4631032" y="3676537"/>
            <a:ext cx="8279935" cy="827993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1792689" y="8283413"/>
            <a:ext cx="4554822" cy="45548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5214311" y="-5520565"/>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1" id="11"/>
          <p:cNvGrpSpPr/>
          <p:nvPr/>
        </p:nvGrpSpPr>
        <p:grpSpPr>
          <a:xfrm rot="0">
            <a:off x="13983818" y="-2858951"/>
            <a:ext cx="8608364" cy="860836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3" id="13"/>
          <p:cNvSpPr/>
          <p:nvPr/>
        </p:nvSpPr>
        <p:spPr>
          <a:xfrm flipH="true" flipV="false" rot="0">
            <a:off x="8773889" y="5118936"/>
            <a:ext cx="12375338" cy="8229600"/>
          </a:xfrm>
          <a:custGeom>
            <a:avLst/>
            <a:gdLst/>
            <a:ahLst/>
            <a:cxnLst/>
            <a:rect r="r" b="b" t="t" l="l"/>
            <a:pathLst>
              <a:path h="8229600" w="12375338">
                <a:moveTo>
                  <a:pt x="12375338" y="0"/>
                </a:moveTo>
                <a:lnTo>
                  <a:pt x="0" y="0"/>
                </a:lnTo>
                <a:lnTo>
                  <a:pt x="0" y="8229600"/>
                </a:lnTo>
                <a:lnTo>
                  <a:pt x="12375338" y="8229600"/>
                </a:lnTo>
                <a:lnTo>
                  <a:pt x="12375338" y="0"/>
                </a:lnTo>
                <a:close/>
              </a:path>
            </a:pathLst>
          </a:custGeom>
          <a:blipFill>
            <a:blip r:embed="rId3">
              <a:alphaModFix amt="28000"/>
            </a:blip>
            <a:stretch>
              <a:fillRect l="0" t="0" r="0" b="0"/>
            </a:stretch>
          </a:blipFill>
        </p:spPr>
      </p:sp>
      <p:sp>
        <p:nvSpPr>
          <p:cNvPr name="TextBox 14" id="14"/>
          <p:cNvSpPr txBox="true"/>
          <p:nvPr/>
        </p:nvSpPr>
        <p:spPr>
          <a:xfrm rot="0">
            <a:off x="1792689" y="778604"/>
            <a:ext cx="8266160" cy="746883"/>
          </a:xfrm>
          <a:prstGeom prst="rect">
            <a:avLst/>
          </a:prstGeom>
        </p:spPr>
        <p:txBody>
          <a:bodyPr anchor="t" rtlCol="false" tIns="0" lIns="0" bIns="0" rIns="0">
            <a:spAutoFit/>
          </a:bodyPr>
          <a:lstStyle/>
          <a:p>
            <a:pPr algn="l">
              <a:lnSpc>
                <a:spcPts val="5029"/>
              </a:lnSpc>
            </a:pPr>
            <a:r>
              <a:rPr lang="en-US" sz="5588" b="true">
                <a:solidFill>
                  <a:srgbClr val="333B40"/>
                </a:solidFill>
                <a:latin typeface="Poppins Bold"/>
                <a:ea typeface="Poppins Bold"/>
                <a:cs typeface="Poppins Bold"/>
                <a:sym typeface="Poppins Bold"/>
              </a:rPr>
              <a:t>FUTURE SCOPE</a:t>
            </a:r>
          </a:p>
        </p:txBody>
      </p:sp>
      <p:sp>
        <p:nvSpPr>
          <p:cNvPr name="TextBox 15" id="15"/>
          <p:cNvSpPr txBox="true"/>
          <p:nvPr/>
        </p:nvSpPr>
        <p:spPr>
          <a:xfrm rot="0">
            <a:off x="1792689" y="1672482"/>
            <a:ext cx="11896196" cy="2701290"/>
          </a:xfrm>
          <a:prstGeom prst="rect">
            <a:avLst/>
          </a:prstGeom>
        </p:spPr>
        <p:txBody>
          <a:bodyPr anchor="t" rtlCol="false" tIns="0" lIns="0" bIns="0" rIns="0">
            <a:spAutoFit/>
          </a:bodyPr>
          <a:lstStyle/>
          <a:p>
            <a:pPr algn="just">
              <a:lnSpc>
                <a:spcPts val="4290"/>
              </a:lnSpc>
            </a:pPr>
            <a:r>
              <a:rPr lang="en-US" sz="3300">
                <a:solidFill>
                  <a:srgbClr val="333B40"/>
                </a:solidFill>
                <a:latin typeface="Montserrat"/>
                <a:ea typeface="Montserrat"/>
                <a:cs typeface="Montserrat"/>
                <a:sym typeface="Montserrat"/>
              </a:rPr>
              <a:t>If this product is implemented in University Hostels, it can help reduce carbon emissions by a significant margin without any exponential increase in cost. This can help support the environment and is a huge step towards sustainability. </a:t>
            </a:r>
          </a:p>
        </p:txBody>
      </p:sp>
      <p:sp>
        <p:nvSpPr>
          <p:cNvPr name="TextBox 16" id="16"/>
          <p:cNvSpPr txBox="true"/>
          <p:nvPr/>
        </p:nvSpPr>
        <p:spPr>
          <a:xfrm rot="0">
            <a:off x="3648902" y="4655943"/>
            <a:ext cx="11896196" cy="2158365"/>
          </a:xfrm>
          <a:prstGeom prst="rect">
            <a:avLst/>
          </a:prstGeom>
        </p:spPr>
        <p:txBody>
          <a:bodyPr anchor="t" rtlCol="false" tIns="0" lIns="0" bIns="0" rIns="0">
            <a:spAutoFit/>
          </a:bodyPr>
          <a:lstStyle/>
          <a:p>
            <a:pPr algn="just">
              <a:lnSpc>
                <a:spcPts val="4290"/>
              </a:lnSpc>
            </a:pPr>
            <a:r>
              <a:rPr lang="en-US" sz="3300">
                <a:solidFill>
                  <a:srgbClr val="333B40"/>
                </a:solidFill>
                <a:latin typeface="Montserrat"/>
                <a:ea typeface="Montserrat"/>
                <a:cs typeface="Montserrat"/>
                <a:sym typeface="Montserrat"/>
              </a:rPr>
              <a:t>The specific method of combining secure access with automated energy management in a single device is novel and can be considered for intellectual property protection.</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11660212" y="-2596628"/>
            <a:ext cx="3696286" cy="36962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4631032" y="3676537"/>
            <a:ext cx="8279935" cy="827993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1792689" y="8283413"/>
            <a:ext cx="4554822" cy="45548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5214311" y="-5520565"/>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1" id="11"/>
          <p:cNvGrpSpPr/>
          <p:nvPr/>
        </p:nvGrpSpPr>
        <p:grpSpPr>
          <a:xfrm rot="0">
            <a:off x="13983818" y="-2858951"/>
            <a:ext cx="8608364" cy="860836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3" id="13"/>
          <p:cNvSpPr/>
          <p:nvPr/>
        </p:nvSpPr>
        <p:spPr>
          <a:xfrm flipH="true" flipV="false" rot="0">
            <a:off x="8773889" y="5118936"/>
            <a:ext cx="12375338" cy="8229600"/>
          </a:xfrm>
          <a:custGeom>
            <a:avLst/>
            <a:gdLst/>
            <a:ahLst/>
            <a:cxnLst/>
            <a:rect r="r" b="b" t="t" l="l"/>
            <a:pathLst>
              <a:path h="8229600" w="12375338">
                <a:moveTo>
                  <a:pt x="12375338" y="0"/>
                </a:moveTo>
                <a:lnTo>
                  <a:pt x="0" y="0"/>
                </a:lnTo>
                <a:lnTo>
                  <a:pt x="0" y="8229600"/>
                </a:lnTo>
                <a:lnTo>
                  <a:pt x="12375338" y="8229600"/>
                </a:lnTo>
                <a:lnTo>
                  <a:pt x="12375338" y="0"/>
                </a:lnTo>
                <a:close/>
              </a:path>
            </a:pathLst>
          </a:custGeom>
          <a:blipFill>
            <a:blip r:embed="rId3">
              <a:alphaModFix amt="28000"/>
            </a:blip>
            <a:stretch>
              <a:fillRect l="0" t="0" r="0" b="0"/>
            </a:stretch>
          </a:blipFill>
        </p:spPr>
      </p:sp>
      <p:sp>
        <p:nvSpPr>
          <p:cNvPr name="Freeform 14" id="14"/>
          <p:cNvSpPr/>
          <p:nvPr/>
        </p:nvSpPr>
        <p:spPr>
          <a:xfrm flipH="false" flipV="false" rot="0">
            <a:off x="7905020" y="4882226"/>
            <a:ext cx="6078798" cy="4110787"/>
          </a:xfrm>
          <a:custGeom>
            <a:avLst/>
            <a:gdLst/>
            <a:ahLst/>
            <a:cxnLst/>
            <a:rect r="r" b="b" t="t" l="l"/>
            <a:pathLst>
              <a:path h="4110787" w="6078798">
                <a:moveTo>
                  <a:pt x="0" y="0"/>
                </a:moveTo>
                <a:lnTo>
                  <a:pt x="6078798" y="0"/>
                </a:lnTo>
                <a:lnTo>
                  <a:pt x="6078798" y="4110787"/>
                </a:lnTo>
                <a:lnTo>
                  <a:pt x="0" y="4110787"/>
                </a:lnTo>
                <a:lnTo>
                  <a:pt x="0" y="0"/>
                </a:lnTo>
                <a:close/>
              </a:path>
            </a:pathLst>
          </a:custGeom>
          <a:blipFill>
            <a:blip r:embed="rId4"/>
            <a:stretch>
              <a:fillRect l="0" t="0" r="0" b="0"/>
            </a:stretch>
          </a:blipFill>
        </p:spPr>
      </p:sp>
      <p:sp>
        <p:nvSpPr>
          <p:cNvPr name="TextBox 15" id="15"/>
          <p:cNvSpPr txBox="true"/>
          <p:nvPr/>
        </p:nvSpPr>
        <p:spPr>
          <a:xfrm rot="0">
            <a:off x="1792689" y="778604"/>
            <a:ext cx="8266160" cy="746883"/>
          </a:xfrm>
          <a:prstGeom prst="rect">
            <a:avLst/>
          </a:prstGeom>
        </p:spPr>
        <p:txBody>
          <a:bodyPr anchor="t" rtlCol="false" tIns="0" lIns="0" bIns="0" rIns="0">
            <a:spAutoFit/>
          </a:bodyPr>
          <a:lstStyle/>
          <a:p>
            <a:pPr algn="l">
              <a:lnSpc>
                <a:spcPts val="5029"/>
              </a:lnSpc>
            </a:pPr>
            <a:r>
              <a:rPr lang="en-US" sz="5588" b="true">
                <a:solidFill>
                  <a:srgbClr val="333B40"/>
                </a:solidFill>
                <a:latin typeface="Poppins Bold"/>
                <a:ea typeface="Poppins Bold"/>
                <a:cs typeface="Poppins Bold"/>
                <a:sym typeface="Poppins Bold"/>
              </a:rPr>
              <a:t>CONCLUSION</a:t>
            </a:r>
          </a:p>
        </p:txBody>
      </p:sp>
      <p:sp>
        <p:nvSpPr>
          <p:cNvPr name="TextBox 16" id="16"/>
          <p:cNvSpPr txBox="true"/>
          <p:nvPr/>
        </p:nvSpPr>
        <p:spPr>
          <a:xfrm rot="0">
            <a:off x="1792689" y="1729632"/>
            <a:ext cx="11896196" cy="3213735"/>
          </a:xfrm>
          <a:prstGeom prst="rect">
            <a:avLst/>
          </a:prstGeom>
        </p:spPr>
        <p:txBody>
          <a:bodyPr anchor="t" rtlCol="false" tIns="0" lIns="0" bIns="0" rIns="0">
            <a:spAutoFit/>
          </a:bodyPr>
          <a:lstStyle/>
          <a:p>
            <a:pPr algn="just">
              <a:lnSpc>
                <a:spcPts val="3630"/>
              </a:lnSpc>
            </a:pPr>
            <a:r>
              <a:rPr lang="en-US" sz="3300">
                <a:solidFill>
                  <a:srgbClr val="333B40"/>
                </a:solidFill>
                <a:latin typeface="Montserrat"/>
                <a:ea typeface="Montserrat"/>
                <a:cs typeface="Montserrat"/>
                <a:sym typeface="Montserrat"/>
              </a:rPr>
              <a:t>PowerKnock is a device that integrates RFID with a knock mechanism, enabling 2FA, which greatly enhances overall security. It also helps us reduce unnecessary electricity consumption by applying an occupancy driven model. It helps companies and institutes lower their carbon footprint and promotes sustainability. </a:t>
            </a:r>
          </a:p>
        </p:txBody>
      </p:sp>
    </p:spTree>
  </p:cSld>
  <p:clrMapOvr>
    <a:masterClrMapping/>
  </p:clrMapOvr>
  <p:transition spd="slow">
    <p:push dir="u"/>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11660212" y="-2596628"/>
            <a:ext cx="3696286" cy="36962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4631032" y="3676537"/>
            <a:ext cx="8279935" cy="827993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1792689" y="8283413"/>
            <a:ext cx="4554822" cy="45548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5214311" y="-5520565"/>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1" id="11"/>
          <p:cNvGrpSpPr/>
          <p:nvPr/>
        </p:nvGrpSpPr>
        <p:grpSpPr>
          <a:xfrm rot="0">
            <a:off x="13983818" y="-2858951"/>
            <a:ext cx="8608364" cy="860836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3" id="13"/>
          <p:cNvSpPr/>
          <p:nvPr/>
        </p:nvSpPr>
        <p:spPr>
          <a:xfrm flipH="true" flipV="false" rot="0">
            <a:off x="8773889" y="5118936"/>
            <a:ext cx="12375338" cy="8229600"/>
          </a:xfrm>
          <a:custGeom>
            <a:avLst/>
            <a:gdLst/>
            <a:ahLst/>
            <a:cxnLst/>
            <a:rect r="r" b="b" t="t" l="l"/>
            <a:pathLst>
              <a:path h="8229600" w="12375338">
                <a:moveTo>
                  <a:pt x="12375338" y="0"/>
                </a:moveTo>
                <a:lnTo>
                  <a:pt x="0" y="0"/>
                </a:lnTo>
                <a:lnTo>
                  <a:pt x="0" y="8229600"/>
                </a:lnTo>
                <a:lnTo>
                  <a:pt x="12375338" y="8229600"/>
                </a:lnTo>
                <a:lnTo>
                  <a:pt x="12375338" y="0"/>
                </a:lnTo>
                <a:close/>
              </a:path>
            </a:pathLst>
          </a:custGeom>
          <a:blipFill>
            <a:blip r:embed="rId3">
              <a:alphaModFix amt="28000"/>
            </a:blip>
            <a:stretch>
              <a:fillRect l="0" t="0" r="0" b="0"/>
            </a:stretch>
          </a:blipFill>
        </p:spPr>
      </p:sp>
      <p:sp>
        <p:nvSpPr>
          <p:cNvPr name="TextBox 14" id="14"/>
          <p:cNvSpPr txBox="true"/>
          <p:nvPr/>
        </p:nvSpPr>
        <p:spPr>
          <a:xfrm rot="0">
            <a:off x="1792689" y="778604"/>
            <a:ext cx="8266160" cy="746883"/>
          </a:xfrm>
          <a:prstGeom prst="rect">
            <a:avLst/>
          </a:prstGeom>
        </p:spPr>
        <p:txBody>
          <a:bodyPr anchor="t" rtlCol="false" tIns="0" lIns="0" bIns="0" rIns="0">
            <a:spAutoFit/>
          </a:bodyPr>
          <a:lstStyle/>
          <a:p>
            <a:pPr algn="l">
              <a:lnSpc>
                <a:spcPts val="5029"/>
              </a:lnSpc>
            </a:pPr>
            <a:r>
              <a:rPr lang="en-US" sz="5588" b="true">
                <a:solidFill>
                  <a:srgbClr val="333B40"/>
                </a:solidFill>
                <a:latin typeface="Poppins Bold"/>
                <a:ea typeface="Poppins Bold"/>
                <a:cs typeface="Poppins Bold"/>
                <a:sym typeface="Poppins Bold"/>
              </a:rPr>
              <a:t>ACKNOWLEDGEMENTS</a:t>
            </a:r>
          </a:p>
        </p:txBody>
      </p:sp>
      <p:sp>
        <p:nvSpPr>
          <p:cNvPr name="TextBox 15" id="15"/>
          <p:cNvSpPr txBox="true"/>
          <p:nvPr/>
        </p:nvSpPr>
        <p:spPr>
          <a:xfrm rot="0">
            <a:off x="3394053" y="3769070"/>
            <a:ext cx="11896196" cy="2299335"/>
          </a:xfrm>
          <a:prstGeom prst="rect">
            <a:avLst/>
          </a:prstGeom>
        </p:spPr>
        <p:txBody>
          <a:bodyPr anchor="t" rtlCol="false" tIns="0" lIns="0" bIns="0" rIns="0">
            <a:spAutoFit/>
          </a:bodyPr>
          <a:lstStyle/>
          <a:p>
            <a:pPr algn="just">
              <a:lnSpc>
                <a:spcPts val="3630"/>
              </a:lnSpc>
            </a:pPr>
            <a:r>
              <a:rPr lang="en-US" sz="3300">
                <a:solidFill>
                  <a:srgbClr val="333B40"/>
                </a:solidFill>
                <a:latin typeface="Montserrat"/>
                <a:ea typeface="Montserrat"/>
                <a:cs typeface="Montserrat"/>
                <a:sym typeface="Montserrat"/>
              </a:rPr>
              <a:t>We sincerely thank our mentors, guides, and peers for their valuable guidance, support, and encouragement throughout the development of PowerKnock. Their insights helped us overcome challenges and successfully implement the project.</a:t>
            </a:r>
          </a:p>
        </p:txBody>
      </p:sp>
      <p:sp>
        <p:nvSpPr>
          <p:cNvPr name="TextBox 16" id="16"/>
          <p:cNvSpPr txBox="true"/>
          <p:nvPr/>
        </p:nvSpPr>
        <p:spPr>
          <a:xfrm rot="0">
            <a:off x="1792689" y="1922832"/>
            <a:ext cx="11896196" cy="1384935"/>
          </a:xfrm>
          <a:prstGeom prst="rect">
            <a:avLst/>
          </a:prstGeom>
        </p:spPr>
        <p:txBody>
          <a:bodyPr anchor="t" rtlCol="false" tIns="0" lIns="0" bIns="0" rIns="0">
            <a:spAutoFit/>
          </a:bodyPr>
          <a:lstStyle/>
          <a:p>
            <a:pPr algn="just">
              <a:lnSpc>
                <a:spcPts val="3630"/>
              </a:lnSpc>
            </a:pPr>
            <a:r>
              <a:rPr lang="en-US" sz="3300">
                <a:solidFill>
                  <a:srgbClr val="333B40"/>
                </a:solidFill>
                <a:latin typeface="Montserrat"/>
                <a:ea typeface="Montserrat"/>
                <a:cs typeface="Montserrat"/>
                <a:sym typeface="Montserrat"/>
              </a:rPr>
              <a:t>The parts given to us by the organizers proved to be of great help to us. Without this, the project would not be a success. </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4433562" y="-3407473"/>
            <a:ext cx="8279935" cy="827993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10544645" y="-5685955"/>
            <a:ext cx="6714655" cy="671465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15174512" y="6236124"/>
            <a:ext cx="8608364" cy="860836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14319028" y="-3204524"/>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1" id="11"/>
          <p:cNvSpPr/>
          <p:nvPr/>
        </p:nvSpPr>
        <p:spPr>
          <a:xfrm flipH="false" flipV="false" rot="0">
            <a:off x="-4144639" y="5403840"/>
            <a:ext cx="12375338" cy="8229600"/>
          </a:xfrm>
          <a:custGeom>
            <a:avLst/>
            <a:gdLst/>
            <a:ahLst/>
            <a:cxnLst/>
            <a:rect r="r" b="b" t="t" l="l"/>
            <a:pathLst>
              <a:path h="8229600" w="12375338">
                <a:moveTo>
                  <a:pt x="0" y="0"/>
                </a:moveTo>
                <a:lnTo>
                  <a:pt x="12375338" y="0"/>
                </a:lnTo>
                <a:lnTo>
                  <a:pt x="12375338" y="8229600"/>
                </a:lnTo>
                <a:lnTo>
                  <a:pt x="0" y="8229600"/>
                </a:lnTo>
                <a:lnTo>
                  <a:pt x="0" y="0"/>
                </a:lnTo>
                <a:close/>
              </a:path>
            </a:pathLst>
          </a:custGeom>
          <a:blipFill>
            <a:blip r:embed="rId3">
              <a:alphaModFix amt="28000"/>
            </a:blip>
            <a:stretch>
              <a:fillRect l="0" t="0" r="0" b="0"/>
            </a:stretch>
          </a:blipFill>
        </p:spPr>
      </p:sp>
      <p:sp>
        <p:nvSpPr>
          <p:cNvPr name="TextBox 12" id="12"/>
          <p:cNvSpPr txBox="true"/>
          <p:nvPr/>
        </p:nvSpPr>
        <p:spPr>
          <a:xfrm rot="0">
            <a:off x="3955765" y="3679815"/>
            <a:ext cx="11218747" cy="3724275"/>
          </a:xfrm>
          <a:prstGeom prst="rect">
            <a:avLst/>
          </a:prstGeom>
        </p:spPr>
        <p:txBody>
          <a:bodyPr anchor="t" rtlCol="false" tIns="0" lIns="0" bIns="0" rIns="0">
            <a:spAutoFit/>
          </a:bodyPr>
          <a:lstStyle/>
          <a:p>
            <a:pPr algn="ctr">
              <a:lnSpc>
                <a:spcPts val="13500"/>
              </a:lnSpc>
            </a:pPr>
            <a:r>
              <a:rPr lang="en-US" b="true" sz="15000">
                <a:solidFill>
                  <a:srgbClr val="333B40"/>
                </a:solidFill>
                <a:latin typeface="Poppins Bold"/>
                <a:ea typeface="Poppins Bold"/>
                <a:cs typeface="Poppins Bold"/>
                <a:sym typeface="Poppins Bold"/>
              </a:rPr>
              <a:t>THANK</a:t>
            </a:r>
          </a:p>
          <a:p>
            <a:pPr algn="ctr">
              <a:lnSpc>
                <a:spcPts val="13500"/>
              </a:lnSpc>
            </a:pPr>
            <a:r>
              <a:rPr lang="en-US" b="true" sz="15000">
                <a:solidFill>
                  <a:srgbClr val="333B40"/>
                </a:solidFill>
                <a:latin typeface="Poppins Bold"/>
                <a:ea typeface="Poppins Bold"/>
                <a:cs typeface="Poppins Bold"/>
                <a:sym typeface="Poppins Bold"/>
              </a:rPr>
              <a:t>YOU</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11660212" y="-2596628"/>
            <a:ext cx="3696286" cy="36962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4631032" y="3676537"/>
            <a:ext cx="8279935" cy="827993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1792689" y="8283413"/>
            <a:ext cx="4554822" cy="45548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5214311" y="-5520565"/>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1" id="11"/>
          <p:cNvGrpSpPr/>
          <p:nvPr/>
        </p:nvGrpSpPr>
        <p:grpSpPr>
          <a:xfrm rot="0">
            <a:off x="13983818" y="-2858951"/>
            <a:ext cx="8608364" cy="860836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3" id="13"/>
          <p:cNvSpPr/>
          <p:nvPr/>
        </p:nvSpPr>
        <p:spPr>
          <a:xfrm flipH="true" flipV="false" rot="0">
            <a:off x="8773889" y="5118936"/>
            <a:ext cx="12375338" cy="8229600"/>
          </a:xfrm>
          <a:custGeom>
            <a:avLst/>
            <a:gdLst/>
            <a:ahLst/>
            <a:cxnLst/>
            <a:rect r="r" b="b" t="t" l="l"/>
            <a:pathLst>
              <a:path h="8229600" w="12375338">
                <a:moveTo>
                  <a:pt x="12375338" y="0"/>
                </a:moveTo>
                <a:lnTo>
                  <a:pt x="0" y="0"/>
                </a:lnTo>
                <a:lnTo>
                  <a:pt x="0" y="8229600"/>
                </a:lnTo>
                <a:lnTo>
                  <a:pt x="12375338" y="8229600"/>
                </a:lnTo>
                <a:lnTo>
                  <a:pt x="12375338" y="0"/>
                </a:lnTo>
                <a:close/>
              </a:path>
            </a:pathLst>
          </a:custGeom>
          <a:blipFill>
            <a:blip r:embed="rId3">
              <a:alphaModFix amt="28000"/>
            </a:blip>
            <a:stretch>
              <a:fillRect l="0" t="0" r="0" b="0"/>
            </a:stretch>
          </a:blipFill>
        </p:spPr>
      </p:sp>
      <p:grpSp>
        <p:nvGrpSpPr>
          <p:cNvPr name="Group 14" id="14"/>
          <p:cNvGrpSpPr/>
          <p:nvPr/>
        </p:nvGrpSpPr>
        <p:grpSpPr>
          <a:xfrm rot="0">
            <a:off x="9884093" y="2047875"/>
            <a:ext cx="2330072" cy="2330072"/>
            <a:chOff x="0" y="0"/>
            <a:chExt cx="848925" cy="848925"/>
          </a:xfrm>
        </p:grpSpPr>
        <p:sp>
          <p:nvSpPr>
            <p:cNvPr name="Freeform 15" id="15"/>
            <p:cNvSpPr/>
            <p:nvPr/>
          </p:nvSpPr>
          <p:spPr>
            <a:xfrm flipH="false" flipV="false" rot="0">
              <a:off x="0" y="0"/>
              <a:ext cx="848925" cy="848925"/>
            </a:xfrm>
            <a:custGeom>
              <a:avLst/>
              <a:gdLst/>
              <a:ahLst/>
              <a:cxnLst/>
              <a:rect r="r" b="b" t="t" l="l"/>
              <a:pathLst>
                <a:path h="848925" w="848925">
                  <a:moveTo>
                    <a:pt x="424462" y="0"/>
                  </a:moveTo>
                  <a:lnTo>
                    <a:pt x="848925" y="424462"/>
                  </a:lnTo>
                  <a:lnTo>
                    <a:pt x="424462" y="848925"/>
                  </a:lnTo>
                  <a:lnTo>
                    <a:pt x="0" y="424462"/>
                  </a:lnTo>
                  <a:lnTo>
                    <a:pt x="424462" y="0"/>
                  </a:lnTo>
                  <a:close/>
                </a:path>
              </a:pathLst>
            </a:custGeom>
            <a:blipFill>
              <a:blip r:embed="rId4"/>
              <a:stretch>
                <a:fillRect l="0" t="0" r="0" b="0"/>
              </a:stretch>
            </a:blipFill>
          </p:spPr>
        </p:sp>
      </p:grpSp>
      <p:grpSp>
        <p:nvGrpSpPr>
          <p:cNvPr name="Group 16" id="16"/>
          <p:cNvGrpSpPr/>
          <p:nvPr/>
        </p:nvGrpSpPr>
        <p:grpSpPr>
          <a:xfrm rot="0">
            <a:off x="5121592" y="2047875"/>
            <a:ext cx="2329815" cy="2329815"/>
            <a:chOff x="0" y="0"/>
            <a:chExt cx="888828" cy="888828"/>
          </a:xfrm>
        </p:grpSpPr>
        <p:sp>
          <p:nvSpPr>
            <p:cNvPr name="Freeform 17" id="17"/>
            <p:cNvSpPr/>
            <p:nvPr/>
          </p:nvSpPr>
          <p:spPr>
            <a:xfrm flipH="false" flipV="false" rot="0">
              <a:off x="0" y="0"/>
              <a:ext cx="888828" cy="888828"/>
            </a:xfrm>
            <a:custGeom>
              <a:avLst/>
              <a:gdLst/>
              <a:ahLst/>
              <a:cxnLst/>
              <a:rect r="r" b="b" t="t" l="l"/>
              <a:pathLst>
                <a:path h="888828" w="888828">
                  <a:moveTo>
                    <a:pt x="444414" y="0"/>
                  </a:moveTo>
                  <a:lnTo>
                    <a:pt x="888828" y="444414"/>
                  </a:lnTo>
                  <a:lnTo>
                    <a:pt x="444414" y="888828"/>
                  </a:lnTo>
                  <a:lnTo>
                    <a:pt x="0" y="444414"/>
                  </a:lnTo>
                  <a:lnTo>
                    <a:pt x="444414" y="0"/>
                  </a:lnTo>
                  <a:close/>
                </a:path>
              </a:pathLst>
            </a:custGeom>
            <a:blipFill>
              <a:blip r:embed="rId5"/>
              <a:stretch>
                <a:fillRect l="0" t="-25046" r="0" b="-25046"/>
              </a:stretch>
            </a:blipFill>
          </p:spPr>
        </p:sp>
      </p:grpSp>
      <p:grpSp>
        <p:nvGrpSpPr>
          <p:cNvPr name="Group 18" id="18"/>
          <p:cNvGrpSpPr/>
          <p:nvPr/>
        </p:nvGrpSpPr>
        <p:grpSpPr>
          <a:xfrm rot="0">
            <a:off x="5121592" y="5429250"/>
            <a:ext cx="2329815" cy="2329815"/>
            <a:chOff x="0" y="0"/>
            <a:chExt cx="995339" cy="995339"/>
          </a:xfrm>
        </p:grpSpPr>
        <p:sp>
          <p:nvSpPr>
            <p:cNvPr name="Freeform 19" id="19"/>
            <p:cNvSpPr/>
            <p:nvPr/>
          </p:nvSpPr>
          <p:spPr>
            <a:xfrm flipH="false" flipV="false" rot="0">
              <a:off x="0" y="0"/>
              <a:ext cx="995339" cy="995339"/>
            </a:xfrm>
            <a:custGeom>
              <a:avLst/>
              <a:gdLst/>
              <a:ahLst/>
              <a:cxnLst/>
              <a:rect r="r" b="b" t="t" l="l"/>
              <a:pathLst>
                <a:path h="995339" w="995339">
                  <a:moveTo>
                    <a:pt x="497670" y="0"/>
                  </a:moveTo>
                  <a:lnTo>
                    <a:pt x="995339" y="497670"/>
                  </a:lnTo>
                  <a:lnTo>
                    <a:pt x="497670" y="995339"/>
                  </a:lnTo>
                  <a:lnTo>
                    <a:pt x="0" y="497670"/>
                  </a:lnTo>
                  <a:lnTo>
                    <a:pt x="497670" y="0"/>
                  </a:lnTo>
                  <a:close/>
                </a:path>
              </a:pathLst>
            </a:custGeom>
            <a:blipFill>
              <a:blip r:embed="rId6"/>
              <a:stretch>
                <a:fillRect l="0" t="-16666" r="0" b="-16666"/>
              </a:stretch>
            </a:blipFill>
          </p:spPr>
        </p:sp>
      </p:grpSp>
      <p:grpSp>
        <p:nvGrpSpPr>
          <p:cNvPr name="Group 20" id="20"/>
          <p:cNvGrpSpPr/>
          <p:nvPr/>
        </p:nvGrpSpPr>
        <p:grpSpPr>
          <a:xfrm rot="0">
            <a:off x="9884093" y="5429250"/>
            <a:ext cx="2329815" cy="232981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blipFill>
              <a:blip r:embed="rId7"/>
              <a:stretch>
                <a:fillRect l="0" t="-25046" r="0" b="-25046"/>
              </a:stretch>
            </a:blipFill>
          </p:spPr>
        </p:sp>
      </p:grpSp>
      <p:sp>
        <p:nvSpPr>
          <p:cNvPr name="TextBox 22" id="22"/>
          <p:cNvSpPr txBox="true"/>
          <p:nvPr/>
        </p:nvSpPr>
        <p:spPr>
          <a:xfrm rot="0">
            <a:off x="6053003" y="585308"/>
            <a:ext cx="6181995" cy="1200150"/>
          </a:xfrm>
          <a:prstGeom prst="rect">
            <a:avLst/>
          </a:prstGeom>
        </p:spPr>
        <p:txBody>
          <a:bodyPr anchor="t" rtlCol="false" tIns="0" lIns="0" bIns="0" rIns="0">
            <a:spAutoFit/>
          </a:bodyPr>
          <a:lstStyle/>
          <a:p>
            <a:pPr algn="l">
              <a:lnSpc>
                <a:spcPts val="8100"/>
              </a:lnSpc>
            </a:pPr>
            <a:r>
              <a:rPr lang="en-US" sz="9000" b="true">
                <a:solidFill>
                  <a:srgbClr val="333B40"/>
                </a:solidFill>
                <a:latin typeface="Poppins Bold"/>
                <a:ea typeface="Poppins Bold"/>
                <a:cs typeface="Poppins Bold"/>
                <a:sym typeface="Poppins Bold"/>
              </a:rPr>
              <a:t>OUR TEAM</a:t>
            </a:r>
          </a:p>
        </p:txBody>
      </p:sp>
      <p:sp>
        <p:nvSpPr>
          <p:cNvPr name="TextBox 23" id="23"/>
          <p:cNvSpPr txBox="true"/>
          <p:nvPr/>
        </p:nvSpPr>
        <p:spPr>
          <a:xfrm rot="0">
            <a:off x="5121592" y="8039100"/>
            <a:ext cx="2482215" cy="248285"/>
          </a:xfrm>
          <a:prstGeom prst="rect">
            <a:avLst/>
          </a:prstGeom>
        </p:spPr>
        <p:txBody>
          <a:bodyPr anchor="t" rtlCol="false" tIns="0" lIns="0" bIns="0" rIns="0">
            <a:spAutoFit/>
          </a:bodyPr>
          <a:lstStyle/>
          <a:p>
            <a:pPr algn="ctr">
              <a:lnSpc>
                <a:spcPts val="1899"/>
              </a:lnSpc>
            </a:pPr>
            <a:r>
              <a:rPr lang="en-US" sz="1899" b="true">
                <a:solidFill>
                  <a:srgbClr val="333B40"/>
                </a:solidFill>
                <a:latin typeface="Montserrat Bold"/>
                <a:ea typeface="Montserrat Bold"/>
                <a:cs typeface="Montserrat Bold"/>
                <a:sym typeface="Montserrat Bold"/>
              </a:rPr>
              <a:t>Anuska Shah</a:t>
            </a:r>
          </a:p>
        </p:txBody>
      </p:sp>
      <p:sp>
        <p:nvSpPr>
          <p:cNvPr name="TextBox 24" id="24"/>
          <p:cNvSpPr txBox="true"/>
          <p:nvPr/>
        </p:nvSpPr>
        <p:spPr>
          <a:xfrm rot="0">
            <a:off x="5121592" y="4695825"/>
            <a:ext cx="2482032" cy="257429"/>
          </a:xfrm>
          <a:prstGeom prst="rect">
            <a:avLst/>
          </a:prstGeom>
        </p:spPr>
        <p:txBody>
          <a:bodyPr anchor="t" rtlCol="false" tIns="0" lIns="0" bIns="0" rIns="0">
            <a:spAutoFit/>
          </a:bodyPr>
          <a:lstStyle/>
          <a:p>
            <a:pPr algn="ctr">
              <a:lnSpc>
                <a:spcPts val="1901"/>
              </a:lnSpc>
            </a:pPr>
            <a:r>
              <a:rPr lang="en-US" sz="1901" b="true">
                <a:solidFill>
                  <a:srgbClr val="333B40"/>
                </a:solidFill>
                <a:latin typeface="Montserrat Bold"/>
                <a:ea typeface="Montserrat Bold"/>
                <a:cs typeface="Montserrat Bold"/>
                <a:sym typeface="Montserrat Bold"/>
              </a:rPr>
              <a:t>Vikesh Kumar</a:t>
            </a:r>
          </a:p>
        </p:txBody>
      </p:sp>
      <p:sp>
        <p:nvSpPr>
          <p:cNvPr name="TextBox 25" id="25"/>
          <p:cNvSpPr txBox="true"/>
          <p:nvPr/>
        </p:nvSpPr>
        <p:spPr>
          <a:xfrm rot="0">
            <a:off x="9884093" y="4705350"/>
            <a:ext cx="2425205" cy="248285"/>
          </a:xfrm>
          <a:prstGeom prst="rect">
            <a:avLst/>
          </a:prstGeom>
        </p:spPr>
        <p:txBody>
          <a:bodyPr anchor="t" rtlCol="false" tIns="0" lIns="0" bIns="0" rIns="0">
            <a:spAutoFit/>
          </a:bodyPr>
          <a:lstStyle/>
          <a:p>
            <a:pPr algn="ctr">
              <a:lnSpc>
                <a:spcPts val="1899"/>
              </a:lnSpc>
            </a:pPr>
            <a:r>
              <a:rPr lang="en-US" sz="1899" b="true">
                <a:solidFill>
                  <a:srgbClr val="333B40"/>
                </a:solidFill>
                <a:latin typeface="Montserrat Bold"/>
                <a:ea typeface="Montserrat Bold"/>
                <a:cs typeface="Montserrat Bold"/>
                <a:sym typeface="Montserrat Bold"/>
              </a:rPr>
              <a:t>Arun Prasadh R</a:t>
            </a:r>
          </a:p>
        </p:txBody>
      </p:sp>
      <p:sp>
        <p:nvSpPr>
          <p:cNvPr name="TextBox 26" id="26"/>
          <p:cNvSpPr txBox="true"/>
          <p:nvPr/>
        </p:nvSpPr>
        <p:spPr>
          <a:xfrm rot="0">
            <a:off x="9884093" y="8029575"/>
            <a:ext cx="2482215" cy="257450"/>
          </a:xfrm>
          <a:prstGeom prst="rect">
            <a:avLst/>
          </a:prstGeom>
        </p:spPr>
        <p:txBody>
          <a:bodyPr anchor="t" rtlCol="false" tIns="0" lIns="0" bIns="0" rIns="0">
            <a:spAutoFit/>
          </a:bodyPr>
          <a:lstStyle/>
          <a:p>
            <a:pPr algn="ctr">
              <a:lnSpc>
                <a:spcPts val="1901"/>
              </a:lnSpc>
            </a:pPr>
            <a:r>
              <a:rPr lang="en-US" sz="1901" b="true">
                <a:solidFill>
                  <a:srgbClr val="333B40"/>
                </a:solidFill>
                <a:latin typeface="Montserrat Bold"/>
                <a:ea typeface="Montserrat Bold"/>
                <a:cs typeface="Montserrat Bold"/>
                <a:sym typeface="Montserrat Bold"/>
              </a:rPr>
              <a:t>Rohan Raj</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11660212" y="-2596628"/>
            <a:ext cx="3696286" cy="36962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4631032" y="3676537"/>
            <a:ext cx="8279935" cy="827993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1792689" y="8283413"/>
            <a:ext cx="4554822" cy="45548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5214311" y="-5520565"/>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1" id="11"/>
          <p:cNvGrpSpPr/>
          <p:nvPr/>
        </p:nvGrpSpPr>
        <p:grpSpPr>
          <a:xfrm rot="0">
            <a:off x="13983818" y="-2858951"/>
            <a:ext cx="8608364" cy="860836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3" id="13"/>
          <p:cNvSpPr/>
          <p:nvPr/>
        </p:nvSpPr>
        <p:spPr>
          <a:xfrm flipH="true" flipV="false" rot="0">
            <a:off x="8773889" y="5118936"/>
            <a:ext cx="12375338" cy="8229600"/>
          </a:xfrm>
          <a:custGeom>
            <a:avLst/>
            <a:gdLst/>
            <a:ahLst/>
            <a:cxnLst/>
            <a:rect r="r" b="b" t="t" l="l"/>
            <a:pathLst>
              <a:path h="8229600" w="12375338">
                <a:moveTo>
                  <a:pt x="12375338" y="0"/>
                </a:moveTo>
                <a:lnTo>
                  <a:pt x="0" y="0"/>
                </a:lnTo>
                <a:lnTo>
                  <a:pt x="0" y="8229600"/>
                </a:lnTo>
                <a:lnTo>
                  <a:pt x="12375338" y="8229600"/>
                </a:lnTo>
                <a:lnTo>
                  <a:pt x="12375338" y="0"/>
                </a:lnTo>
                <a:close/>
              </a:path>
            </a:pathLst>
          </a:custGeom>
          <a:blipFill>
            <a:blip r:embed="rId3">
              <a:alphaModFix amt="28000"/>
            </a:blip>
            <a:stretch>
              <a:fillRect l="0" t="0" r="0" b="0"/>
            </a:stretch>
          </a:blipFill>
        </p:spPr>
      </p:sp>
      <p:sp>
        <p:nvSpPr>
          <p:cNvPr name="TextBox 14" id="14"/>
          <p:cNvSpPr txBox="true"/>
          <p:nvPr/>
        </p:nvSpPr>
        <p:spPr>
          <a:xfrm rot="0">
            <a:off x="1975495" y="698348"/>
            <a:ext cx="8266160" cy="746883"/>
          </a:xfrm>
          <a:prstGeom prst="rect">
            <a:avLst/>
          </a:prstGeom>
        </p:spPr>
        <p:txBody>
          <a:bodyPr anchor="t" rtlCol="false" tIns="0" lIns="0" bIns="0" rIns="0">
            <a:spAutoFit/>
          </a:bodyPr>
          <a:lstStyle/>
          <a:p>
            <a:pPr algn="l">
              <a:lnSpc>
                <a:spcPts val="5029"/>
              </a:lnSpc>
            </a:pPr>
            <a:r>
              <a:rPr lang="en-US" sz="5588" b="true">
                <a:solidFill>
                  <a:srgbClr val="333B40"/>
                </a:solidFill>
                <a:latin typeface="Poppins Bold"/>
                <a:ea typeface="Poppins Bold"/>
                <a:cs typeface="Poppins Bold"/>
                <a:sym typeface="Poppins Bold"/>
              </a:rPr>
              <a:t>PROBLEM STATEMENT</a:t>
            </a:r>
          </a:p>
        </p:txBody>
      </p:sp>
      <p:sp>
        <p:nvSpPr>
          <p:cNvPr name="TextBox 15" id="15"/>
          <p:cNvSpPr txBox="true"/>
          <p:nvPr/>
        </p:nvSpPr>
        <p:spPr>
          <a:xfrm rot="0">
            <a:off x="1975495" y="1603889"/>
            <a:ext cx="9684717" cy="2986869"/>
          </a:xfrm>
          <a:prstGeom prst="rect">
            <a:avLst/>
          </a:prstGeom>
        </p:spPr>
        <p:txBody>
          <a:bodyPr anchor="t" rtlCol="false" tIns="0" lIns="0" bIns="0" rIns="0">
            <a:spAutoFit/>
          </a:bodyPr>
          <a:lstStyle/>
          <a:p>
            <a:pPr algn="just">
              <a:lnSpc>
                <a:spcPts val="2955"/>
              </a:lnSpc>
            </a:pPr>
            <a:r>
              <a:rPr lang="en-US" sz="2686">
                <a:solidFill>
                  <a:srgbClr val="333B40"/>
                </a:solidFill>
                <a:latin typeface="Montserrat"/>
                <a:ea typeface="Montserrat"/>
                <a:cs typeface="Montserrat"/>
                <a:sym typeface="Montserrat"/>
              </a:rPr>
              <a:t>In hostels, lights and appliances are often left on in empty rooms, wasting energy. Traditional locks secure rooms but do not monitor occupancy or control power. There is a need for an intelligent system that combines secure access control with automated power management, ensuring electricity is used only when the room is occupied, while maintaining security for residents.</a:t>
            </a:r>
          </a:p>
        </p:txBody>
      </p:sp>
      <p:sp>
        <p:nvSpPr>
          <p:cNvPr name="TextBox 16" id="16"/>
          <p:cNvSpPr txBox="true"/>
          <p:nvPr/>
        </p:nvSpPr>
        <p:spPr>
          <a:xfrm rot="0">
            <a:off x="4299101" y="4883372"/>
            <a:ext cx="9684717" cy="2615394"/>
          </a:xfrm>
          <a:prstGeom prst="rect">
            <a:avLst/>
          </a:prstGeom>
        </p:spPr>
        <p:txBody>
          <a:bodyPr anchor="t" rtlCol="false" tIns="0" lIns="0" bIns="0" rIns="0">
            <a:spAutoFit/>
          </a:bodyPr>
          <a:lstStyle/>
          <a:p>
            <a:pPr algn="just">
              <a:lnSpc>
                <a:spcPts val="2955"/>
              </a:lnSpc>
            </a:pPr>
            <a:r>
              <a:rPr lang="en-US" sz="2686">
                <a:solidFill>
                  <a:srgbClr val="333B40"/>
                </a:solidFill>
                <a:latin typeface="Montserrat"/>
                <a:ea typeface="Montserrat"/>
                <a:cs typeface="Montserrat"/>
                <a:sym typeface="Montserrat"/>
              </a:rPr>
              <a:t>Traditional Locks are not very secure and can be easily broken into using simple tools. Students keep all of their important belongings in their hostel rooms and they heavily rely on these traditional locks to keep their belongings safe. If something gets stolen, it puts mental and financial stress on the students which can affect their academics. </a:t>
            </a:r>
          </a:p>
        </p:txBody>
      </p:sp>
    </p:spTree>
  </p:cSld>
  <p:clrMapOvr>
    <a:masterClrMapping/>
  </p:clrMapOvr>
  <p:transition spd="slow">
    <p:push dir="u"/>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11660212" y="-2596628"/>
            <a:ext cx="3696286" cy="36962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4631032" y="3676537"/>
            <a:ext cx="8279935" cy="827993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1792689" y="8283413"/>
            <a:ext cx="4554822" cy="45548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5214311" y="-5520565"/>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1" id="11"/>
          <p:cNvGrpSpPr/>
          <p:nvPr/>
        </p:nvGrpSpPr>
        <p:grpSpPr>
          <a:xfrm rot="0">
            <a:off x="13983818" y="-2858951"/>
            <a:ext cx="8608364" cy="860836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3" id="13"/>
          <p:cNvSpPr/>
          <p:nvPr/>
        </p:nvSpPr>
        <p:spPr>
          <a:xfrm flipH="true" flipV="false" rot="0">
            <a:off x="8773889" y="5118936"/>
            <a:ext cx="12375338" cy="8229600"/>
          </a:xfrm>
          <a:custGeom>
            <a:avLst/>
            <a:gdLst/>
            <a:ahLst/>
            <a:cxnLst/>
            <a:rect r="r" b="b" t="t" l="l"/>
            <a:pathLst>
              <a:path h="8229600" w="12375338">
                <a:moveTo>
                  <a:pt x="12375338" y="0"/>
                </a:moveTo>
                <a:lnTo>
                  <a:pt x="0" y="0"/>
                </a:lnTo>
                <a:lnTo>
                  <a:pt x="0" y="8229600"/>
                </a:lnTo>
                <a:lnTo>
                  <a:pt x="12375338" y="8229600"/>
                </a:lnTo>
                <a:lnTo>
                  <a:pt x="12375338" y="0"/>
                </a:lnTo>
                <a:close/>
              </a:path>
            </a:pathLst>
          </a:custGeom>
          <a:blipFill>
            <a:blip r:embed="rId3">
              <a:alphaModFix amt="28000"/>
            </a:blip>
            <a:stretch>
              <a:fillRect l="0" t="0" r="0" b="0"/>
            </a:stretch>
          </a:blipFill>
        </p:spPr>
      </p:sp>
      <p:sp>
        <p:nvSpPr>
          <p:cNvPr name="TextBox 14" id="14"/>
          <p:cNvSpPr txBox="true"/>
          <p:nvPr/>
        </p:nvSpPr>
        <p:spPr>
          <a:xfrm rot="0">
            <a:off x="1792689" y="778604"/>
            <a:ext cx="8266160" cy="746883"/>
          </a:xfrm>
          <a:prstGeom prst="rect">
            <a:avLst/>
          </a:prstGeom>
        </p:spPr>
        <p:txBody>
          <a:bodyPr anchor="t" rtlCol="false" tIns="0" lIns="0" bIns="0" rIns="0">
            <a:spAutoFit/>
          </a:bodyPr>
          <a:lstStyle/>
          <a:p>
            <a:pPr algn="l">
              <a:lnSpc>
                <a:spcPts val="5029"/>
              </a:lnSpc>
            </a:pPr>
            <a:r>
              <a:rPr lang="en-US" sz="5588" b="true">
                <a:solidFill>
                  <a:srgbClr val="333B40"/>
                </a:solidFill>
                <a:latin typeface="Poppins Bold"/>
                <a:ea typeface="Poppins Bold"/>
                <a:cs typeface="Poppins Bold"/>
                <a:sym typeface="Poppins Bold"/>
              </a:rPr>
              <a:t>EXAMPLE SCENARIO</a:t>
            </a:r>
          </a:p>
        </p:txBody>
      </p:sp>
      <p:sp>
        <p:nvSpPr>
          <p:cNvPr name="TextBox 15" id="15"/>
          <p:cNvSpPr txBox="true"/>
          <p:nvPr/>
        </p:nvSpPr>
        <p:spPr>
          <a:xfrm rot="0">
            <a:off x="1792689" y="1672482"/>
            <a:ext cx="11896196" cy="3787140"/>
          </a:xfrm>
          <a:prstGeom prst="rect">
            <a:avLst/>
          </a:prstGeom>
        </p:spPr>
        <p:txBody>
          <a:bodyPr anchor="t" rtlCol="false" tIns="0" lIns="0" bIns="0" rIns="0">
            <a:spAutoFit/>
          </a:bodyPr>
          <a:lstStyle/>
          <a:p>
            <a:pPr algn="just">
              <a:lnSpc>
                <a:spcPts val="4290"/>
              </a:lnSpc>
            </a:pPr>
            <a:r>
              <a:rPr lang="en-US" sz="3300">
                <a:solidFill>
                  <a:srgbClr val="333B40"/>
                </a:solidFill>
                <a:latin typeface="Montserrat"/>
                <a:ea typeface="Montserrat"/>
                <a:cs typeface="Montserrat"/>
                <a:sym typeface="Montserrat"/>
              </a:rPr>
              <a:t>Suppose, a room consists of 4 members, 2 fans and 3 lights. All the members of the room have gone for classes and they forgot to switch-off the lights and fans.</a:t>
            </a:r>
          </a:p>
          <a:p>
            <a:pPr algn="just">
              <a:lnSpc>
                <a:spcPts val="4290"/>
              </a:lnSpc>
            </a:pPr>
            <a:r>
              <a:rPr lang="en-US" sz="3300">
                <a:solidFill>
                  <a:srgbClr val="333B40"/>
                </a:solidFill>
                <a:latin typeface="Montserrat"/>
                <a:ea typeface="Montserrat"/>
                <a:cs typeface="Montserrat"/>
                <a:sym typeface="Montserrat"/>
              </a:rPr>
              <a:t>In this scenario, the electricity being consumed by the fans and lights is completely wasted. Our product solves this problem, by cutting off the power when all the members leave the room. </a:t>
            </a:r>
          </a:p>
        </p:txBody>
      </p:sp>
      <p:sp>
        <p:nvSpPr>
          <p:cNvPr name="TextBox 16" id="16"/>
          <p:cNvSpPr txBox="true"/>
          <p:nvPr/>
        </p:nvSpPr>
        <p:spPr>
          <a:xfrm rot="0">
            <a:off x="3394053" y="5892288"/>
            <a:ext cx="11896196" cy="1615440"/>
          </a:xfrm>
          <a:prstGeom prst="rect">
            <a:avLst/>
          </a:prstGeom>
        </p:spPr>
        <p:txBody>
          <a:bodyPr anchor="t" rtlCol="false" tIns="0" lIns="0" bIns="0" rIns="0">
            <a:spAutoFit/>
          </a:bodyPr>
          <a:lstStyle/>
          <a:p>
            <a:pPr algn="just">
              <a:lnSpc>
                <a:spcPts val="4290"/>
              </a:lnSpc>
            </a:pPr>
            <a:r>
              <a:rPr lang="en-US" sz="3300">
                <a:solidFill>
                  <a:srgbClr val="333B40"/>
                </a:solidFill>
                <a:latin typeface="Montserrat"/>
                <a:ea typeface="Montserrat"/>
                <a:cs typeface="Montserrat"/>
                <a:sym typeface="Montserrat"/>
              </a:rPr>
              <a:t>Electricity wastage (standby + misuse): ~15–20%.</a:t>
            </a:r>
          </a:p>
          <a:p>
            <a:pPr algn="just">
              <a:lnSpc>
                <a:spcPts val="4290"/>
              </a:lnSpc>
            </a:pPr>
            <a:r>
              <a:rPr lang="en-US" sz="3300">
                <a:solidFill>
                  <a:srgbClr val="333B40"/>
                </a:solidFill>
                <a:latin typeface="Montserrat"/>
                <a:ea typeface="Montserrat"/>
                <a:cs typeface="Montserrat"/>
                <a:sym typeface="Montserrat"/>
              </a:rPr>
              <a:t>Across multiple rooms and blocks, this amount is in crores of rupees yearly.</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11660212" y="-2596628"/>
            <a:ext cx="3696286" cy="36962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4631032" y="3676537"/>
            <a:ext cx="8279935" cy="827993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1792689" y="8283413"/>
            <a:ext cx="4554822" cy="45548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5214311" y="-5520565"/>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1" id="11"/>
          <p:cNvGrpSpPr/>
          <p:nvPr/>
        </p:nvGrpSpPr>
        <p:grpSpPr>
          <a:xfrm rot="0">
            <a:off x="13983818" y="-2858951"/>
            <a:ext cx="8608364" cy="860836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3" id="13"/>
          <p:cNvSpPr/>
          <p:nvPr/>
        </p:nvSpPr>
        <p:spPr>
          <a:xfrm flipH="true" flipV="false" rot="0">
            <a:off x="8773889" y="5118936"/>
            <a:ext cx="12375338" cy="8229600"/>
          </a:xfrm>
          <a:custGeom>
            <a:avLst/>
            <a:gdLst/>
            <a:ahLst/>
            <a:cxnLst/>
            <a:rect r="r" b="b" t="t" l="l"/>
            <a:pathLst>
              <a:path h="8229600" w="12375338">
                <a:moveTo>
                  <a:pt x="12375338" y="0"/>
                </a:moveTo>
                <a:lnTo>
                  <a:pt x="0" y="0"/>
                </a:lnTo>
                <a:lnTo>
                  <a:pt x="0" y="8229600"/>
                </a:lnTo>
                <a:lnTo>
                  <a:pt x="12375338" y="8229600"/>
                </a:lnTo>
                <a:lnTo>
                  <a:pt x="12375338" y="0"/>
                </a:lnTo>
                <a:close/>
              </a:path>
            </a:pathLst>
          </a:custGeom>
          <a:blipFill>
            <a:blip r:embed="rId3">
              <a:alphaModFix amt="28000"/>
            </a:blip>
            <a:stretch>
              <a:fillRect l="0" t="0" r="0" b="0"/>
            </a:stretch>
          </a:blipFill>
        </p:spPr>
      </p:sp>
      <p:sp>
        <p:nvSpPr>
          <p:cNvPr name="TextBox 14" id="14"/>
          <p:cNvSpPr txBox="true"/>
          <p:nvPr/>
        </p:nvSpPr>
        <p:spPr>
          <a:xfrm rot="0">
            <a:off x="2214430" y="698348"/>
            <a:ext cx="8266160" cy="746883"/>
          </a:xfrm>
          <a:prstGeom prst="rect">
            <a:avLst/>
          </a:prstGeom>
        </p:spPr>
        <p:txBody>
          <a:bodyPr anchor="t" rtlCol="false" tIns="0" lIns="0" bIns="0" rIns="0">
            <a:spAutoFit/>
          </a:bodyPr>
          <a:lstStyle/>
          <a:p>
            <a:pPr algn="l">
              <a:lnSpc>
                <a:spcPts val="5029"/>
              </a:lnSpc>
            </a:pPr>
            <a:r>
              <a:rPr lang="en-US" sz="5588" b="true">
                <a:solidFill>
                  <a:srgbClr val="333B40"/>
                </a:solidFill>
                <a:latin typeface="Poppins Bold"/>
                <a:ea typeface="Poppins Bold"/>
                <a:cs typeface="Poppins Bold"/>
                <a:sym typeface="Poppins Bold"/>
              </a:rPr>
              <a:t>PROPOSED SOLUTION</a:t>
            </a:r>
          </a:p>
        </p:txBody>
      </p:sp>
      <p:sp>
        <p:nvSpPr>
          <p:cNvPr name="TextBox 15" id="15"/>
          <p:cNvSpPr txBox="true"/>
          <p:nvPr/>
        </p:nvSpPr>
        <p:spPr>
          <a:xfrm rot="0">
            <a:off x="2214430" y="1473806"/>
            <a:ext cx="11896196" cy="5042535"/>
          </a:xfrm>
          <a:prstGeom prst="rect">
            <a:avLst/>
          </a:prstGeom>
        </p:spPr>
        <p:txBody>
          <a:bodyPr anchor="t" rtlCol="false" tIns="0" lIns="0" bIns="0" rIns="0">
            <a:spAutoFit/>
          </a:bodyPr>
          <a:lstStyle/>
          <a:p>
            <a:pPr algn="just">
              <a:lnSpc>
                <a:spcPts val="3630"/>
              </a:lnSpc>
            </a:pPr>
            <a:r>
              <a:rPr lang="en-US" sz="3300">
                <a:solidFill>
                  <a:srgbClr val="333B40"/>
                </a:solidFill>
                <a:latin typeface="Montserrat"/>
                <a:ea typeface="Montserrat"/>
                <a:cs typeface="Montserrat"/>
                <a:sym typeface="Montserrat"/>
              </a:rPr>
              <a:t>PowerKnock is a smart device combining secure access with automated energy management. It uses RFID authentication and a unique knock pattern to allow only authorized users to unlock the door. Room occupancy is monitored using IR sensors, the system automatically switches the power supply on/off. This ensures electricity is used only when the room is occupied, reducing energy wastage while maintaining security. PowerKnock is ideal for hostels, offices, and shared accommodations, providing an integrated solution for access control and intelligent power management.</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11660212" y="-2596628"/>
            <a:ext cx="3696286" cy="36962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4631032" y="3676537"/>
            <a:ext cx="8279935" cy="827993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1792689" y="8283413"/>
            <a:ext cx="4554822" cy="45548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5214311" y="-5520565"/>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1" id="11"/>
          <p:cNvGrpSpPr/>
          <p:nvPr/>
        </p:nvGrpSpPr>
        <p:grpSpPr>
          <a:xfrm rot="0">
            <a:off x="13983818" y="-2858951"/>
            <a:ext cx="8608364" cy="860836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3" id="13"/>
          <p:cNvSpPr/>
          <p:nvPr/>
        </p:nvSpPr>
        <p:spPr>
          <a:xfrm flipH="true" flipV="false" rot="0">
            <a:off x="10216843" y="4608635"/>
            <a:ext cx="12375338" cy="8229600"/>
          </a:xfrm>
          <a:custGeom>
            <a:avLst/>
            <a:gdLst/>
            <a:ahLst/>
            <a:cxnLst/>
            <a:rect r="r" b="b" t="t" l="l"/>
            <a:pathLst>
              <a:path h="8229600" w="12375338">
                <a:moveTo>
                  <a:pt x="12375339" y="0"/>
                </a:moveTo>
                <a:lnTo>
                  <a:pt x="0" y="0"/>
                </a:lnTo>
                <a:lnTo>
                  <a:pt x="0" y="8229600"/>
                </a:lnTo>
                <a:lnTo>
                  <a:pt x="12375339" y="8229600"/>
                </a:lnTo>
                <a:lnTo>
                  <a:pt x="12375339" y="0"/>
                </a:lnTo>
                <a:close/>
              </a:path>
            </a:pathLst>
          </a:custGeom>
          <a:blipFill>
            <a:blip r:embed="rId3">
              <a:alphaModFix amt="28000"/>
            </a:blip>
            <a:stretch>
              <a:fillRect l="0" t="0" r="0" b="0"/>
            </a:stretch>
          </a:blipFill>
        </p:spPr>
      </p:sp>
      <p:sp>
        <p:nvSpPr>
          <p:cNvPr name="Freeform 14" id="14"/>
          <p:cNvSpPr/>
          <p:nvPr/>
        </p:nvSpPr>
        <p:spPr>
          <a:xfrm flipH="false" flipV="false" rot="0">
            <a:off x="9697217" y="2222243"/>
            <a:ext cx="4413409" cy="4413409"/>
          </a:xfrm>
          <a:custGeom>
            <a:avLst/>
            <a:gdLst/>
            <a:ahLst/>
            <a:cxnLst/>
            <a:rect r="r" b="b" t="t" l="l"/>
            <a:pathLst>
              <a:path h="4413409" w="4413409">
                <a:moveTo>
                  <a:pt x="0" y="0"/>
                </a:moveTo>
                <a:lnTo>
                  <a:pt x="4413409" y="0"/>
                </a:lnTo>
                <a:lnTo>
                  <a:pt x="4413409" y="4413409"/>
                </a:lnTo>
                <a:lnTo>
                  <a:pt x="0" y="4413409"/>
                </a:lnTo>
                <a:lnTo>
                  <a:pt x="0" y="0"/>
                </a:lnTo>
                <a:close/>
              </a:path>
            </a:pathLst>
          </a:custGeom>
          <a:blipFill>
            <a:blip r:embed="rId4"/>
            <a:stretch>
              <a:fillRect l="0" t="0" r="0" b="0"/>
            </a:stretch>
          </a:blipFill>
        </p:spPr>
      </p:sp>
      <p:sp>
        <p:nvSpPr>
          <p:cNvPr name="TextBox 15" id="15"/>
          <p:cNvSpPr txBox="true"/>
          <p:nvPr/>
        </p:nvSpPr>
        <p:spPr>
          <a:xfrm rot="0">
            <a:off x="2214430" y="698348"/>
            <a:ext cx="8266160" cy="746883"/>
          </a:xfrm>
          <a:prstGeom prst="rect">
            <a:avLst/>
          </a:prstGeom>
        </p:spPr>
        <p:txBody>
          <a:bodyPr anchor="t" rtlCol="false" tIns="0" lIns="0" bIns="0" rIns="0">
            <a:spAutoFit/>
          </a:bodyPr>
          <a:lstStyle/>
          <a:p>
            <a:pPr algn="l">
              <a:lnSpc>
                <a:spcPts val="5029"/>
              </a:lnSpc>
            </a:pPr>
            <a:r>
              <a:rPr lang="en-US" sz="5588" b="true">
                <a:solidFill>
                  <a:srgbClr val="333B40"/>
                </a:solidFill>
                <a:latin typeface="Poppins Bold"/>
                <a:ea typeface="Poppins Bold"/>
                <a:cs typeface="Poppins Bold"/>
                <a:sym typeface="Poppins Bold"/>
              </a:rPr>
              <a:t>COMPONENTS</a:t>
            </a:r>
          </a:p>
        </p:txBody>
      </p:sp>
      <p:sp>
        <p:nvSpPr>
          <p:cNvPr name="TextBox 16" id="16"/>
          <p:cNvSpPr txBox="true"/>
          <p:nvPr/>
        </p:nvSpPr>
        <p:spPr>
          <a:xfrm rot="0">
            <a:off x="2214430" y="1649345"/>
            <a:ext cx="11896196" cy="4330065"/>
          </a:xfrm>
          <a:prstGeom prst="rect">
            <a:avLst/>
          </a:prstGeom>
        </p:spPr>
        <p:txBody>
          <a:bodyPr anchor="t" rtlCol="false" tIns="0" lIns="0" bIns="0" rIns="0">
            <a:spAutoFit/>
          </a:bodyPr>
          <a:lstStyle/>
          <a:p>
            <a:pPr algn="just" marL="712470" indent="-356235" lvl="1">
              <a:lnSpc>
                <a:spcPts val="4290"/>
              </a:lnSpc>
              <a:buFont typeface="Arial"/>
              <a:buChar char="•"/>
            </a:pPr>
            <a:r>
              <a:rPr lang="en-US" sz="3300">
                <a:solidFill>
                  <a:srgbClr val="333B40"/>
                </a:solidFill>
                <a:latin typeface="Montserrat"/>
                <a:ea typeface="Montserrat"/>
                <a:cs typeface="Montserrat"/>
                <a:sym typeface="Montserrat"/>
              </a:rPr>
              <a:t>ESP32 Module</a:t>
            </a:r>
          </a:p>
          <a:p>
            <a:pPr algn="just" marL="712470" indent="-356235" lvl="1">
              <a:lnSpc>
                <a:spcPts val="4290"/>
              </a:lnSpc>
              <a:buFont typeface="Arial"/>
              <a:buChar char="•"/>
            </a:pPr>
            <a:r>
              <a:rPr lang="en-US" sz="3300">
                <a:solidFill>
                  <a:srgbClr val="333B40"/>
                </a:solidFill>
                <a:latin typeface="Montserrat"/>
                <a:ea typeface="Montserrat"/>
                <a:cs typeface="Montserrat"/>
                <a:sym typeface="Montserrat"/>
              </a:rPr>
              <a:t>Infrared Proximity Sensor</a:t>
            </a:r>
          </a:p>
          <a:p>
            <a:pPr algn="just" marL="712470" indent="-356235" lvl="1">
              <a:lnSpc>
                <a:spcPts val="4290"/>
              </a:lnSpc>
              <a:buFont typeface="Arial"/>
              <a:buChar char="•"/>
            </a:pPr>
            <a:r>
              <a:rPr lang="en-US" sz="3300">
                <a:solidFill>
                  <a:srgbClr val="333B40"/>
                </a:solidFill>
                <a:latin typeface="Montserrat"/>
                <a:ea typeface="Montserrat"/>
                <a:cs typeface="Montserrat"/>
                <a:sym typeface="Montserrat"/>
              </a:rPr>
              <a:t>PN532 NFC RFID</a:t>
            </a:r>
          </a:p>
          <a:p>
            <a:pPr algn="just" marL="712470" indent="-356235" lvl="1">
              <a:lnSpc>
                <a:spcPts val="4290"/>
              </a:lnSpc>
              <a:buFont typeface="Arial"/>
              <a:buChar char="•"/>
            </a:pPr>
            <a:r>
              <a:rPr lang="en-US" sz="3300">
                <a:solidFill>
                  <a:srgbClr val="333B40"/>
                </a:solidFill>
                <a:latin typeface="Montserrat"/>
                <a:ea typeface="Montserrat"/>
                <a:cs typeface="Montserrat"/>
                <a:sym typeface="Montserrat"/>
              </a:rPr>
              <a:t>SW-420 VIBRATION SENSOR</a:t>
            </a:r>
          </a:p>
          <a:p>
            <a:pPr algn="just" marL="712470" indent="-356235" lvl="1">
              <a:lnSpc>
                <a:spcPts val="4290"/>
              </a:lnSpc>
              <a:buFont typeface="Arial"/>
              <a:buChar char="•"/>
            </a:pPr>
            <a:r>
              <a:rPr lang="en-US" sz="3300">
                <a:solidFill>
                  <a:srgbClr val="333B40"/>
                </a:solidFill>
                <a:latin typeface="Montserrat"/>
                <a:ea typeface="Montserrat"/>
                <a:cs typeface="Montserrat"/>
                <a:sym typeface="Montserrat"/>
              </a:rPr>
              <a:t>LEDs</a:t>
            </a:r>
          </a:p>
          <a:p>
            <a:pPr algn="just" marL="712470" indent="-356235" lvl="1">
              <a:lnSpc>
                <a:spcPts val="4290"/>
              </a:lnSpc>
              <a:buFont typeface="Arial"/>
              <a:buChar char="•"/>
            </a:pPr>
            <a:r>
              <a:rPr lang="en-US" sz="3300">
                <a:solidFill>
                  <a:srgbClr val="333B40"/>
                </a:solidFill>
                <a:latin typeface="Montserrat"/>
                <a:ea typeface="Montserrat"/>
                <a:cs typeface="Montserrat"/>
                <a:sym typeface="Montserrat"/>
              </a:rPr>
              <a:t>5V Single Channel Relay</a:t>
            </a:r>
          </a:p>
          <a:p>
            <a:pPr algn="just" marL="712470" indent="-356235" lvl="1">
              <a:lnSpc>
                <a:spcPts val="4290"/>
              </a:lnSpc>
              <a:buFont typeface="Arial"/>
              <a:buChar char="•"/>
            </a:pPr>
            <a:r>
              <a:rPr lang="en-US" sz="3300">
                <a:solidFill>
                  <a:srgbClr val="333B40"/>
                </a:solidFill>
                <a:latin typeface="Montserrat"/>
                <a:ea typeface="Montserrat"/>
                <a:cs typeface="Montserrat"/>
                <a:sym typeface="Montserrat"/>
              </a:rPr>
              <a:t>5V Motor</a:t>
            </a:r>
          </a:p>
          <a:p>
            <a:pPr algn="just" marL="712470" indent="-356235" lvl="1">
              <a:lnSpc>
                <a:spcPts val="4290"/>
              </a:lnSpc>
              <a:buFont typeface="Arial"/>
              <a:buChar char="•"/>
            </a:pPr>
            <a:r>
              <a:rPr lang="en-US" sz="3300">
                <a:solidFill>
                  <a:srgbClr val="333B40"/>
                </a:solidFill>
                <a:latin typeface="Montserrat"/>
                <a:ea typeface="Montserrat"/>
                <a:cs typeface="Montserrat"/>
                <a:sym typeface="Montserrat"/>
              </a:rPr>
              <a:t>Servo motor</a:t>
            </a:r>
          </a:p>
        </p:txBody>
      </p:sp>
      <p:sp>
        <p:nvSpPr>
          <p:cNvPr name="TextBox 17" id="17"/>
          <p:cNvSpPr txBox="true"/>
          <p:nvPr/>
        </p:nvSpPr>
        <p:spPr>
          <a:xfrm rot="0">
            <a:off x="10765914" y="6765584"/>
            <a:ext cx="2276015" cy="388213"/>
          </a:xfrm>
          <a:prstGeom prst="rect">
            <a:avLst/>
          </a:prstGeom>
        </p:spPr>
        <p:txBody>
          <a:bodyPr anchor="t" rtlCol="false" tIns="0" lIns="0" bIns="0" rIns="0">
            <a:spAutoFit/>
          </a:bodyPr>
          <a:lstStyle/>
          <a:p>
            <a:pPr algn="just">
              <a:lnSpc>
                <a:spcPts val="3161"/>
              </a:lnSpc>
            </a:pPr>
            <a:r>
              <a:rPr lang="en-US" sz="2432">
                <a:solidFill>
                  <a:srgbClr val="333B40"/>
                </a:solidFill>
                <a:latin typeface="Montserrat"/>
                <a:ea typeface="Montserrat"/>
                <a:cs typeface="Montserrat"/>
                <a:sym typeface="Montserrat"/>
              </a:rPr>
              <a:t>ESP32 Module</a:t>
            </a:r>
          </a:p>
        </p:txBody>
      </p:sp>
    </p:spTree>
  </p:cSld>
  <p:clrMapOvr>
    <a:masterClrMapping/>
  </p:clrMapOvr>
  <p:transition spd="slow">
    <p:push dir="u"/>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11660212" y="-2596628"/>
            <a:ext cx="3696286" cy="36962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4631032" y="3676537"/>
            <a:ext cx="8279935" cy="827993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1792689" y="8283413"/>
            <a:ext cx="4554822" cy="45548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5214311" y="-5520565"/>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1" id="11"/>
          <p:cNvGrpSpPr/>
          <p:nvPr/>
        </p:nvGrpSpPr>
        <p:grpSpPr>
          <a:xfrm rot="0">
            <a:off x="13983818" y="-2858951"/>
            <a:ext cx="8608364" cy="860836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3" id="13"/>
          <p:cNvSpPr/>
          <p:nvPr/>
        </p:nvSpPr>
        <p:spPr>
          <a:xfrm flipH="true" flipV="false" rot="0">
            <a:off x="8773889" y="5118936"/>
            <a:ext cx="12375338" cy="8229600"/>
          </a:xfrm>
          <a:custGeom>
            <a:avLst/>
            <a:gdLst/>
            <a:ahLst/>
            <a:cxnLst/>
            <a:rect r="r" b="b" t="t" l="l"/>
            <a:pathLst>
              <a:path h="8229600" w="12375338">
                <a:moveTo>
                  <a:pt x="12375338" y="0"/>
                </a:moveTo>
                <a:lnTo>
                  <a:pt x="0" y="0"/>
                </a:lnTo>
                <a:lnTo>
                  <a:pt x="0" y="8229600"/>
                </a:lnTo>
                <a:lnTo>
                  <a:pt x="12375338" y="8229600"/>
                </a:lnTo>
                <a:lnTo>
                  <a:pt x="12375338" y="0"/>
                </a:lnTo>
                <a:close/>
              </a:path>
            </a:pathLst>
          </a:custGeom>
          <a:blipFill>
            <a:blip r:embed="rId3">
              <a:alphaModFix amt="28000"/>
            </a:blip>
            <a:stretch>
              <a:fillRect l="0" t="0" r="0" b="0"/>
            </a:stretch>
          </a:blipFill>
        </p:spPr>
      </p:sp>
      <p:sp>
        <p:nvSpPr>
          <p:cNvPr name="TextBox 14" id="14"/>
          <p:cNvSpPr txBox="true"/>
          <p:nvPr/>
        </p:nvSpPr>
        <p:spPr>
          <a:xfrm rot="0">
            <a:off x="3394053" y="698348"/>
            <a:ext cx="8266160" cy="746883"/>
          </a:xfrm>
          <a:prstGeom prst="rect">
            <a:avLst/>
          </a:prstGeom>
        </p:spPr>
        <p:txBody>
          <a:bodyPr anchor="t" rtlCol="false" tIns="0" lIns="0" bIns="0" rIns="0">
            <a:spAutoFit/>
          </a:bodyPr>
          <a:lstStyle/>
          <a:p>
            <a:pPr algn="l">
              <a:lnSpc>
                <a:spcPts val="5029"/>
              </a:lnSpc>
            </a:pPr>
            <a:r>
              <a:rPr lang="en-US" sz="5588" b="true">
                <a:solidFill>
                  <a:srgbClr val="333B40"/>
                </a:solidFill>
                <a:latin typeface="Poppins Bold"/>
                <a:ea typeface="Poppins Bold"/>
                <a:cs typeface="Poppins Bold"/>
                <a:sym typeface="Poppins Bold"/>
              </a:rPr>
              <a:t>IMPLEMENTATION</a:t>
            </a:r>
          </a:p>
        </p:txBody>
      </p:sp>
      <p:sp>
        <p:nvSpPr>
          <p:cNvPr name="TextBox 15" id="15"/>
          <p:cNvSpPr txBox="true"/>
          <p:nvPr/>
        </p:nvSpPr>
        <p:spPr>
          <a:xfrm rot="0">
            <a:off x="3394053" y="1763318"/>
            <a:ext cx="10461724" cy="5913585"/>
          </a:xfrm>
          <a:prstGeom prst="rect">
            <a:avLst/>
          </a:prstGeom>
        </p:spPr>
        <p:txBody>
          <a:bodyPr anchor="t" rtlCol="false" tIns="0" lIns="0" bIns="0" rIns="0">
            <a:spAutoFit/>
          </a:bodyPr>
          <a:lstStyle/>
          <a:p>
            <a:pPr algn="just" marL="626559" indent="-313279" lvl="1">
              <a:lnSpc>
                <a:spcPts val="2902"/>
              </a:lnSpc>
              <a:buFont typeface="Arial"/>
              <a:buChar char="•"/>
            </a:pPr>
            <a:r>
              <a:rPr lang="en-US" sz="2902">
                <a:solidFill>
                  <a:srgbClr val="333B40"/>
                </a:solidFill>
                <a:latin typeface="Montserrat"/>
                <a:ea typeface="Montserrat"/>
                <a:cs typeface="Montserrat"/>
                <a:sym typeface="Montserrat"/>
              </a:rPr>
              <a:t>User presents an RFID card.</a:t>
            </a:r>
          </a:p>
          <a:p>
            <a:pPr algn="just">
              <a:lnSpc>
                <a:spcPts val="2902"/>
              </a:lnSpc>
            </a:pPr>
          </a:p>
          <a:p>
            <a:pPr algn="just" marL="626559" indent="-313279" lvl="1">
              <a:lnSpc>
                <a:spcPts val="2902"/>
              </a:lnSpc>
              <a:buFont typeface="Arial"/>
              <a:buChar char="•"/>
            </a:pPr>
            <a:r>
              <a:rPr lang="en-US" sz="2902">
                <a:solidFill>
                  <a:srgbClr val="333B40"/>
                </a:solidFill>
                <a:latin typeface="Montserrat"/>
                <a:ea typeface="Montserrat"/>
                <a:cs typeface="Montserrat"/>
                <a:sym typeface="Montserrat"/>
              </a:rPr>
              <a:t>System verifies the card; if authorized, prompts user to enter a knock pattern.</a:t>
            </a:r>
          </a:p>
          <a:p>
            <a:pPr algn="just">
              <a:lnSpc>
                <a:spcPts val="2902"/>
              </a:lnSpc>
            </a:pPr>
          </a:p>
          <a:p>
            <a:pPr algn="just" marL="626559" indent="-313279" lvl="1">
              <a:lnSpc>
                <a:spcPts val="2902"/>
              </a:lnSpc>
              <a:buFont typeface="Arial"/>
              <a:buChar char="•"/>
            </a:pPr>
            <a:r>
              <a:rPr lang="en-US" sz="2902">
                <a:solidFill>
                  <a:srgbClr val="333B40"/>
                </a:solidFill>
                <a:latin typeface="Montserrat"/>
                <a:ea typeface="Montserrat"/>
                <a:cs typeface="Montserrat"/>
                <a:sym typeface="Montserrat"/>
              </a:rPr>
              <a:t>Correct knock pattern triggers a servo motor to physically unlock the door.</a:t>
            </a:r>
          </a:p>
          <a:p>
            <a:pPr algn="just">
              <a:lnSpc>
                <a:spcPts val="2902"/>
              </a:lnSpc>
            </a:pPr>
          </a:p>
          <a:p>
            <a:pPr algn="just" marL="626559" indent="-313279" lvl="1">
              <a:lnSpc>
                <a:spcPts val="2902"/>
              </a:lnSpc>
              <a:buFont typeface="Arial"/>
              <a:buChar char="•"/>
            </a:pPr>
            <a:r>
              <a:rPr lang="en-US" sz="2902">
                <a:solidFill>
                  <a:srgbClr val="333B40"/>
                </a:solidFill>
                <a:latin typeface="Montserrat"/>
                <a:ea typeface="Montserrat"/>
                <a:cs typeface="Montserrat"/>
                <a:sym typeface="Montserrat"/>
              </a:rPr>
              <a:t>Occupancy Detection &amp; Power Control:</a:t>
            </a:r>
          </a:p>
          <a:p>
            <a:pPr algn="just">
              <a:lnSpc>
                <a:spcPts val="2902"/>
              </a:lnSpc>
            </a:pPr>
          </a:p>
          <a:p>
            <a:pPr algn="just" marL="626559" indent="-313279" lvl="1">
              <a:lnSpc>
                <a:spcPts val="2902"/>
              </a:lnSpc>
              <a:buFont typeface="Arial"/>
              <a:buChar char="•"/>
            </a:pPr>
            <a:r>
              <a:rPr lang="en-US" sz="2902">
                <a:solidFill>
                  <a:srgbClr val="333B40"/>
                </a:solidFill>
                <a:latin typeface="Montserrat"/>
                <a:ea typeface="Montserrat"/>
                <a:cs typeface="Montserrat"/>
                <a:sym typeface="Montserrat"/>
              </a:rPr>
              <a:t>IR sensors monitor room occupancy.</a:t>
            </a:r>
          </a:p>
          <a:p>
            <a:pPr algn="just">
              <a:lnSpc>
                <a:spcPts val="2902"/>
              </a:lnSpc>
            </a:pPr>
          </a:p>
          <a:p>
            <a:pPr algn="just" marL="626559" indent="-313279" lvl="1">
              <a:lnSpc>
                <a:spcPts val="2902"/>
              </a:lnSpc>
              <a:buFont typeface="Arial"/>
              <a:buChar char="•"/>
            </a:pPr>
            <a:r>
              <a:rPr lang="en-US" sz="2902">
                <a:solidFill>
                  <a:srgbClr val="333B40"/>
                </a:solidFill>
                <a:latin typeface="Montserrat"/>
                <a:ea typeface="Montserrat"/>
                <a:cs typeface="Montserrat"/>
                <a:sym typeface="Montserrat"/>
              </a:rPr>
              <a:t>Room empty → power supply automatically turns OFF.</a:t>
            </a:r>
          </a:p>
          <a:p>
            <a:pPr algn="just">
              <a:lnSpc>
                <a:spcPts val="2902"/>
              </a:lnSpc>
            </a:pPr>
          </a:p>
          <a:p>
            <a:pPr algn="just" marL="626559" indent="-313279" lvl="1">
              <a:lnSpc>
                <a:spcPts val="2902"/>
              </a:lnSpc>
              <a:buFont typeface="Arial"/>
              <a:buChar char="•"/>
            </a:pPr>
            <a:r>
              <a:rPr lang="en-US" sz="2902">
                <a:solidFill>
                  <a:srgbClr val="333B40"/>
                </a:solidFill>
                <a:latin typeface="Montserrat"/>
                <a:ea typeface="Montserrat"/>
                <a:cs typeface="Montserrat"/>
                <a:sym typeface="Montserrat"/>
              </a:rPr>
              <a:t>Room occupied → power supply remains ON.</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11660212" y="-2596628"/>
            <a:ext cx="3696286" cy="36962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4631032" y="3676537"/>
            <a:ext cx="8279935" cy="827993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1792689" y="8283413"/>
            <a:ext cx="4554822" cy="45548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5214311" y="-5520565"/>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1" id="11"/>
          <p:cNvGrpSpPr/>
          <p:nvPr/>
        </p:nvGrpSpPr>
        <p:grpSpPr>
          <a:xfrm rot="0">
            <a:off x="13983818" y="-2858951"/>
            <a:ext cx="8608364" cy="860836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3" id="13"/>
          <p:cNvSpPr/>
          <p:nvPr/>
        </p:nvSpPr>
        <p:spPr>
          <a:xfrm flipH="true" flipV="false" rot="0">
            <a:off x="8773889" y="5118936"/>
            <a:ext cx="12375338" cy="8229600"/>
          </a:xfrm>
          <a:custGeom>
            <a:avLst/>
            <a:gdLst/>
            <a:ahLst/>
            <a:cxnLst/>
            <a:rect r="r" b="b" t="t" l="l"/>
            <a:pathLst>
              <a:path h="8229600" w="12375338">
                <a:moveTo>
                  <a:pt x="12375338" y="0"/>
                </a:moveTo>
                <a:lnTo>
                  <a:pt x="0" y="0"/>
                </a:lnTo>
                <a:lnTo>
                  <a:pt x="0" y="8229600"/>
                </a:lnTo>
                <a:lnTo>
                  <a:pt x="12375338" y="8229600"/>
                </a:lnTo>
                <a:lnTo>
                  <a:pt x="12375338" y="0"/>
                </a:lnTo>
                <a:close/>
              </a:path>
            </a:pathLst>
          </a:custGeom>
          <a:blipFill>
            <a:blip r:embed="rId3">
              <a:alphaModFix amt="28000"/>
            </a:blip>
            <a:stretch>
              <a:fillRect l="0" t="0" r="0" b="0"/>
            </a:stretch>
          </a:blipFill>
        </p:spPr>
      </p:sp>
      <p:sp>
        <p:nvSpPr>
          <p:cNvPr name="Freeform 14" id="14"/>
          <p:cNvSpPr/>
          <p:nvPr/>
        </p:nvSpPr>
        <p:spPr>
          <a:xfrm flipH="false" flipV="false" rot="0">
            <a:off x="7971174" y="2728762"/>
            <a:ext cx="6783657" cy="5087743"/>
          </a:xfrm>
          <a:custGeom>
            <a:avLst/>
            <a:gdLst/>
            <a:ahLst/>
            <a:cxnLst/>
            <a:rect r="r" b="b" t="t" l="l"/>
            <a:pathLst>
              <a:path h="5087743" w="6783657">
                <a:moveTo>
                  <a:pt x="0" y="0"/>
                </a:moveTo>
                <a:lnTo>
                  <a:pt x="6783657" y="0"/>
                </a:lnTo>
                <a:lnTo>
                  <a:pt x="6783657" y="5087743"/>
                </a:lnTo>
                <a:lnTo>
                  <a:pt x="0" y="5087743"/>
                </a:lnTo>
                <a:lnTo>
                  <a:pt x="0" y="0"/>
                </a:lnTo>
                <a:close/>
              </a:path>
            </a:pathLst>
          </a:custGeom>
          <a:blipFill>
            <a:blip r:embed="rId4"/>
            <a:stretch>
              <a:fillRect l="0" t="0" r="0" b="0"/>
            </a:stretch>
          </a:blipFill>
        </p:spPr>
      </p:sp>
      <p:sp>
        <p:nvSpPr>
          <p:cNvPr name="Freeform 15" id="15"/>
          <p:cNvSpPr/>
          <p:nvPr/>
        </p:nvSpPr>
        <p:spPr>
          <a:xfrm flipH="false" flipV="false" rot="0">
            <a:off x="3034677" y="1809382"/>
            <a:ext cx="4381819" cy="5087743"/>
          </a:xfrm>
          <a:custGeom>
            <a:avLst/>
            <a:gdLst/>
            <a:ahLst/>
            <a:cxnLst/>
            <a:rect r="r" b="b" t="t" l="l"/>
            <a:pathLst>
              <a:path h="5087743" w="4381819">
                <a:moveTo>
                  <a:pt x="0" y="0"/>
                </a:moveTo>
                <a:lnTo>
                  <a:pt x="4381819" y="0"/>
                </a:lnTo>
                <a:lnTo>
                  <a:pt x="4381819" y="5087743"/>
                </a:lnTo>
                <a:lnTo>
                  <a:pt x="0" y="5087743"/>
                </a:lnTo>
                <a:lnTo>
                  <a:pt x="0" y="0"/>
                </a:lnTo>
                <a:close/>
              </a:path>
            </a:pathLst>
          </a:custGeom>
          <a:blipFill>
            <a:blip r:embed="rId5"/>
            <a:stretch>
              <a:fillRect l="0" t="0" r="0" b="0"/>
            </a:stretch>
          </a:blipFill>
          <a:ln cap="sq">
            <a:noFill/>
            <a:prstDash val="solid"/>
            <a:miter/>
          </a:ln>
        </p:spPr>
      </p:sp>
      <p:sp>
        <p:nvSpPr>
          <p:cNvPr name="TextBox 16" id="16"/>
          <p:cNvSpPr txBox="true"/>
          <p:nvPr/>
        </p:nvSpPr>
        <p:spPr>
          <a:xfrm rot="0">
            <a:off x="1792689" y="778604"/>
            <a:ext cx="8266160" cy="746883"/>
          </a:xfrm>
          <a:prstGeom prst="rect">
            <a:avLst/>
          </a:prstGeom>
        </p:spPr>
        <p:txBody>
          <a:bodyPr anchor="t" rtlCol="false" tIns="0" lIns="0" bIns="0" rIns="0">
            <a:spAutoFit/>
          </a:bodyPr>
          <a:lstStyle/>
          <a:p>
            <a:pPr algn="l">
              <a:lnSpc>
                <a:spcPts val="5029"/>
              </a:lnSpc>
            </a:pPr>
            <a:r>
              <a:rPr lang="en-US" sz="5588" b="true">
                <a:solidFill>
                  <a:srgbClr val="333B40"/>
                </a:solidFill>
                <a:latin typeface="Poppins Bold"/>
                <a:ea typeface="Poppins Bold"/>
                <a:cs typeface="Poppins Bold"/>
                <a:sym typeface="Poppins Bold"/>
              </a:rPr>
              <a:t>PROTOTYPE</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96724">
            <a:off x="-4428395" y="-310022"/>
            <a:ext cx="27144790" cy="10857916"/>
          </a:xfrm>
          <a:custGeom>
            <a:avLst/>
            <a:gdLst/>
            <a:ahLst/>
            <a:cxnLst/>
            <a:rect r="r" b="b" t="t" l="l"/>
            <a:pathLst>
              <a:path h="10857916" w="27144790">
                <a:moveTo>
                  <a:pt x="0" y="0"/>
                </a:moveTo>
                <a:lnTo>
                  <a:pt x="27144790" y="0"/>
                </a:lnTo>
                <a:lnTo>
                  <a:pt x="27144790" y="10857916"/>
                </a:lnTo>
                <a:lnTo>
                  <a:pt x="0" y="10857916"/>
                </a:lnTo>
                <a:lnTo>
                  <a:pt x="0" y="0"/>
                </a:lnTo>
                <a:close/>
              </a:path>
            </a:pathLst>
          </a:custGeom>
          <a:blipFill>
            <a:blip r:embed="rId2"/>
            <a:stretch>
              <a:fillRect l="0" t="0" r="0" b="0"/>
            </a:stretch>
          </a:blipFill>
        </p:spPr>
      </p:sp>
      <p:grpSp>
        <p:nvGrpSpPr>
          <p:cNvPr name="Group 3" id="3"/>
          <p:cNvGrpSpPr/>
          <p:nvPr/>
        </p:nvGrpSpPr>
        <p:grpSpPr>
          <a:xfrm rot="0">
            <a:off x="11660212" y="-2596628"/>
            <a:ext cx="3696286" cy="36962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5" id="5"/>
          <p:cNvGrpSpPr/>
          <p:nvPr/>
        </p:nvGrpSpPr>
        <p:grpSpPr>
          <a:xfrm rot="0">
            <a:off x="-4631032" y="3676537"/>
            <a:ext cx="8279935" cy="827993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7" id="7"/>
          <p:cNvGrpSpPr/>
          <p:nvPr/>
        </p:nvGrpSpPr>
        <p:grpSpPr>
          <a:xfrm rot="0">
            <a:off x="1792689" y="8283413"/>
            <a:ext cx="4554822" cy="45548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9" id="9"/>
          <p:cNvGrpSpPr/>
          <p:nvPr/>
        </p:nvGrpSpPr>
        <p:grpSpPr>
          <a:xfrm rot="0">
            <a:off x="-5214311" y="-5520565"/>
            <a:ext cx="8608364" cy="860836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grpSp>
        <p:nvGrpSpPr>
          <p:cNvPr name="Group 11" id="11"/>
          <p:cNvGrpSpPr/>
          <p:nvPr/>
        </p:nvGrpSpPr>
        <p:grpSpPr>
          <a:xfrm rot="0">
            <a:off x="13983818" y="-2858951"/>
            <a:ext cx="8608364" cy="860836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33B40"/>
            </a:solidFill>
            <a:ln w="12700">
              <a:solidFill>
                <a:srgbClr val="000000"/>
              </a:solidFill>
            </a:ln>
          </p:spPr>
        </p:sp>
      </p:grpSp>
      <p:sp>
        <p:nvSpPr>
          <p:cNvPr name="Freeform 13" id="13"/>
          <p:cNvSpPr/>
          <p:nvPr/>
        </p:nvSpPr>
        <p:spPr>
          <a:xfrm flipH="true" flipV="false" rot="0">
            <a:off x="8773889" y="5118936"/>
            <a:ext cx="12375338" cy="8229600"/>
          </a:xfrm>
          <a:custGeom>
            <a:avLst/>
            <a:gdLst/>
            <a:ahLst/>
            <a:cxnLst/>
            <a:rect r="r" b="b" t="t" l="l"/>
            <a:pathLst>
              <a:path h="8229600" w="12375338">
                <a:moveTo>
                  <a:pt x="12375338" y="0"/>
                </a:moveTo>
                <a:lnTo>
                  <a:pt x="0" y="0"/>
                </a:lnTo>
                <a:lnTo>
                  <a:pt x="0" y="8229600"/>
                </a:lnTo>
                <a:lnTo>
                  <a:pt x="12375338" y="8229600"/>
                </a:lnTo>
                <a:lnTo>
                  <a:pt x="12375338" y="0"/>
                </a:lnTo>
                <a:close/>
              </a:path>
            </a:pathLst>
          </a:custGeom>
          <a:blipFill>
            <a:blip r:embed="rId3">
              <a:alphaModFix amt="28000"/>
            </a:blip>
            <a:stretch>
              <a:fillRect l="0" t="0" r="0" b="0"/>
            </a:stretch>
          </a:blipFill>
        </p:spPr>
      </p:sp>
      <p:sp>
        <p:nvSpPr>
          <p:cNvPr name="TextBox 14" id="14"/>
          <p:cNvSpPr txBox="true"/>
          <p:nvPr/>
        </p:nvSpPr>
        <p:spPr>
          <a:xfrm rot="0">
            <a:off x="1792689" y="778604"/>
            <a:ext cx="8266160" cy="746883"/>
          </a:xfrm>
          <a:prstGeom prst="rect">
            <a:avLst/>
          </a:prstGeom>
        </p:spPr>
        <p:txBody>
          <a:bodyPr anchor="t" rtlCol="false" tIns="0" lIns="0" bIns="0" rIns="0">
            <a:spAutoFit/>
          </a:bodyPr>
          <a:lstStyle/>
          <a:p>
            <a:pPr algn="l">
              <a:lnSpc>
                <a:spcPts val="5029"/>
              </a:lnSpc>
            </a:pPr>
            <a:r>
              <a:rPr lang="en-US" sz="5588" b="true">
                <a:solidFill>
                  <a:srgbClr val="333B40"/>
                </a:solidFill>
                <a:latin typeface="Poppins Bold"/>
                <a:ea typeface="Poppins Bold"/>
                <a:cs typeface="Poppins Bold"/>
                <a:sym typeface="Poppins Bold"/>
              </a:rPr>
              <a:t>USE CASES</a:t>
            </a:r>
          </a:p>
        </p:txBody>
      </p:sp>
      <p:sp>
        <p:nvSpPr>
          <p:cNvPr name="TextBox 15" id="15"/>
          <p:cNvSpPr txBox="true"/>
          <p:nvPr/>
        </p:nvSpPr>
        <p:spPr>
          <a:xfrm rot="0">
            <a:off x="1792689" y="1701057"/>
            <a:ext cx="11896196" cy="2971800"/>
          </a:xfrm>
          <a:prstGeom prst="rect">
            <a:avLst/>
          </a:prstGeom>
        </p:spPr>
        <p:txBody>
          <a:bodyPr anchor="t" rtlCol="false" tIns="0" lIns="0" bIns="0" rIns="0">
            <a:spAutoFit/>
          </a:bodyPr>
          <a:lstStyle/>
          <a:p>
            <a:pPr algn="just">
              <a:lnSpc>
                <a:spcPts val="3960"/>
              </a:lnSpc>
            </a:pPr>
            <a:r>
              <a:rPr lang="en-US" sz="3300">
                <a:solidFill>
                  <a:srgbClr val="333B40"/>
                </a:solidFill>
                <a:latin typeface="Montserrat"/>
                <a:ea typeface="Montserrat"/>
                <a:cs typeface="Montserrat"/>
                <a:sym typeface="Montserrat"/>
              </a:rPr>
              <a:t>PowerKnock can be used by universities to reduce energy wastage by reducing unnecessary electricity usage in individual hostel rooms which can significantly drive down electricity costs for the University. Reducing electricity wastage can in-turn reduce carbon emmisions. </a:t>
            </a:r>
          </a:p>
        </p:txBody>
      </p:sp>
      <p:sp>
        <p:nvSpPr>
          <p:cNvPr name="TextBox 16" id="16"/>
          <p:cNvSpPr txBox="true"/>
          <p:nvPr/>
        </p:nvSpPr>
        <p:spPr>
          <a:xfrm rot="0">
            <a:off x="3872593" y="5118936"/>
            <a:ext cx="11896196" cy="2476500"/>
          </a:xfrm>
          <a:prstGeom prst="rect">
            <a:avLst/>
          </a:prstGeom>
        </p:spPr>
        <p:txBody>
          <a:bodyPr anchor="t" rtlCol="false" tIns="0" lIns="0" bIns="0" rIns="0">
            <a:spAutoFit/>
          </a:bodyPr>
          <a:lstStyle/>
          <a:p>
            <a:pPr algn="just">
              <a:lnSpc>
                <a:spcPts val="3960"/>
              </a:lnSpc>
            </a:pPr>
            <a:r>
              <a:rPr lang="en-US" sz="3300">
                <a:solidFill>
                  <a:srgbClr val="333B40"/>
                </a:solidFill>
                <a:latin typeface="Montserrat"/>
                <a:ea typeface="Montserrat"/>
                <a:cs typeface="Montserrat"/>
                <a:sym typeface="Montserrat"/>
              </a:rPr>
              <a:t>PowerKnock can be implemented by corporate offices in large board rooms and individual cabins of Employees. This can help reduce their expenditure on electricity and will also help reduce their carbon footprint. </a:t>
            </a: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DAGw85lyfZE</dc:identifier>
  <dcterms:modified xsi:type="dcterms:W3CDTF">2011-08-01T06:04:30Z</dcterms:modified>
  <cp:revision>1</cp:revision>
  <dc:title>POWER KNOCK</dc:title>
</cp:coreProperties>
</file>