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57" r:id="rId3"/>
    <p:sldId id="258" r:id="rId4"/>
    <p:sldId id="259" r:id="rId5"/>
    <p:sldId id="280" r:id="rId6"/>
    <p:sldId id="260" r:id="rId7"/>
    <p:sldId id="261" r:id="rId8"/>
    <p:sldId id="262" r:id="rId9"/>
    <p:sldId id="281" r:id="rId10"/>
    <p:sldId id="263" r:id="rId11"/>
    <p:sldId id="264" r:id="rId12"/>
    <p:sldId id="265" r:id="rId13"/>
    <p:sldId id="282" r:id="rId14"/>
    <p:sldId id="266" r:id="rId15"/>
    <p:sldId id="269" r:id="rId16"/>
    <p:sldId id="270" r:id="rId17"/>
    <p:sldId id="271" r:id="rId18"/>
    <p:sldId id="272" r:id="rId19"/>
    <p:sldId id="273" r:id="rId20"/>
    <p:sldId id="275" r:id="rId21"/>
    <p:sldId id="283" r:id="rId22"/>
    <p:sldId id="284" r:id="rId23"/>
    <p:sldId id="278" r:id="rId24"/>
    <p:sldId id="285"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63" autoAdjust="0"/>
    <p:restoredTop sz="94660"/>
  </p:normalViewPr>
  <p:slideViewPr>
    <p:cSldViewPr snapToGrid="0">
      <p:cViewPr varScale="1">
        <p:scale>
          <a:sx n="123" d="100"/>
          <a:sy n="123" d="100"/>
        </p:scale>
        <p:origin x="102"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F5EBB5-201C-40A7-83BC-5406022A15EC}" type="datetimeFigureOut">
              <a:rPr lang="en-US" smtClean="0"/>
              <a:t>4/28/2016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F6DA54-ECEA-4E20-A51A-D1767B137068}" type="slidenum">
              <a:rPr lang="en-US" smtClean="0"/>
              <a:t>‹#›</a:t>
            </a:fld>
            <a:endParaRPr lang="en-US"/>
          </a:p>
        </p:txBody>
      </p:sp>
    </p:spTree>
    <p:extLst>
      <p:ext uri="{BB962C8B-B14F-4D97-AF65-F5344CB8AC3E}">
        <p14:creationId xmlns:p14="http://schemas.microsoft.com/office/powerpoint/2010/main" val="4337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F6DA54-ECEA-4E20-A51A-D1767B137068}" type="slidenum">
              <a:rPr lang="en-US" smtClean="0"/>
              <a:t>4</a:t>
            </a:fld>
            <a:endParaRPr lang="en-US"/>
          </a:p>
        </p:txBody>
      </p:sp>
    </p:spTree>
    <p:extLst>
      <p:ext uri="{BB962C8B-B14F-4D97-AF65-F5344CB8AC3E}">
        <p14:creationId xmlns:p14="http://schemas.microsoft.com/office/powerpoint/2010/main" val="327627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If you follow good software engineering </a:t>
            </a:r>
            <a:r>
              <a:rPr lang="en-US" dirty="0" err="1"/>
              <a:t>processe</a:t>
            </a:r>
            <a:r>
              <a:rPr lang="en-US" dirty="0"/>
              <a:t>, it can be mostly done on the first iteration (except for the ever present debugging and feature enhancement phases). Even if iterations are required, they are mostly done by the first few </a:t>
            </a:r>
            <a:r>
              <a:rPr lang="en-US" dirty="0" err="1"/>
              <a:t>iteraons</a:t>
            </a:r>
            <a:r>
              <a:rPr lang="en-US" dirty="0"/>
              <a:t> with subsequent </a:t>
            </a:r>
            <a:r>
              <a:rPr lang="en-US" dirty="0" err="1"/>
              <a:t>ieteration</a:t>
            </a:r>
            <a:r>
              <a:rPr lang="en-US" dirty="0"/>
              <a:t> touching and modify a small portion of software. Look at ML in contrast – we need to try different features and see what works, we need to scale or normalize features, we need to extract information from raw data, we need to tune </a:t>
            </a:r>
            <a:r>
              <a:rPr lang="en-US" dirty="0" err="1"/>
              <a:t>hyperparameters</a:t>
            </a:r>
            <a:r>
              <a:rPr lang="en-US" dirty="0"/>
              <a:t>, we need to be able to do cross </a:t>
            </a:r>
            <a:r>
              <a:rPr lang="en-US" dirty="0" err="1"/>
              <a:t>valiation</a:t>
            </a:r>
            <a:r>
              <a:rPr lang="en-US" dirty="0"/>
              <a:t> to do an accurate evaluation of a model, we need a way to generate extra  data to prevent overfitting, we need to select a batch size, we need to chose different algorithms or different implementations of the same algorithm. If the first iteration does not do well we need to go over the same process all over again with potentially major changes to every phase in training, validation and testing. Much of the joy of trying different models is lost due to the burden of data engineering.</a:t>
            </a:r>
          </a:p>
          <a:p>
            <a:endParaRPr lang="en-US" dirty="0"/>
          </a:p>
        </p:txBody>
      </p:sp>
      <p:sp>
        <p:nvSpPr>
          <p:cNvPr id="4" name="Slide Number Placeholder 3"/>
          <p:cNvSpPr>
            <a:spLocks noGrp="1"/>
          </p:cNvSpPr>
          <p:nvPr>
            <p:ph type="sldNum" sz="quarter" idx="10"/>
          </p:nvPr>
        </p:nvSpPr>
        <p:spPr/>
        <p:txBody>
          <a:bodyPr/>
          <a:lstStyle/>
          <a:p>
            <a:fld id="{B5F6DA54-ECEA-4E20-A51A-D1767B137068}" type="slidenum">
              <a:rPr lang="en-US" smtClean="0"/>
              <a:t>7</a:t>
            </a:fld>
            <a:endParaRPr lang="en-US"/>
          </a:p>
        </p:txBody>
      </p:sp>
    </p:spTree>
    <p:extLst>
      <p:ext uri="{BB962C8B-B14F-4D97-AF65-F5344CB8AC3E}">
        <p14:creationId xmlns:p14="http://schemas.microsoft.com/office/powerpoint/2010/main" val="3156786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generic enough for one research team may be </a:t>
            </a:r>
            <a:r>
              <a:rPr lang="en-US" dirty="0" err="1"/>
              <a:t>be</a:t>
            </a:r>
            <a:r>
              <a:rPr lang="en-US" dirty="0"/>
              <a:t> too rigid for others. Or a pipeline can be too flexible and team wastes time interacting with more flexibility than they need</a:t>
            </a:r>
          </a:p>
          <a:p>
            <a:r>
              <a:rPr lang="en-US" dirty="0"/>
              <a:t>(inspired by modular cell phones that Google </a:t>
            </a:r>
            <a:r>
              <a:rPr lang="en-US" dirty="0" err="1"/>
              <a:t>etc</a:t>
            </a:r>
            <a:r>
              <a:rPr lang="en-US" dirty="0"/>
              <a:t> are working on  just swap out parts.) Start out with a bunch of existing  modules and swap them out to fit your needs</a:t>
            </a:r>
          </a:p>
          <a:p>
            <a:pPr lvl="2"/>
            <a:r>
              <a:rPr lang="en-US" dirty="0"/>
              <a:t>Fetch raw data</a:t>
            </a:r>
          </a:p>
          <a:p>
            <a:pPr lvl="2"/>
            <a:r>
              <a:rPr lang="en-US" dirty="0"/>
              <a:t>Select subset of raw data</a:t>
            </a:r>
          </a:p>
          <a:p>
            <a:pPr lvl="2"/>
            <a:r>
              <a:rPr lang="en-US" dirty="0"/>
              <a:t>extract  features from raw data</a:t>
            </a:r>
          </a:p>
          <a:p>
            <a:pPr lvl="2"/>
            <a:r>
              <a:rPr lang="en-US" dirty="0"/>
              <a:t>Find or assign labels</a:t>
            </a:r>
          </a:p>
          <a:p>
            <a:pPr lvl="2"/>
            <a:r>
              <a:rPr lang="en-US" dirty="0"/>
              <a:t>Split labelled data into train, validate/development set and test set</a:t>
            </a:r>
          </a:p>
          <a:p>
            <a:pPr lvl="2"/>
            <a:r>
              <a:rPr lang="en-US" dirty="0"/>
              <a:t>Set hyper parameters</a:t>
            </a:r>
          </a:p>
          <a:p>
            <a:pPr lvl="2"/>
            <a:r>
              <a:rPr lang="en-US" dirty="0"/>
              <a:t>Train model` with extracted features</a:t>
            </a:r>
          </a:p>
          <a:p>
            <a:pPr lvl="2"/>
            <a:r>
              <a:rPr lang="en-US" dirty="0"/>
              <a:t>Plot curves during or after training</a:t>
            </a:r>
          </a:p>
          <a:p>
            <a:pPr lvl="2"/>
            <a:r>
              <a:rPr lang="en-US" dirty="0"/>
              <a:t>Validation phase iterate going back to any of the previous steps </a:t>
            </a:r>
          </a:p>
          <a:p>
            <a:pPr lvl="2"/>
            <a:r>
              <a:rPr lang="en-US" dirty="0"/>
              <a:t>Plot curves during or after validation</a:t>
            </a:r>
          </a:p>
          <a:p>
            <a:pPr lvl="2"/>
            <a:r>
              <a:rPr lang="en-US" dirty="0"/>
              <a:t>Test phase</a:t>
            </a:r>
          </a:p>
          <a:p>
            <a:pPr lvl="2"/>
            <a:r>
              <a:rPr lang="en-US" dirty="0"/>
              <a:t>Plot curves during test phase</a:t>
            </a:r>
          </a:p>
          <a:p>
            <a:endParaRPr lang="en-US" dirty="0"/>
          </a:p>
        </p:txBody>
      </p:sp>
      <p:sp>
        <p:nvSpPr>
          <p:cNvPr id="4" name="Slide Number Placeholder 3"/>
          <p:cNvSpPr>
            <a:spLocks noGrp="1"/>
          </p:cNvSpPr>
          <p:nvPr>
            <p:ph type="sldNum" sz="quarter" idx="10"/>
          </p:nvPr>
        </p:nvSpPr>
        <p:spPr/>
        <p:txBody>
          <a:bodyPr/>
          <a:lstStyle/>
          <a:p>
            <a:fld id="{B5F6DA54-ECEA-4E20-A51A-D1767B137068}" type="slidenum">
              <a:rPr lang="en-US" smtClean="0"/>
              <a:t>10</a:t>
            </a:fld>
            <a:endParaRPr lang="en-US"/>
          </a:p>
        </p:txBody>
      </p:sp>
    </p:spTree>
    <p:extLst>
      <p:ext uri="{BB962C8B-B14F-4D97-AF65-F5344CB8AC3E}">
        <p14:creationId xmlns:p14="http://schemas.microsoft.com/office/powerpoint/2010/main" val="2164227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a:t>
            </a:r>
            <a:r>
              <a:rPr lang="en-US" dirty="0" err="1"/>
              <a:t>etc</a:t>
            </a:r>
            <a:r>
              <a:rPr lang="en-US" dirty="0"/>
              <a:t>/</a:t>
            </a:r>
            <a:r>
              <a:rPr lang="en-US" dirty="0" err="1"/>
              <a:t>fstab</a:t>
            </a:r>
            <a:endParaRPr lang="en-US" dirty="0"/>
          </a:p>
        </p:txBody>
      </p:sp>
      <p:sp>
        <p:nvSpPr>
          <p:cNvPr id="4" name="Slide Number Placeholder 3"/>
          <p:cNvSpPr>
            <a:spLocks noGrp="1"/>
          </p:cNvSpPr>
          <p:nvPr>
            <p:ph type="sldNum" sz="quarter" idx="10"/>
          </p:nvPr>
        </p:nvSpPr>
        <p:spPr/>
        <p:txBody>
          <a:bodyPr/>
          <a:lstStyle/>
          <a:p>
            <a:fld id="{B5F6DA54-ECEA-4E20-A51A-D1767B137068}" type="slidenum">
              <a:rPr lang="en-US" smtClean="0"/>
              <a:t>17</a:t>
            </a:fld>
            <a:endParaRPr lang="en-US"/>
          </a:p>
        </p:txBody>
      </p:sp>
    </p:spTree>
    <p:extLst>
      <p:ext uri="{BB962C8B-B14F-4D97-AF65-F5344CB8AC3E}">
        <p14:creationId xmlns:p14="http://schemas.microsoft.com/office/powerpoint/2010/main" val="2357429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F6DA54-ECEA-4E20-A51A-D1767B137068}" type="slidenum">
              <a:rPr lang="en-US" smtClean="0"/>
              <a:t>19</a:t>
            </a:fld>
            <a:endParaRPr lang="en-US"/>
          </a:p>
        </p:txBody>
      </p:sp>
    </p:spTree>
    <p:extLst>
      <p:ext uri="{BB962C8B-B14F-4D97-AF65-F5344CB8AC3E}">
        <p14:creationId xmlns:p14="http://schemas.microsoft.com/office/powerpoint/2010/main" val="22538134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4/28/2016</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4/28/2016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4/28/2016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4/28/2016</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4/28/2016</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4/28/2016</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4/28/2016</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97934"/>
            <a:ext cx="9448800" cy="2638229"/>
          </a:xfrm>
        </p:spPr>
        <p:txBody>
          <a:bodyPr>
            <a:normAutofit/>
          </a:bodyPr>
          <a:lstStyle/>
          <a:p>
            <a:pPr algn="ctr"/>
            <a:r>
              <a:rPr lang="en-US" dirty="0"/>
              <a:t>Reusable ML pipeline</a:t>
            </a:r>
          </a:p>
        </p:txBody>
      </p:sp>
      <p:sp>
        <p:nvSpPr>
          <p:cNvPr id="3" name="Subtitle 2"/>
          <p:cNvSpPr>
            <a:spLocks noGrp="1"/>
          </p:cNvSpPr>
          <p:nvPr>
            <p:ph type="subTitle" idx="1"/>
          </p:nvPr>
        </p:nvSpPr>
        <p:spPr>
          <a:xfrm>
            <a:off x="1371600" y="3223828"/>
            <a:ext cx="9448800" cy="1278466"/>
          </a:xfrm>
        </p:spPr>
        <p:txBody>
          <a:bodyPr>
            <a:normAutofit/>
          </a:bodyPr>
          <a:lstStyle/>
          <a:p>
            <a:pPr algn="ctr"/>
            <a:r>
              <a:rPr lang="en-US" dirty="0"/>
              <a:t>Implementing an efficient, reusable, end to end ML pipeline framework</a:t>
            </a:r>
          </a:p>
          <a:p>
            <a:pPr algn="ctr"/>
            <a:r>
              <a:rPr lang="en-US" dirty="0"/>
              <a:t>Vikram Hegde</a:t>
            </a:r>
          </a:p>
          <a:p>
            <a:pPr algn="ctr"/>
            <a:r>
              <a:rPr lang="en-US" dirty="0"/>
              <a:t>W205 Spring 2016 Final Project</a:t>
            </a:r>
          </a:p>
        </p:txBody>
      </p:sp>
    </p:spTree>
    <p:extLst>
      <p:ext uri="{BB962C8B-B14F-4D97-AF65-F5344CB8AC3E}">
        <p14:creationId xmlns:p14="http://schemas.microsoft.com/office/powerpoint/2010/main" val="912767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p:txBody>
          <a:bodyPr>
            <a:normAutofit fontScale="92500" lnSpcReduction="10000"/>
          </a:bodyPr>
          <a:lstStyle/>
          <a:p>
            <a:r>
              <a:rPr lang="en-US" dirty="0"/>
              <a:t>My approach to designing the pipeline</a:t>
            </a:r>
          </a:p>
          <a:p>
            <a:pPr lvl="1"/>
            <a:r>
              <a:rPr lang="en-US" dirty="0"/>
              <a:t>Step 1 – Build a generic pipeline</a:t>
            </a:r>
          </a:p>
          <a:p>
            <a:pPr lvl="1"/>
            <a:r>
              <a:rPr lang="en-US" dirty="0"/>
              <a:t>Issues – How generic do we make this pipeline. </a:t>
            </a:r>
          </a:p>
          <a:p>
            <a:pPr lvl="1"/>
            <a:r>
              <a:rPr lang="en-US" dirty="0"/>
              <a:t>Step 2 – Make it modular. Teams can swap part in or out</a:t>
            </a:r>
          </a:p>
          <a:p>
            <a:pPr lvl="1"/>
            <a:r>
              <a:rPr lang="en-US" dirty="0"/>
              <a:t>Ok, pipeline should be modular and generic, but how do we actually build it ?</a:t>
            </a:r>
          </a:p>
          <a:p>
            <a:pPr lvl="1"/>
            <a:r>
              <a:rPr lang="en-US" dirty="0" err="1"/>
              <a:t>Ans</a:t>
            </a:r>
            <a:r>
              <a:rPr lang="en-US" dirty="0"/>
              <a:t> – Go to the highest level of abstraction and find those phases that are common to *every* machine learning experiment:</a:t>
            </a:r>
          </a:p>
          <a:p>
            <a:pPr lvl="2"/>
            <a:r>
              <a:rPr lang="en-US" dirty="0"/>
              <a:t>Fetch data</a:t>
            </a:r>
          </a:p>
          <a:p>
            <a:pPr lvl="2"/>
            <a:r>
              <a:rPr lang="en-US" dirty="0"/>
              <a:t>Extract Features</a:t>
            </a:r>
          </a:p>
          <a:p>
            <a:pPr lvl="2"/>
            <a:r>
              <a:rPr lang="en-US" dirty="0"/>
              <a:t>Split labels into train, validate/dev, test</a:t>
            </a:r>
          </a:p>
          <a:p>
            <a:pPr lvl="2"/>
            <a:r>
              <a:rPr lang="en-US" dirty="0"/>
              <a:t>Train model</a:t>
            </a:r>
          </a:p>
          <a:p>
            <a:pPr lvl="2"/>
            <a:r>
              <a:rPr lang="en-US" dirty="0"/>
              <a:t>Validation/hyper-parameter tuning</a:t>
            </a:r>
          </a:p>
          <a:p>
            <a:pPr lvl="2"/>
            <a:r>
              <a:rPr lang="en-US" dirty="0"/>
              <a:t>repeat previous steps until …</a:t>
            </a:r>
          </a:p>
          <a:p>
            <a:pPr lvl="2"/>
            <a:r>
              <a:rPr lang="en-US" dirty="0"/>
              <a:t>Finally test</a:t>
            </a:r>
          </a:p>
          <a:p>
            <a:pPr lvl="2"/>
            <a:endParaRPr lang="en-US" dirty="0"/>
          </a:p>
        </p:txBody>
      </p:sp>
    </p:spTree>
    <p:extLst>
      <p:ext uri="{BB962C8B-B14F-4D97-AF65-F5344CB8AC3E}">
        <p14:creationId xmlns:p14="http://schemas.microsoft.com/office/powerpoint/2010/main" val="1915764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a:t>
            </a:r>
          </a:p>
        </p:txBody>
      </p:sp>
      <p:sp>
        <p:nvSpPr>
          <p:cNvPr id="3" name="Content Placeholder 2"/>
          <p:cNvSpPr>
            <a:spLocks noGrp="1"/>
          </p:cNvSpPr>
          <p:nvPr>
            <p:ph idx="1"/>
          </p:nvPr>
        </p:nvSpPr>
        <p:spPr/>
        <p:txBody>
          <a:bodyPr>
            <a:normAutofit lnSpcReduction="10000"/>
          </a:bodyPr>
          <a:lstStyle/>
          <a:p>
            <a:r>
              <a:rPr lang="en-US" dirty="0"/>
              <a:t>Should scale from simple to complex</a:t>
            </a:r>
          </a:p>
          <a:p>
            <a:pPr lvl="1"/>
            <a:r>
              <a:rPr lang="en-US" dirty="0"/>
              <a:t>Answer is hierarchical modularization. </a:t>
            </a:r>
          </a:p>
          <a:p>
            <a:pPr lvl="1"/>
            <a:r>
              <a:rPr lang="en-US" dirty="0"/>
              <a:t>Inspired by top down software development methodology.</a:t>
            </a:r>
          </a:p>
          <a:p>
            <a:r>
              <a:rPr lang="en-US" dirty="0"/>
              <a:t>Start out with the fundamental phases in ML Research (highest level of abstraction)</a:t>
            </a:r>
          </a:p>
          <a:p>
            <a:r>
              <a:rPr lang="en-US" dirty="0"/>
              <a:t>Allow users to inherit from abstract classes</a:t>
            </a:r>
          </a:p>
          <a:p>
            <a:r>
              <a:rPr lang="en-US" dirty="0"/>
              <a:t>Define clean, well defined and generic semantics and interfaces between all modules.</a:t>
            </a:r>
          </a:p>
          <a:p>
            <a:r>
              <a:rPr lang="en-US" dirty="0"/>
              <a:t>Provide a basic implementation that implements a few levels in the hierarchy</a:t>
            </a:r>
          </a:p>
          <a:p>
            <a:r>
              <a:rPr lang="en-US" dirty="0"/>
              <a:t>Users can decompose this pipeline into as many sub components as they want</a:t>
            </a:r>
          </a:p>
        </p:txBody>
      </p:sp>
    </p:spTree>
    <p:extLst>
      <p:ext uri="{BB962C8B-B14F-4D97-AF65-F5344CB8AC3E}">
        <p14:creationId xmlns:p14="http://schemas.microsoft.com/office/powerpoint/2010/main" val="2090518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The Basic Design</a:t>
            </a:r>
          </a:p>
        </p:txBody>
      </p:sp>
      <p:sp>
        <p:nvSpPr>
          <p:cNvPr id="3" name="Content Placeholder 2"/>
          <p:cNvSpPr>
            <a:spLocks noGrp="1"/>
          </p:cNvSpPr>
          <p:nvPr>
            <p:ph idx="1"/>
          </p:nvPr>
        </p:nvSpPr>
        <p:spPr/>
        <p:txBody>
          <a:bodyPr>
            <a:normAutofit/>
          </a:bodyPr>
          <a:lstStyle/>
          <a:p>
            <a:r>
              <a:rPr lang="en-US" dirty="0"/>
              <a:t>A tree</a:t>
            </a:r>
          </a:p>
          <a:p>
            <a:r>
              <a:rPr lang="en-US" dirty="0"/>
              <a:t>The root node is an abstract single monolithic 1 – stage pipeline. </a:t>
            </a:r>
          </a:p>
          <a:p>
            <a:r>
              <a:rPr lang="en-US" dirty="0"/>
              <a:t>Pipeline is data references flowing in a </a:t>
            </a:r>
            <a:r>
              <a:rPr lang="en-US" dirty="0">
                <a:solidFill>
                  <a:srgbClr val="FFFF00"/>
                </a:solidFill>
              </a:rPr>
              <a:t>depth first traversal of the leaves</a:t>
            </a:r>
          </a:p>
          <a:p>
            <a:r>
              <a:rPr lang="en-US" dirty="0"/>
              <a:t>Modules can be inserted and deleted from the pipeline tree as desired (similar to UNIX Streams)</a:t>
            </a:r>
          </a:p>
          <a:p>
            <a:r>
              <a:rPr lang="en-US" dirty="0"/>
              <a:t>Each module uniquely identified by its path to the root node. </a:t>
            </a:r>
          </a:p>
          <a:p>
            <a:r>
              <a:rPr lang="en-US" dirty="0"/>
              <a:t>Operations on the data as well as modules resemble file system operations. (</a:t>
            </a:r>
            <a:r>
              <a:rPr lang="en-US" dirty="0" err="1"/>
              <a:t>procfs</a:t>
            </a:r>
            <a:r>
              <a:rPr lang="en-US" dirty="0"/>
              <a:t>)</a:t>
            </a:r>
          </a:p>
        </p:txBody>
      </p:sp>
    </p:spTree>
    <p:extLst>
      <p:ext uri="{BB962C8B-B14F-4D97-AF65-F5344CB8AC3E}">
        <p14:creationId xmlns:p14="http://schemas.microsoft.com/office/powerpoint/2010/main" val="3122198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leaf traversal</a:t>
            </a:r>
          </a:p>
        </p:txBody>
      </p:sp>
      <p:pic>
        <p:nvPicPr>
          <p:cNvPr id="1026" name="Picture 2" descr="http://orion.lcg.ufrj.br/Dr.Dobbs/books/book9/images/fig3_6.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50200" y="2193925"/>
            <a:ext cx="5491599" cy="4024313"/>
          </a:xfrm>
          <a:prstGeom prst="rect">
            <a:avLst/>
          </a:prstGeom>
          <a:solidFill>
            <a:schemeClr val="tx1"/>
          </a:solidFill>
          <a:extLst/>
        </p:spPr>
      </p:pic>
    </p:spTree>
    <p:extLst>
      <p:ext uri="{BB962C8B-B14F-4D97-AF65-F5344CB8AC3E}">
        <p14:creationId xmlns:p14="http://schemas.microsoft.com/office/powerpoint/2010/main" val="2756388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METHODS and helpers</a:t>
            </a:r>
          </a:p>
        </p:txBody>
      </p:sp>
      <p:sp>
        <p:nvSpPr>
          <p:cNvPr id="3" name="Content Placeholder 2"/>
          <p:cNvSpPr>
            <a:spLocks noGrp="1"/>
          </p:cNvSpPr>
          <p:nvPr>
            <p:ph idx="1"/>
          </p:nvPr>
        </p:nvSpPr>
        <p:spPr/>
        <p:txBody>
          <a:bodyPr>
            <a:normAutofit fontScale="92500" lnSpcReduction="20000"/>
          </a:bodyPr>
          <a:lstStyle/>
          <a:p>
            <a:r>
              <a:rPr lang="en-US" dirty="0"/>
              <a:t>Node methods:</a:t>
            </a:r>
          </a:p>
          <a:p>
            <a:pPr lvl="1"/>
            <a:r>
              <a:rPr lang="en-US" dirty="0" err="1"/>
              <a:t>do_mount</a:t>
            </a:r>
            <a:r>
              <a:rPr lang="en-US" dirty="0"/>
              <a:t>()/</a:t>
            </a:r>
            <a:r>
              <a:rPr lang="en-US" dirty="0" err="1"/>
              <a:t>do_umount</a:t>
            </a:r>
            <a:r>
              <a:rPr lang="en-US" dirty="0"/>
              <a:t>()</a:t>
            </a:r>
          </a:p>
          <a:p>
            <a:pPr lvl="1"/>
            <a:r>
              <a:rPr lang="en-US" dirty="0" err="1"/>
              <a:t>do_compile</a:t>
            </a:r>
            <a:r>
              <a:rPr lang="en-US" dirty="0"/>
              <a:t>()</a:t>
            </a:r>
          </a:p>
          <a:p>
            <a:pPr lvl="1"/>
            <a:r>
              <a:rPr lang="en-US" dirty="0" err="1"/>
              <a:t>do_run</a:t>
            </a:r>
            <a:r>
              <a:rPr lang="en-US" dirty="0"/>
              <a:t>()</a:t>
            </a:r>
          </a:p>
          <a:p>
            <a:pPr lvl="1"/>
            <a:r>
              <a:rPr lang="en-US" dirty="0" err="1"/>
              <a:t>do_setprop</a:t>
            </a:r>
            <a:r>
              <a:rPr lang="en-US" dirty="0"/>
              <a:t>()</a:t>
            </a:r>
          </a:p>
          <a:p>
            <a:pPr lvl="1"/>
            <a:r>
              <a:rPr lang="en-US" dirty="0" err="1"/>
              <a:t>do_save</a:t>
            </a:r>
            <a:r>
              <a:rPr lang="en-US" dirty="0"/>
              <a:t>()</a:t>
            </a:r>
          </a:p>
          <a:p>
            <a:pPr lvl="1"/>
            <a:r>
              <a:rPr lang="en-US" dirty="0" err="1"/>
              <a:t>do_read</a:t>
            </a:r>
            <a:r>
              <a:rPr lang="en-US" dirty="0"/>
              <a:t>()</a:t>
            </a:r>
          </a:p>
          <a:p>
            <a:pPr lvl="1"/>
            <a:r>
              <a:rPr lang="en-US" dirty="0" err="1"/>
              <a:t>do_delete</a:t>
            </a:r>
            <a:r>
              <a:rPr lang="en-US" dirty="0"/>
              <a:t>()</a:t>
            </a:r>
          </a:p>
          <a:p>
            <a:pPr lvl="1"/>
            <a:r>
              <a:rPr lang="en-US" dirty="0" err="1"/>
              <a:t>do_print</a:t>
            </a:r>
            <a:r>
              <a:rPr lang="en-US" dirty="0"/>
              <a:t>()</a:t>
            </a:r>
          </a:p>
          <a:p>
            <a:pPr lvl="1"/>
            <a:r>
              <a:rPr lang="en-US" dirty="0" err="1"/>
              <a:t>do_walk</a:t>
            </a:r>
            <a:r>
              <a:rPr lang="en-US" dirty="0"/>
              <a:t>()</a:t>
            </a:r>
          </a:p>
          <a:p>
            <a:pPr marL="0" indent="0">
              <a:buNone/>
            </a:pPr>
            <a:endParaRPr lang="en-US" dirty="0"/>
          </a:p>
          <a:p>
            <a:r>
              <a:rPr lang="en-US" dirty="0"/>
              <a:t>Helper functions:</a:t>
            </a:r>
          </a:p>
          <a:p>
            <a:pPr lvl="1"/>
            <a:r>
              <a:rPr lang="en-US" dirty="0" err="1"/>
              <a:t>get_file_type</a:t>
            </a:r>
            <a:r>
              <a:rPr lang="en-US" dirty="0"/>
              <a:t>()</a:t>
            </a:r>
          </a:p>
        </p:txBody>
      </p:sp>
    </p:spTree>
    <p:extLst>
      <p:ext uri="{BB962C8B-B14F-4D97-AF65-F5344CB8AC3E}">
        <p14:creationId xmlns:p14="http://schemas.microsoft.com/office/powerpoint/2010/main" val="3894541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Details</a:t>
            </a:r>
          </a:p>
        </p:txBody>
      </p:sp>
      <p:sp>
        <p:nvSpPr>
          <p:cNvPr id="3" name="Content Placeholder 2"/>
          <p:cNvSpPr>
            <a:spLocks noGrp="1"/>
          </p:cNvSpPr>
          <p:nvPr>
            <p:ph idx="1"/>
          </p:nvPr>
        </p:nvSpPr>
        <p:spPr/>
        <p:txBody>
          <a:bodyPr>
            <a:normAutofit/>
          </a:bodyPr>
          <a:lstStyle/>
          <a:p>
            <a:r>
              <a:rPr lang="en-US" dirty="0"/>
              <a:t>Three additional design goals:</a:t>
            </a:r>
          </a:p>
          <a:p>
            <a:pPr lvl="1"/>
            <a:r>
              <a:rPr lang="en-US" dirty="0"/>
              <a:t>Save as much data for reuse as possible</a:t>
            </a:r>
          </a:p>
          <a:p>
            <a:pPr lvl="1"/>
            <a:r>
              <a:rPr lang="en-US" dirty="0"/>
              <a:t>Minimize data movement, so we use references to data rather than data itself</a:t>
            </a:r>
          </a:p>
          <a:p>
            <a:pPr lvl="1"/>
            <a:r>
              <a:rPr lang="en-US" dirty="0"/>
              <a:t>Move or transform data lazily</a:t>
            </a:r>
          </a:p>
          <a:p>
            <a:r>
              <a:rPr lang="en-US" dirty="0"/>
              <a:t>Root base class is </a:t>
            </a:r>
            <a:r>
              <a:rPr lang="en-US" dirty="0" err="1"/>
              <a:t>MLRoot</a:t>
            </a:r>
            <a:r>
              <a:rPr lang="en-US" dirty="0"/>
              <a:t>. The </a:t>
            </a:r>
            <a:r>
              <a:rPr lang="en-US" dirty="0" err="1"/>
              <a:t>MLRoot</a:t>
            </a:r>
            <a:r>
              <a:rPr lang="en-US" dirty="0"/>
              <a:t> class is mandatory. </a:t>
            </a:r>
          </a:p>
          <a:p>
            <a:r>
              <a:rPr lang="en-US" dirty="0"/>
              <a:t>Three subclasses provided: </a:t>
            </a:r>
            <a:r>
              <a:rPr lang="en-US" dirty="0" err="1"/>
              <a:t>MLFetch</a:t>
            </a:r>
            <a:r>
              <a:rPr lang="en-US" dirty="0"/>
              <a:t>, </a:t>
            </a:r>
            <a:r>
              <a:rPr lang="en-US" dirty="0" err="1"/>
              <a:t>MLDerive</a:t>
            </a:r>
            <a:r>
              <a:rPr lang="en-US" dirty="0"/>
              <a:t>, </a:t>
            </a:r>
            <a:r>
              <a:rPr lang="en-US" dirty="0" err="1"/>
              <a:t>MLModel</a:t>
            </a:r>
            <a:r>
              <a:rPr lang="en-US" dirty="0"/>
              <a:t> </a:t>
            </a:r>
          </a:p>
          <a:p>
            <a:r>
              <a:rPr lang="en-US" dirty="0"/>
              <a:t>Clients can create their own subclasses of </a:t>
            </a:r>
            <a:r>
              <a:rPr lang="en-US" dirty="0" err="1"/>
              <a:t>MLRoot</a:t>
            </a:r>
            <a:r>
              <a:rPr lang="en-US" dirty="0"/>
              <a:t>. </a:t>
            </a:r>
          </a:p>
          <a:p>
            <a:r>
              <a:rPr lang="en-US" dirty="0" err="1"/>
              <a:t>MLFetch</a:t>
            </a:r>
            <a:r>
              <a:rPr lang="en-US" dirty="0"/>
              <a:t> – </a:t>
            </a:r>
            <a:r>
              <a:rPr lang="en-US" dirty="0" err="1"/>
              <a:t>MLIngest</a:t>
            </a:r>
            <a:r>
              <a:rPr lang="en-US" dirty="0"/>
              <a:t>, </a:t>
            </a:r>
            <a:r>
              <a:rPr lang="en-US" dirty="0" err="1"/>
              <a:t>MLDecompress</a:t>
            </a:r>
            <a:r>
              <a:rPr lang="en-US" dirty="0"/>
              <a:t>, </a:t>
            </a:r>
            <a:r>
              <a:rPr lang="en-US" dirty="0" err="1"/>
              <a:t>MLUnarchive</a:t>
            </a:r>
            <a:r>
              <a:rPr lang="en-US" dirty="0"/>
              <a:t>, </a:t>
            </a:r>
            <a:r>
              <a:rPr lang="en-US" dirty="0" err="1"/>
              <a:t>MLRaw</a:t>
            </a:r>
            <a:endParaRPr lang="en-US" dirty="0"/>
          </a:p>
          <a:p>
            <a:r>
              <a:rPr lang="en-US" dirty="0" err="1"/>
              <a:t>MLDerive</a:t>
            </a:r>
            <a:r>
              <a:rPr lang="en-US" dirty="0"/>
              <a:t> – Can be </a:t>
            </a:r>
            <a:r>
              <a:rPr lang="en-US" dirty="0" err="1"/>
              <a:t>subclassed</a:t>
            </a:r>
            <a:r>
              <a:rPr lang="en-US" dirty="0"/>
              <a:t> by user to derive features from raw data</a:t>
            </a:r>
          </a:p>
          <a:p>
            <a:r>
              <a:rPr lang="en-US" dirty="0" err="1"/>
              <a:t>MLModel</a:t>
            </a:r>
            <a:r>
              <a:rPr lang="en-US" dirty="0"/>
              <a:t> – Can be </a:t>
            </a:r>
            <a:r>
              <a:rPr lang="en-US" dirty="0" err="1"/>
              <a:t>subclassed</a:t>
            </a:r>
            <a:r>
              <a:rPr lang="en-US" dirty="0"/>
              <a:t> by user to implement ML models</a:t>
            </a:r>
          </a:p>
        </p:txBody>
      </p:sp>
    </p:spTree>
    <p:extLst>
      <p:ext uri="{BB962C8B-B14F-4D97-AF65-F5344CB8AC3E}">
        <p14:creationId xmlns:p14="http://schemas.microsoft.com/office/powerpoint/2010/main" val="402380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More subclasses</a:t>
            </a:r>
          </a:p>
        </p:txBody>
      </p:sp>
      <p:sp>
        <p:nvSpPr>
          <p:cNvPr id="3" name="Content Placeholder 2"/>
          <p:cNvSpPr>
            <a:spLocks noGrp="1"/>
          </p:cNvSpPr>
          <p:nvPr>
            <p:ph idx="1"/>
          </p:nvPr>
        </p:nvSpPr>
        <p:spPr/>
        <p:txBody>
          <a:bodyPr>
            <a:normAutofit/>
          </a:bodyPr>
          <a:lstStyle/>
          <a:p>
            <a:r>
              <a:rPr lang="en-US" dirty="0"/>
              <a:t>Subclasses provided by framework:</a:t>
            </a:r>
          </a:p>
          <a:p>
            <a:pPr lvl="1"/>
            <a:r>
              <a:rPr lang="en-US" dirty="0" err="1"/>
              <a:t>MLIngest</a:t>
            </a:r>
            <a:r>
              <a:rPr lang="en-US" dirty="0"/>
              <a:t> – </a:t>
            </a:r>
            <a:r>
              <a:rPr lang="en-US" dirty="0" err="1"/>
              <a:t>MLHttpDownload</a:t>
            </a:r>
            <a:r>
              <a:rPr lang="en-US" dirty="0"/>
              <a:t>, </a:t>
            </a:r>
            <a:r>
              <a:rPr lang="en-US" dirty="0" err="1"/>
              <a:t>MLFSDownload</a:t>
            </a:r>
            <a:endParaRPr lang="en-US" dirty="0"/>
          </a:p>
          <a:p>
            <a:pPr lvl="1"/>
            <a:r>
              <a:rPr lang="en-US" dirty="0" err="1"/>
              <a:t>MLDecompress</a:t>
            </a:r>
            <a:r>
              <a:rPr lang="en-US" dirty="0"/>
              <a:t> – </a:t>
            </a:r>
            <a:r>
              <a:rPr lang="en-US" dirty="0" err="1"/>
              <a:t>MLDecompressZip</a:t>
            </a:r>
            <a:r>
              <a:rPr lang="en-US" dirty="0"/>
              <a:t>, MLDecompressBzip2, </a:t>
            </a:r>
            <a:r>
              <a:rPr lang="en-US" dirty="0" err="1"/>
              <a:t>MLDecompressGzip</a:t>
            </a:r>
            <a:endParaRPr lang="en-US" dirty="0"/>
          </a:p>
          <a:p>
            <a:pPr lvl="1"/>
            <a:r>
              <a:rPr lang="en-US" dirty="0" err="1"/>
              <a:t>MLUnarchive</a:t>
            </a:r>
            <a:r>
              <a:rPr lang="en-US" dirty="0"/>
              <a:t> – </a:t>
            </a:r>
            <a:r>
              <a:rPr lang="en-US" dirty="0" err="1"/>
              <a:t>MLUnarchiveTar</a:t>
            </a:r>
            <a:endParaRPr lang="en-US" dirty="0"/>
          </a:p>
          <a:p>
            <a:pPr lvl="1"/>
            <a:r>
              <a:rPr lang="en-US" dirty="0" err="1"/>
              <a:t>MLRaw</a:t>
            </a:r>
            <a:r>
              <a:rPr lang="en-US" dirty="0"/>
              <a:t> – Has no subclasses defined by implementation, clients can define their own</a:t>
            </a:r>
          </a:p>
          <a:p>
            <a:r>
              <a:rPr lang="en-US" dirty="0" err="1"/>
              <a:t>MLDerive</a:t>
            </a:r>
            <a:r>
              <a:rPr lang="en-US" dirty="0"/>
              <a:t>, </a:t>
            </a:r>
            <a:r>
              <a:rPr lang="en-US" dirty="0" err="1"/>
              <a:t>MLModel</a:t>
            </a:r>
            <a:r>
              <a:rPr lang="en-US" dirty="0"/>
              <a:t>, </a:t>
            </a:r>
            <a:r>
              <a:rPr lang="en-US" dirty="0" err="1"/>
              <a:t>MLRaw</a:t>
            </a:r>
            <a:r>
              <a:rPr lang="en-US" dirty="0"/>
              <a:t> are abstract classes. </a:t>
            </a:r>
          </a:p>
          <a:p>
            <a:r>
              <a:rPr lang="en-US" dirty="0" err="1"/>
              <a:t>MLRoot</a:t>
            </a:r>
            <a:r>
              <a:rPr lang="en-US" dirty="0"/>
              <a:t> enforces constraints and provide methods to manipulate pipeline</a:t>
            </a:r>
          </a:p>
          <a:p>
            <a:r>
              <a:rPr lang="en-US" dirty="0"/>
              <a:t>Clients can use as much or as little as of tree as needed (only </a:t>
            </a:r>
            <a:r>
              <a:rPr lang="en-US" dirty="0" err="1"/>
              <a:t>MLRoot</a:t>
            </a:r>
            <a:r>
              <a:rPr lang="en-US" dirty="0"/>
              <a:t> is required)</a:t>
            </a:r>
          </a:p>
        </p:txBody>
      </p:sp>
    </p:spTree>
    <p:extLst>
      <p:ext uri="{BB962C8B-B14F-4D97-AF65-F5344CB8AC3E}">
        <p14:creationId xmlns:p14="http://schemas.microsoft.com/office/powerpoint/2010/main" val="873362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MLRoot</a:t>
            </a:r>
            <a:r>
              <a:rPr lang="en-US" dirty="0"/>
              <a:t> and mount</a:t>
            </a:r>
          </a:p>
        </p:txBody>
      </p:sp>
      <p:sp>
        <p:nvSpPr>
          <p:cNvPr id="3" name="Content Placeholder 2"/>
          <p:cNvSpPr>
            <a:spLocks noGrp="1"/>
          </p:cNvSpPr>
          <p:nvPr>
            <p:ph idx="1"/>
          </p:nvPr>
        </p:nvSpPr>
        <p:spPr/>
        <p:txBody>
          <a:bodyPr>
            <a:normAutofit fontScale="77500" lnSpcReduction="20000"/>
          </a:bodyPr>
          <a:lstStyle/>
          <a:p>
            <a:r>
              <a:rPr lang="en-US" dirty="0"/>
              <a:t>Use of the pipeline divided into sessions. </a:t>
            </a:r>
          </a:p>
          <a:p>
            <a:r>
              <a:rPr lang="en-US" dirty="0"/>
              <a:t>Data between sessions saved in pickle files.</a:t>
            </a:r>
          </a:p>
          <a:p>
            <a:r>
              <a:rPr lang="en-US" dirty="0" err="1"/>
              <a:t>MLRoot</a:t>
            </a:r>
            <a:r>
              <a:rPr lang="en-US" dirty="0"/>
              <a:t> exports methods for running the pipeline</a:t>
            </a:r>
          </a:p>
          <a:p>
            <a:r>
              <a:rPr lang="en-US" dirty="0"/>
              <a:t>Session starts with instantiating an </a:t>
            </a:r>
            <a:r>
              <a:rPr lang="en-US" dirty="0" err="1"/>
              <a:t>MLRoot</a:t>
            </a:r>
            <a:r>
              <a:rPr lang="en-US" dirty="0"/>
              <a:t> object (say </a:t>
            </a:r>
            <a:r>
              <a:rPr lang="en-US" dirty="0" err="1"/>
              <a:t>mlroot</a:t>
            </a:r>
            <a:r>
              <a:rPr lang="en-US" dirty="0"/>
              <a:t>)</a:t>
            </a:r>
          </a:p>
          <a:p>
            <a:r>
              <a:rPr lang="en-US" dirty="0" err="1"/>
              <a:t>mlroot.mount</a:t>
            </a:r>
            <a:r>
              <a:rPr lang="en-US" dirty="0"/>
              <a:t>(</a:t>
            </a:r>
            <a:r>
              <a:rPr lang="en-US" dirty="0" err="1"/>
              <a:t>mount_spec</a:t>
            </a:r>
            <a:r>
              <a:rPr lang="en-US" dirty="0"/>
              <a:t>=“/path/to/mount/spec”) mounts all the nodes</a:t>
            </a:r>
          </a:p>
          <a:p>
            <a:r>
              <a:rPr lang="en-US" dirty="0" err="1"/>
              <a:t>mount_spec</a:t>
            </a:r>
            <a:r>
              <a:rPr lang="en-US" dirty="0"/>
              <a:t> is a file in </a:t>
            </a:r>
            <a:r>
              <a:rPr lang="en-US" dirty="0" err="1"/>
              <a:t>json</a:t>
            </a:r>
            <a:r>
              <a:rPr lang="en-US" dirty="0"/>
              <a:t> format (allows comments)</a:t>
            </a:r>
          </a:p>
          <a:p>
            <a:pPr lvl="1"/>
            <a:r>
              <a:rPr lang="en-US" dirty="0"/>
              <a:t>Sample mount spec:</a:t>
            </a:r>
          </a:p>
          <a:p>
            <a:pPr lvl="2"/>
            <a:r>
              <a:rPr lang="en-US" dirty="0"/>
              <a:t>[</a:t>
            </a:r>
          </a:p>
          <a:p>
            <a:pPr marL="1371600" lvl="3" indent="0">
              <a:buNone/>
            </a:pPr>
            <a:r>
              <a:rPr lang="en-US" dirty="0"/>
              <a:t>{ “comment” : “this key is ignored. Dictionaries with only comments are ignored”                                                         }</a:t>
            </a:r>
          </a:p>
          <a:p>
            <a:pPr marL="1371600" lvl="3" indent="0">
              <a:buNone/>
            </a:pPr>
            <a:r>
              <a:rPr lang="en-US" dirty="0"/>
              <a:t>{ “resource” : “</a:t>
            </a:r>
            <a:r>
              <a:rPr lang="en-US" dirty="0" err="1"/>
              <a:t>MLRoot</a:t>
            </a:r>
            <a:r>
              <a:rPr lang="en-US" dirty="0"/>
              <a:t>” ,     “</a:t>
            </a:r>
            <a:r>
              <a:rPr lang="en-US" dirty="0" err="1"/>
              <a:t>mount_point</a:t>
            </a:r>
            <a:r>
              <a:rPr lang="en-US" dirty="0"/>
              <a:t>” : “/”,          “</a:t>
            </a:r>
            <a:r>
              <a:rPr lang="en-US" dirty="0" err="1"/>
              <a:t>node_options</a:t>
            </a:r>
            <a:r>
              <a:rPr lang="en-US" dirty="0"/>
              <a:t>” : [ {“root_op_1” : op1}, {“root_op2” : op2}]    },</a:t>
            </a:r>
          </a:p>
          <a:p>
            <a:pPr marL="1371600" lvl="3" indent="0">
              <a:buNone/>
            </a:pPr>
            <a:r>
              <a:rPr lang="en-US" dirty="0"/>
              <a:t>{ “resource” : “</a:t>
            </a:r>
            <a:r>
              <a:rPr lang="en-US" dirty="0" err="1"/>
              <a:t>MLFetch</a:t>
            </a:r>
            <a:r>
              <a:rPr lang="en-US" dirty="0"/>
              <a:t>”,    “</a:t>
            </a:r>
            <a:r>
              <a:rPr lang="en-US" dirty="0" err="1"/>
              <a:t>mount_point</a:t>
            </a:r>
            <a:r>
              <a:rPr lang="en-US" dirty="0"/>
              <a:t>” :”/fetch”, “</a:t>
            </a:r>
            <a:r>
              <a:rPr lang="en-US" dirty="0" err="1"/>
              <a:t>global_options</a:t>
            </a:r>
            <a:r>
              <a:rPr lang="en-US" dirty="0"/>
              <a:t>” : [], “comment” : “this key is ignored”            },</a:t>
            </a:r>
          </a:p>
          <a:p>
            <a:pPr marL="914400" lvl="2" indent="0">
              <a:buNone/>
            </a:pPr>
            <a:r>
              <a:rPr lang="en-US" dirty="0"/>
              <a:t>         { …                                                                                                                                                                    },</a:t>
            </a:r>
          </a:p>
          <a:p>
            <a:pPr marL="914400" lvl="2" indent="0">
              <a:buNone/>
            </a:pPr>
            <a:r>
              <a:rPr lang="en-US" dirty="0"/>
              <a:t>          …</a:t>
            </a:r>
          </a:p>
          <a:p>
            <a:pPr marL="914400" lvl="2" indent="0">
              <a:buNone/>
            </a:pPr>
            <a:r>
              <a:rPr lang="en-US" dirty="0"/>
              <a:t>    ]</a:t>
            </a:r>
          </a:p>
          <a:p>
            <a:pPr marL="914400" lvl="2" indent="0">
              <a:buNone/>
            </a:pPr>
            <a:r>
              <a:rPr lang="en-US" dirty="0"/>
              <a:t>Options: </a:t>
            </a:r>
            <a:r>
              <a:rPr lang="en-US" dirty="0" err="1"/>
              <a:t>node_options</a:t>
            </a:r>
            <a:r>
              <a:rPr lang="en-US" dirty="0"/>
              <a:t> passed to node, </a:t>
            </a:r>
            <a:r>
              <a:rPr lang="en-US" dirty="0" err="1"/>
              <a:t>global_options</a:t>
            </a:r>
            <a:r>
              <a:rPr lang="en-US" dirty="0"/>
              <a:t> are for framework.</a:t>
            </a:r>
          </a:p>
          <a:p>
            <a:r>
              <a:rPr lang="en-US" dirty="0"/>
              <a:t>Children of a parent node are ordered in the sequence in which they appear in the </a:t>
            </a:r>
            <a:r>
              <a:rPr lang="en-US" dirty="0" err="1"/>
              <a:t>mount_spec</a:t>
            </a:r>
            <a:endParaRPr lang="en-US" dirty="0"/>
          </a:p>
          <a:p>
            <a:pPr marL="914400" lvl="2" indent="0">
              <a:buNone/>
            </a:pPr>
            <a:endParaRPr lang="en-US" dirty="0"/>
          </a:p>
          <a:p>
            <a:pPr marL="1371600" lvl="3" indent="0">
              <a:buNone/>
            </a:pPr>
            <a:endParaRPr lang="en-US" dirty="0"/>
          </a:p>
        </p:txBody>
      </p:sp>
    </p:spTree>
    <p:extLst>
      <p:ext uri="{BB962C8B-B14F-4D97-AF65-F5344CB8AC3E}">
        <p14:creationId xmlns:p14="http://schemas.microsoft.com/office/powerpoint/2010/main" val="375160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a:t>
            </a:r>
          </a:p>
        </p:txBody>
      </p:sp>
      <p:sp>
        <p:nvSpPr>
          <p:cNvPr id="3" name="Content Placeholder 2"/>
          <p:cNvSpPr>
            <a:spLocks noGrp="1"/>
          </p:cNvSpPr>
          <p:nvPr>
            <p:ph idx="1"/>
          </p:nvPr>
        </p:nvSpPr>
        <p:spPr/>
        <p:txBody>
          <a:bodyPr/>
          <a:lstStyle/>
          <a:p>
            <a:r>
              <a:rPr lang="en-US" dirty="0"/>
              <a:t>Once the tree is mounted, user calls compile</a:t>
            </a:r>
          </a:p>
          <a:p>
            <a:pPr lvl="1"/>
            <a:r>
              <a:rPr lang="en-US" dirty="0" err="1"/>
              <a:t>mlroot.compile</a:t>
            </a:r>
            <a:r>
              <a:rPr lang="en-US" dirty="0"/>
              <a:t>()</a:t>
            </a:r>
          </a:p>
          <a:p>
            <a:r>
              <a:rPr lang="en-US" dirty="0"/>
              <a:t>Compile ensures well formed tree with no cycles.</a:t>
            </a:r>
          </a:p>
          <a:p>
            <a:r>
              <a:rPr lang="en-US" dirty="0"/>
              <a:t>Also ensures input and output between neighboring modules mesh together</a:t>
            </a:r>
          </a:p>
          <a:p>
            <a:r>
              <a:rPr lang="en-US" dirty="0"/>
              <a:t>Compile checks done by both the framework and individual nodes</a:t>
            </a:r>
          </a:p>
          <a:p>
            <a:r>
              <a:rPr lang="en-US" dirty="0"/>
              <a:t>Once compile phase complete, the pipeline can be run</a:t>
            </a:r>
          </a:p>
        </p:txBody>
      </p:sp>
    </p:spTree>
    <p:extLst>
      <p:ext uri="{BB962C8B-B14F-4D97-AF65-F5344CB8AC3E}">
        <p14:creationId xmlns:p14="http://schemas.microsoft.com/office/powerpoint/2010/main" val="1716104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a:t>
            </a:r>
          </a:p>
        </p:txBody>
      </p:sp>
      <p:sp>
        <p:nvSpPr>
          <p:cNvPr id="4" name="Content Placeholder 2"/>
          <p:cNvSpPr>
            <a:spLocks noGrp="1"/>
          </p:cNvSpPr>
          <p:nvPr>
            <p:ph idx="1"/>
          </p:nvPr>
        </p:nvSpPr>
        <p:spPr/>
        <p:txBody>
          <a:bodyPr>
            <a:normAutofit/>
          </a:bodyPr>
          <a:lstStyle/>
          <a:p>
            <a:r>
              <a:rPr lang="en-US" dirty="0" err="1"/>
              <a:t>mlroot.run</a:t>
            </a:r>
            <a:r>
              <a:rPr lang="en-US" dirty="0"/>
              <a:t>(save,[resume=“/path”],[state=&lt;pickle-file-path&gt;])</a:t>
            </a:r>
          </a:p>
          <a:p>
            <a:pPr lvl="1"/>
            <a:r>
              <a:rPr lang="en-US" dirty="0"/>
              <a:t>save is mandatory argument</a:t>
            </a:r>
          </a:p>
          <a:p>
            <a:pPr lvl="2"/>
            <a:r>
              <a:rPr lang="en-US" dirty="0"/>
              <a:t>If save is True,  state from the run saved</a:t>
            </a:r>
          </a:p>
          <a:p>
            <a:pPr lvl="2"/>
            <a:r>
              <a:rPr lang="en-US" dirty="0"/>
              <a:t>If save is False, no saved state and restarts always start with clean slate</a:t>
            </a:r>
          </a:p>
          <a:p>
            <a:pPr lvl="1"/>
            <a:r>
              <a:rPr lang="en-US" dirty="0"/>
              <a:t> resume: (optional) Can be “/root” or “/path/to/node”</a:t>
            </a:r>
          </a:p>
          <a:p>
            <a:pPr lvl="1"/>
            <a:r>
              <a:rPr lang="en-US" dirty="0"/>
              <a:t>state: (optional) path to previous state in pickle file</a:t>
            </a:r>
          </a:p>
          <a:p>
            <a:pPr lvl="2"/>
            <a:r>
              <a:rPr lang="en-US" dirty="0"/>
              <a:t>run() can be directly resumed with pickle file without mount() or compile()</a:t>
            </a:r>
          </a:p>
        </p:txBody>
      </p:sp>
    </p:spTree>
    <p:extLst>
      <p:ext uri="{BB962C8B-B14F-4D97-AF65-F5344CB8AC3E}">
        <p14:creationId xmlns:p14="http://schemas.microsoft.com/office/powerpoint/2010/main" val="3501773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53534"/>
            <a:ext cx="10820399" cy="804334"/>
          </a:xfrm>
        </p:spPr>
        <p:txBody>
          <a:bodyPr/>
          <a:lstStyle/>
          <a:p>
            <a:pPr algn="ctr"/>
            <a:r>
              <a:rPr lang="en-US" dirty="0"/>
              <a:t>Problem statement</a:t>
            </a:r>
          </a:p>
        </p:txBody>
      </p:sp>
      <p:sp>
        <p:nvSpPr>
          <p:cNvPr id="3" name="Text Placeholder 2"/>
          <p:cNvSpPr>
            <a:spLocks noGrp="1"/>
          </p:cNvSpPr>
          <p:nvPr>
            <p:ph type="body" idx="1"/>
          </p:nvPr>
        </p:nvSpPr>
        <p:spPr>
          <a:xfrm>
            <a:off x="1024467" y="1896533"/>
            <a:ext cx="10490200" cy="2700867"/>
          </a:xfrm>
        </p:spPr>
        <p:txBody>
          <a:bodyPr>
            <a:normAutofit/>
          </a:bodyPr>
          <a:lstStyle/>
          <a:p>
            <a:pPr marL="342900" indent="-342900" algn="just">
              <a:buFont typeface="Arial" panose="020B0604020202020204" pitchFamily="34" charset="0"/>
              <a:buChar char="•"/>
            </a:pPr>
            <a:r>
              <a:rPr lang="en-US" dirty="0"/>
              <a:t>Is it possible to architect an efficient, reusable (dataset and ML algorithm agnostic) pipeline for ML Research?</a:t>
            </a:r>
          </a:p>
          <a:p>
            <a:pPr marL="342900" indent="-342900" algn="just">
              <a:buFont typeface="Arial" panose="020B0604020202020204" pitchFamily="34" charset="0"/>
              <a:buChar char="•"/>
            </a:pPr>
            <a:r>
              <a:rPr lang="en-US" dirty="0"/>
              <a:t>As proof of its utility, can this pipeline be easily used to answer the following two ML research questions:</a:t>
            </a:r>
          </a:p>
          <a:p>
            <a:pPr marL="800100" lvl="1" indent="-342900" algn="just">
              <a:buFont typeface="Arial" panose="020B0604020202020204" pitchFamily="34" charset="0"/>
              <a:buChar char="•"/>
            </a:pPr>
            <a:r>
              <a:rPr lang="en-US" dirty="0"/>
              <a:t>Do discriminative classifiers as typified by Logistic Regression really have lower asymptotic error ?	</a:t>
            </a:r>
          </a:p>
          <a:p>
            <a:pPr marL="800100" lvl="1" indent="-342900" algn="just">
              <a:buFont typeface="Arial" panose="020B0604020202020204" pitchFamily="34" charset="0"/>
              <a:buChar char="•"/>
            </a:pPr>
            <a:r>
              <a:rPr lang="en-US" dirty="0"/>
              <a:t>Do generative classifiers (such as  Naïve Bayes) reach asymptotic error faster ?</a:t>
            </a:r>
          </a:p>
        </p:txBody>
      </p:sp>
    </p:spTree>
    <p:extLst>
      <p:ext uri="{BB962C8B-B14F-4D97-AF65-F5344CB8AC3E}">
        <p14:creationId xmlns:p14="http://schemas.microsoft.com/office/powerpoint/2010/main" val="2569638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USAGE</a:t>
            </a:r>
          </a:p>
        </p:txBody>
      </p:sp>
      <p:sp>
        <p:nvSpPr>
          <p:cNvPr id="3" name="Content Placeholder 2"/>
          <p:cNvSpPr>
            <a:spLocks noGrp="1"/>
          </p:cNvSpPr>
          <p:nvPr>
            <p:ph idx="1"/>
          </p:nvPr>
        </p:nvSpPr>
        <p:spPr/>
        <p:txBody>
          <a:bodyPr>
            <a:normAutofit/>
          </a:bodyPr>
          <a:lstStyle/>
          <a:p>
            <a:r>
              <a:rPr lang="en-US" dirty="0"/>
              <a:t>Sample usage:</a:t>
            </a:r>
          </a:p>
          <a:p>
            <a:r>
              <a:rPr lang="en-US" dirty="0"/>
              <a:t>A fresh session</a:t>
            </a:r>
          </a:p>
          <a:p>
            <a:pPr lvl="1"/>
            <a:r>
              <a:rPr lang="en-US" dirty="0" err="1"/>
              <a:t>mlroot</a:t>
            </a:r>
            <a:r>
              <a:rPr lang="en-US" dirty="0"/>
              <a:t> = </a:t>
            </a:r>
            <a:r>
              <a:rPr lang="en-US" dirty="0" err="1"/>
              <a:t>MLRoot</a:t>
            </a:r>
            <a:r>
              <a:rPr lang="en-US" dirty="0"/>
              <a:t>()</a:t>
            </a:r>
          </a:p>
          <a:p>
            <a:pPr lvl="1"/>
            <a:r>
              <a:rPr lang="en-US" dirty="0" err="1"/>
              <a:t>mlroot.mount</a:t>
            </a:r>
            <a:r>
              <a:rPr lang="en-US" dirty="0"/>
              <a:t>(</a:t>
            </a:r>
            <a:r>
              <a:rPr lang="en-US" dirty="0" err="1"/>
              <a:t>mount_spec</a:t>
            </a:r>
            <a:r>
              <a:rPr lang="en-US" dirty="0"/>
              <a:t>)</a:t>
            </a:r>
          </a:p>
          <a:p>
            <a:pPr lvl="1"/>
            <a:r>
              <a:rPr lang="en-US" dirty="0" err="1"/>
              <a:t>mlroot.compile</a:t>
            </a:r>
            <a:r>
              <a:rPr lang="en-US" dirty="0"/>
              <a:t>()</a:t>
            </a:r>
          </a:p>
          <a:p>
            <a:pPr lvl="1"/>
            <a:r>
              <a:rPr lang="en-US" dirty="0" err="1"/>
              <a:t>mlroot.run</a:t>
            </a:r>
            <a:r>
              <a:rPr lang="en-US" dirty="0"/>
              <a:t>(save=True, </a:t>
            </a:r>
            <a:r>
              <a:rPr lang="en-US" dirty="0" err="1"/>
              <a:t>input_data</a:t>
            </a:r>
            <a:r>
              <a:rPr lang="en-US" dirty="0"/>
              <a:t>, state=/path/for/saving/pickle/file)</a:t>
            </a:r>
          </a:p>
          <a:p>
            <a:r>
              <a:rPr lang="en-US" dirty="0"/>
              <a:t>Restart the old session, starting where we left off:</a:t>
            </a:r>
          </a:p>
          <a:p>
            <a:pPr lvl="1"/>
            <a:r>
              <a:rPr lang="en-US" dirty="0" err="1"/>
              <a:t>mlnewroot</a:t>
            </a:r>
            <a:r>
              <a:rPr lang="en-US" dirty="0"/>
              <a:t> = </a:t>
            </a:r>
            <a:r>
              <a:rPr lang="en-US" dirty="0" err="1"/>
              <a:t>MLRoot</a:t>
            </a:r>
            <a:r>
              <a:rPr lang="en-US" dirty="0"/>
              <a:t>() </a:t>
            </a:r>
          </a:p>
          <a:p>
            <a:pPr lvl="1"/>
            <a:r>
              <a:rPr lang="en-US" dirty="0"/>
              <a:t># we choose not to save state this time</a:t>
            </a:r>
          </a:p>
          <a:p>
            <a:pPr lvl="1"/>
            <a:r>
              <a:rPr lang="en-US" dirty="0" err="1"/>
              <a:t>mlnewroot.run</a:t>
            </a:r>
            <a:r>
              <a:rPr lang="en-US" dirty="0"/>
              <a:t>(save=</a:t>
            </a:r>
            <a:r>
              <a:rPr lang="en-US" dirty="0" err="1"/>
              <a:t>False,resume</a:t>
            </a:r>
            <a:r>
              <a:rPr lang="en-US" dirty="0"/>
              <a:t>=“/root/model”, state=“/saved/pickle/file”) </a:t>
            </a:r>
          </a:p>
        </p:txBody>
      </p:sp>
    </p:spTree>
    <p:extLst>
      <p:ext uri="{BB962C8B-B14F-4D97-AF65-F5344CB8AC3E}">
        <p14:creationId xmlns:p14="http://schemas.microsoft.com/office/powerpoint/2010/main" val="2552539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9" y="762000"/>
            <a:ext cx="10998191" cy="1295400"/>
          </a:xfrm>
        </p:spPr>
        <p:txBody>
          <a:bodyPr/>
          <a:lstStyle/>
          <a:p>
            <a:r>
              <a:rPr lang="en-US" dirty="0"/>
              <a:t>MNIST DIGIT CLASSIFICATION</a:t>
            </a:r>
          </a:p>
        </p:txBody>
      </p:sp>
      <p:pic>
        <p:nvPicPr>
          <p:cNvPr id="7" name="Content Placeholder 6"/>
          <p:cNvPicPr>
            <a:picLocks noGrp="1" noChangeAspect="1"/>
          </p:cNvPicPr>
          <p:nvPr>
            <p:ph sz="half" idx="2"/>
          </p:nvPr>
        </p:nvPicPr>
        <p:blipFill>
          <a:blip r:embed="rId2"/>
          <a:stretch>
            <a:fillRect/>
          </a:stretch>
        </p:blipFill>
        <p:spPr>
          <a:xfrm>
            <a:off x="508009" y="2253673"/>
            <a:ext cx="5395641" cy="3964565"/>
          </a:xfrm>
        </p:spPr>
      </p:pic>
      <p:pic>
        <p:nvPicPr>
          <p:cNvPr id="8" name="Content Placeholder 7"/>
          <p:cNvPicPr>
            <a:picLocks noGrp="1" noChangeAspect="1"/>
          </p:cNvPicPr>
          <p:nvPr>
            <p:ph sz="quarter" idx="4"/>
          </p:nvPr>
        </p:nvPicPr>
        <p:blipFill>
          <a:blip r:embed="rId3"/>
          <a:stretch>
            <a:fillRect/>
          </a:stretch>
        </p:blipFill>
        <p:spPr>
          <a:xfrm>
            <a:off x="6771461" y="2253673"/>
            <a:ext cx="4973696" cy="3964565"/>
          </a:xfrm>
        </p:spPr>
      </p:pic>
    </p:spTree>
    <p:extLst>
      <p:ext uri="{BB962C8B-B14F-4D97-AF65-F5344CB8AC3E}">
        <p14:creationId xmlns:p14="http://schemas.microsoft.com/office/powerpoint/2010/main" val="435485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122" y="762000"/>
            <a:ext cx="10336078" cy="1295400"/>
          </a:xfrm>
        </p:spPr>
        <p:txBody>
          <a:bodyPr/>
          <a:lstStyle/>
          <a:p>
            <a:r>
              <a:rPr lang="en-US" dirty="0"/>
              <a:t>Million Song – song era classification</a:t>
            </a:r>
          </a:p>
        </p:txBody>
      </p:sp>
      <p:pic>
        <p:nvPicPr>
          <p:cNvPr id="7" name="Content Placeholder 6"/>
          <p:cNvPicPr>
            <a:picLocks noGrp="1" noChangeAspect="1"/>
          </p:cNvPicPr>
          <p:nvPr>
            <p:ph sz="half" idx="2"/>
          </p:nvPr>
        </p:nvPicPr>
        <p:blipFill>
          <a:blip r:embed="rId2"/>
          <a:stretch>
            <a:fillRect/>
          </a:stretch>
        </p:blipFill>
        <p:spPr>
          <a:xfrm>
            <a:off x="495947" y="2183802"/>
            <a:ext cx="4913480" cy="4034436"/>
          </a:xfrm>
        </p:spPr>
      </p:pic>
      <p:pic>
        <p:nvPicPr>
          <p:cNvPr id="8" name="Content Placeholder 7"/>
          <p:cNvPicPr>
            <a:picLocks noGrp="1" noChangeAspect="1"/>
          </p:cNvPicPr>
          <p:nvPr>
            <p:ph sz="quarter" idx="4"/>
          </p:nvPr>
        </p:nvPicPr>
        <p:blipFill>
          <a:blip r:embed="rId3"/>
          <a:stretch>
            <a:fillRect/>
          </a:stretch>
        </p:blipFill>
        <p:spPr>
          <a:xfrm>
            <a:off x="5982346" y="2183802"/>
            <a:ext cx="5300419" cy="4034436"/>
          </a:xfrm>
        </p:spPr>
      </p:pic>
    </p:spTree>
    <p:extLst>
      <p:ext uri="{BB962C8B-B14F-4D97-AF65-F5344CB8AC3E}">
        <p14:creationId xmlns:p14="http://schemas.microsoft.com/office/powerpoint/2010/main" val="1959276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Summary of </a:t>
            </a:r>
            <a:r>
              <a:rPr lang="en-US" dirty="0" err="1"/>
              <a:t>MLRoot</a:t>
            </a:r>
            <a:r>
              <a:rPr lang="en-US" dirty="0"/>
              <a:t>() methods:</a:t>
            </a:r>
          </a:p>
          <a:p>
            <a:pPr lvl="1"/>
            <a:r>
              <a:rPr lang="en-US" dirty="0" err="1"/>
              <a:t>MLRoot</a:t>
            </a:r>
            <a:r>
              <a:rPr lang="en-US" dirty="0"/>
              <a:t>()  # instantiate an </a:t>
            </a:r>
            <a:r>
              <a:rPr lang="en-US" dirty="0" err="1"/>
              <a:t>MLRoot</a:t>
            </a:r>
            <a:r>
              <a:rPr lang="en-US" dirty="0"/>
              <a:t> object</a:t>
            </a:r>
          </a:p>
          <a:p>
            <a:pPr lvl="1"/>
            <a:r>
              <a:rPr lang="en-US" dirty="0" err="1"/>
              <a:t>mlroot.mount</a:t>
            </a:r>
            <a:r>
              <a:rPr lang="en-US" dirty="0"/>
              <a:t>(</a:t>
            </a:r>
            <a:r>
              <a:rPr lang="en-US" dirty="0" err="1"/>
              <a:t>mount_spec</a:t>
            </a:r>
            <a:r>
              <a:rPr lang="en-US" dirty="0"/>
              <a:t>) # Hookup the pipeline</a:t>
            </a:r>
          </a:p>
          <a:p>
            <a:pPr lvl="1"/>
            <a:r>
              <a:rPr lang="en-US" dirty="0" err="1"/>
              <a:t>mlroot.compile</a:t>
            </a:r>
            <a:r>
              <a:rPr lang="en-US" dirty="0"/>
              <a:t>()  # Make pipeline runnable by checking constraints</a:t>
            </a:r>
          </a:p>
          <a:p>
            <a:pPr lvl="1"/>
            <a:r>
              <a:rPr lang="en-US" dirty="0" err="1"/>
              <a:t>mlroot.run</a:t>
            </a:r>
            <a:r>
              <a:rPr lang="en-US" dirty="0"/>
              <a:t>() # Run the pipeline  or resume the pipeline</a:t>
            </a:r>
          </a:p>
          <a:p>
            <a:pPr lvl="1"/>
            <a:r>
              <a:rPr lang="en-US" dirty="0" err="1"/>
              <a:t>mlroot.umount</a:t>
            </a:r>
            <a:r>
              <a:rPr lang="en-US" dirty="0"/>
              <a:t>() # Release resources and terminate session</a:t>
            </a:r>
          </a:p>
        </p:txBody>
      </p:sp>
    </p:spTree>
    <p:extLst>
      <p:ext uri="{BB962C8B-B14F-4D97-AF65-F5344CB8AC3E}">
        <p14:creationId xmlns:p14="http://schemas.microsoft.com/office/powerpoint/2010/main" val="120971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lstStyle/>
          <a:p>
            <a:r>
              <a:rPr lang="en-US" dirty="0"/>
              <a:t>With MNIST digit classification, one of our theories proved true and that is the discriminative classifier (Logistic Regression) has lower asymptotic error (i.e. higher asymptotic accuracy)</a:t>
            </a:r>
          </a:p>
          <a:p>
            <a:r>
              <a:rPr lang="en-US" dirty="0"/>
              <a:t>The other theory did not hold for MNIST dataset – logistic regression reached asymptotic error faster</a:t>
            </a:r>
          </a:p>
          <a:p>
            <a:r>
              <a:rPr lang="en-US" dirty="0"/>
              <a:t>With Million Song Dataset song era prediction neither theory held. The generative classifier (Gaussian Naïve Bayes) reached asymptotic error slower and in the end had lower asymptotic error than logistic regression.</a:t>
            </a:r>
          </a:p>
        </p:txBody>
      </p:sp>
    </p:spTree>
    <p:extLst>
      <p:ext uri="{BB962C8B-B14F-4D97-AF65-F5344CB8AC3E}">
        <p14:creationId xmlns:p14="http://schemas.microsoft.com/office/powerpoint/2010/main" val="465388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enhancements</a:t>
            </a:r>
          </a:p>
        </p:txBody>
      </p:sp>
      <p:sp>
        <p:nvSpPr>
          <p:cNvPr id="3" name="Content Placeholder 2"/>
          <p:cNvSpPr>
            <a:spLocks noGrp="1"/>
          </p:cNvSpPr>
          <p:nvPr>
            <p:ph idx="1"/>
          </p:nvPr>
        </p:nvSpPr>
        <p:spPr/>
        <p:txBody>
          <a:bodyPr/>
          <a:lstStyle/>
          <a:p>
            <a:r>
              <a:rPr lang="en-US" dirty="0"/>
              <a:t>Future work</a:t>
            </a:r>
          </a:p>
          <a:p>
            <a:pPr lvl="1"/>
            <a:r>
              <a:rPr lang="en-US" dirty="0"/>
              <a:t>Make it distributed</a:t>
            </a:r>
          </a:p>
          <a:p>
            <a:pPr lvl="1"/>
            <a:r>
              <a:rPr lang="en-US" dirty="0"/>
              <a:t>Allow cycles in the graph to support iterative processing</a:t>
            </a:r>
          </a:p>
          <a:p>
            <a:pPr lvl="1"/>
            <a:r>
              <a:rPr lang="en-US" dirty="0"/>
              <a:t>Supply more framework provided subclasses</a:t>
            </a:r>
          </a:p>
          <a:p>
            <a:pPr lvl="1"/>
            <a:r>
              <a:rPr lang="en-US" dirty="0"/>
              <a:t>Allow clients to specify storage mechanism. This is currently transparent to the client (uses </a:t>
            </a:r>
            <a:r>
              <a:rPr lang="en-US" dirty="0" err="1"/>
              <a:t>postgres</a:t>
            </a:r>
            <a:r>
              <a:rPr lang="en-US" dirty="0"/>
              <a:t>).</a:t>
            </a:r>
          </a:p>
          <a:p>
            <a:pPr lvl="1"/>
            <a:endParaRPr lang="en-US" dirty="0"/>
          </a:p>
        </p:txBody>
      </p:sp>
    </p:spTree>
    <p:extLst>
      <p:ext uri="{BB962C8B-B14F-4D97-AF65-F5344CB8AC3E}">
        <p14:creationId xmlns:p14="http://schemas.microsoft.com/office/powerpoint/2010/main" val="2107058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167" y="207282"/>
            <a:ext cx="10820399" cy="613627"/>
          </a:xfrm>
        </p:spPr>
        <p:txBody>
          <a:bodyPr>
            <a:normAutofit fontScale="90000"/>
          </a:bodyPr>
          <a:lstStyle/>
          <a:p>
            <a:pPr algn="just"/>
            <a:r>
              <a:rPr lang="en-US" dirty="0"/>
              <a:t>Why is this important ?</a:t>
            </a:r>
          </a:p>
        </p:txBody>
      </p:sp>
      <p:sp>
        <p:nvSpPr>
          <p:cNvPr id="3" name="Text Placeholder 2"/>
          <p:cNvSpPr>
            <a:spLocks noGrp="1"/>
          </p:cNvSpPr>
          <p:nvPr>
            <p:ph type="body" idx="1"/>
          </p:nvPr>
        </p:nvSpPr>
        <p:spPr>
          <a:xfrm>
            <a:off x="1104366" y="3835152"/>
            <a:ext cx="10490200" cy="2308195"/>
          </a:xfrm>
        </p:spPr>
        <p:txBody>
          <a:bodyPr>
            <a:normAutofit fontScale="85000" lnSpcReduction="20000"/>
          </a:bodyPr>
          <a:lstStyle/>
          <a:p>
            <a:pPr marL="342900" indent="-342900" algn="just">
              <a:buFont typeface="Arial" panose="020B0604020202020204" pitchFamily="34" charset="0"/>
              <a:buChar char="•"/>
            </a:pPr>
            <a:r>
              <a:rPr lang="en-US" dirty="0"/>
              <a:t>Common task in ML research: compare different algorithms</a:t>
            </a:r>
          </a:p>
          <a:p>
            <a:pPr marL="342900" indent="-342900" algn="just">
              <a:buFont typeface="Arial" panose="020B0604020202020204" pitchFamily="34" charset="0"/>
              <a:buChar char="•"/>
            </a:pPr>
            <a:r>
              <a:rPr lang="en-US" dirty="0"/>
              <a:t>Algorithms are sometimes hand crafted (because they are novel)</a:t>
            </a:r>
          </a:p>
          <a:p>
            <a:pPr marL="342900" indent="-342900" algn="just">
              <a:buFont typeface="Arial" panose="020B0604020202020204" pitchFamily="34" charset="0"/>
              <a:buChar char="•"/>
            </a:pPr>
            <a:r>
              <a:rPr lang="en-US" dirty="0"/>
              <a:t>Part of the processing usually shared (feature extraction)</a:t>
            </a:r>
          </a:p>
          <a:p>
            <a:pPr marL="342900" indent="-342900" algn="just">
              <a:buFont typeface="Arial" panose="020B0604020202020204" pitchFamily="34" charset="0"/>
              <a:buChar char="•"/>
            </a:pPr>
            <a:r>
              <a:rPr lang="en-US" dirty="0"/>
              <a:t>Rest of the pipeline typically done sequentially.</a:t>
            </a:r>
          </a:p>
          <a:p>
            <a:pPr marL="342900" indent="-342900" algn="just">
              <a:buFont typeface="Arial" panose="020B0604020202020204" pitchFamily="34" charset="0"/>
              <a:buChar char="•"/>
            </a:pPr>
            <a:r>
              <a:rPr lang="en-US" dirty="0"/>
              <a:t>Once project is over the scaffolding code is usually discarded.</a:t>
            </a:r>
          </a:p>
          <a:p>
            <a:pPr marL="342900" indent="-342900" algn="just">
              <a:buFont typeface="Arial" panose="020B0604020202020204" pitchFamily="34" charset="0"/>
              <a:buChar char="•"/>
            </a:pPr>
            <a:r>
              <a:rPr lang="en-US" dirty="0"/>
              <a:t>This project tries to provide a solution.</a:t>
            </a:r>
          </a:p>
          <a:p>
            <a:pPr marL="342900" indent="-342900" algn="just">
              <a:buFont typeface="Arial" panose="020B0604020202020204" pitchFamily="34" charset="0"/>
              <a:buChar char="•"/>
            </a:pPr>
            <a:r>
              <a:rPr lang="en-US" dirty="0"/>
              <a:t>Creates a plug and play framework for ML Pipelines</a:t>
            </a:r>
          </a:p>
        </p:txBody>
      </p:sp>
      <p:pic>
        <p:nvPicPr>
          <p:cNvPr id="4" name="Picture 3"/>
          <p:cNvPicPr>
            <a:picLocks noChangeAspect="1"/>
          </p:cNvPicPr>
          <p:nvPr/>
        </p:nvPicPr>
        <p:blipFill>
          <a:blip r:embed="rId2"/>
          <a:stretch>
            <a:fillRect/>
          </a:stretch>
        </p:blipFill>
        <p:spPr>
          <a:xfrm>
            <a:off x="1284545" y="1056443"/>
            <a:ext cx="8648700" cy="2543175"/>
          </a:xfrm>
          <a:prstGeom prst="rect">
            <a:avLst/>
          </a:prstGeom>
          <a:solidFill>
            <a:schemeClr val="accent2">
              <a:lumMod val="75000"/>
            </a:schemeClr>
          </a:solidFill>
        </p:spPr>
      </p:pic>
    </p:spTree>
    <p:extLst>
      <p:ext uri="{BB962C8B-B14F-4D97-AF65-F5344CB8AC3E}">
        <p14:creationId xmlns:p14="http://schemas.microsoft.com/office/powerpoint/2010/main" val="3609588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9550"/>
            <a:ext cx="10820399" cy="2291508"/>
          </a:xfrm>
        </p:spPr>
        <p:txBody>
          <a:bodyPr/>
          <a:lstStyle/>
          <a:p>
            <a:r>
              <a:rPr lang="en-US" dirty="0" err="1"/>
              <a:t>DatasetS</a:t>
            </a:r>
            <a:r>
              <a:rPr lang="en-US" dirty="0"/>
              <a:t> </a:t>
            </a:r>
          </a:p>
        </p:txBody>
      </p:sp>
      <p:sp>
        <p:nvSpPr>
          <p:cNvPr id="3" name="Text Placeholder 2"/>
          <p:cNvSpPr>
            <a:spLocks noGrp="1"/>
          </p:cNvSpPr>
          <p:nvPr>
            <p:ph type="body" idx="1"/>
          </p:nvPr>
        </p:nvSpPr>
        <p:spPr>
          <a:xfrm>
            <a:off x="1015999" y="2849733"/>
            <a:ext cx="10490200" cy="2521258"/>
          </a:xfrm>
        </p:spPr>
        <p:txBody>
          <a:bodyPr>
            <a:normAutofit lnSpcReduction="10000"/>
          </a:bodyPr>
          <a:lstStyle/>
          <a:p>
            <a:pPr marL="342900" indent="-342900">
              <a:buFont typeface="Arial" panose="020B0604020202020204" pitchFamily="34" charset="0"/>
              <a:buChar char="•"/>
            </a:pPr>
            <a:r>
              <a:rPr lang="en-US" dirty="0"/>
              <a:t>Million song dataset</a:t>
            </a:r>
          </a:p>
          <a:p>
            <a:pPr marL="342900" indent="-342900">
              <a:buFont typeface="Arial" panose="020B0604020202020204" pitchFamily="34" charset="0"/>
              <a:buChar char="•"/>
            </a:pPr>
            <a:r>
              <a:rPr lang="en-US" dirty="0"/>
              <a:t>Available on AWS as a 300 GB EBS snapshot</a:t>
            </a:r>
          </a:p>
          <a:p>
            <a:pPr marL="342900" indent="-342900">
              <a:buFont typeface="Arial" panose="020B0604020202020204" pitchFamily="34" charset="0"/>
              <a:buChar char="•"/>
            </a:pPr>
            <a:r>
              <a:rPr lang="en-US" dirty="0"/>
              <a:t>MNIST Digit data</a:t>
            </a:r>
          </a:p>
          <a:p>
            <a:pPr marL="342900" indent="-342900">
              <a:buFont typeface="Arial" panose="020B0604020202020204" pitchFamily="34" charset="0"/>
              <a:buChar char="•"/>
            </a:pPr>
            <a:r>
              <a:rPr lang="en-US" dirty="0"/>
              <a:t>Classic dataset used to test digit recognition</a:t>
            </a:r>
          </a:p>
          <a:p>
            <a:pPr marL="342900" indent="-342900">
              <a:buFont typeface="Arial" panose="020B0604020202020204" pitchFamily="34" charset="0"/>
              <a:buChar char="•"/>
            </a:pPr>
            <a:r>
              <a:rPr lang="en-US" dirty="0"/>
              <a:t>Relatively small dataset (53MB)</a:t>
            </a:r>
          </a:p>
          <a:p>
            <a:pPr marL="342900" indent="-342900">
              <a:buFont typeface="Arial" panose="020B0604020202020204" pitchFamily="34" charset="0"/>
              <a:buChar char="•"/>
            </a:pPr>
            <a:r>
              <a:rPr lang="en-US" dirty="0"/>
              <a: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258810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to Large dataset</a:t>
            </a:r>
          </a:p>
        </p:txBody>
      </p:sp>
      <p:sp>
        <p:nvSpPr>
          <p:cNvPr id="3" name="Content Placeholder 2"/>
          <p:cNvSpPr>
            <a:spLocks noGrp="1"/>
          </p:cNvSpPr>
          <p:nvPr>
            <p:ph idx="1"/>
          </p:nvPr>
        </p:nvSpPr>
        <p:spPr/>
        <p:txBody>
          <a:bodyPr>
            <a:normAutofit/>
          </a:bodyPr>
          <a:lstStyle/>
          <a:p>
            <a:r>
              <a:rPr lang="en-US" dirty="0"/>
              <a:t>This pipeline will be used with Machine Learning on two different and disparate datasets. On each dataset, both logistic regression and Naïve Bayes will be applied to perform classification and the results between the two methods compared.</a:t>
            </a:r>
          </a:p>
          <a:p>
            <a:r>
              <a:rPr lang="en-US" dirty="0"/>
              <a:t>We use 2 different algorithms and 2 different datasets (one large and one small) to demonstrate the applicability of this pipeline to a wide array of machine learning experiments</a:t>
            </a:r>
          </a:p>
          <a:p>
            <a:r>
              <a:rPr lang="en-US" dirty="0"/>
              <a:t>The two datasets used are:</a:t>
            </a:r>
          </a:p>
          <a:p>
            <a:pPr lvl="1"/>
            <a:r>
              <a:rPr lang="en-US" dirty="0"/>
              <a:t>Million song dataset (a large 300 GB dataset) to classify a song as pre-2000 or post-2000 (binary classification)</a:t>
            </a:r>
          </a:p>
          <a:p>
            <a:pPr lvl="1"/>
            <a:r>
              <a:rPr lang="en-US" dirty="0"/>
              <a:t>Digit recognition using MNIST data (a multiclass classification problem using a relatively small 53 MB dataset)</a:t>
            </a:r>
          </a:p>
        </p:txBody>
      </p:sp>
    </p:spTree>
    <p:extLst>
      <p:ext uri="{BB962C8B-B14F-4D97-AF65-F5344CB8AC3E}">
        <p14:creationId xmlns:p14="http://schemas.microsoft.com/office/powerpoint/2010/main" val="3709195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53534"/>
            <a:ext cx="10820399" cy="1388534"/>
          </a:xfrm>
        </p:spPr>
        <p:txBody>
          <a:bodyPr/>
          <a:lstStyle/>
          <a:p>
            <a:r>
              <a:rPr lang="en-US" dirty="0"/>
              <a:t>Proposed plan</a:t>
            </a:r>
          </a:p>
        </p:txBody>
      </p:sp>
      <p:sp>
        <p:nvSpPr>
          <p:cNvPr id="3" name="Text Placeholder 2"/>
          <p:cNvSpPr>
            <a:spLocks noGrp="1"/>
          </p:cNvSpPr>
          <p:nvPr>
            <p:ph type="body" idx="1"/>
          </p:nvPr>
        </p:nvSpPr>
        <p:spPr>
          <a:xfrm>
            <a:off x="1015999" y="2244725"/>
            <a:ext cx="10490200" cy="2056342"/>
          </a:xfrm>
        </p:spPr>
        <p:txBody>
          <a:bodyPr>
            <a:normAutofit fontScale="77500" lnSpcReduction="20000"/>
          </a:bodyPr>
          <a:lstStyle/>
          <a:p>
            <a:pPr marL="342900" indent="-342900" algn="just">
              <a:buFont typeface="Arial" panose="020B0604020202020204" pitchFamily="34" charset="0"/>
              <a:buChar char="•"/>
            </a:pPr>
            <a:r>
              <a:rPr lang="en-US" dirty="0"/>
              <a:t>Use a single EC2 instance</a:t>
            </a:r>
          </a:p>
          <a:p>
            <a:pPr marL="342900" indent="-342900" algn="just">
              <a:buFont typeface="Arial" panose="020B0604020202020204" pitchFamily="34" charset="0"/>
              <a:buChar char="•"/>
            </a:pPr>
            <a:r>
              <a:rPr lang="en-US" dirty="0"/>
              <a:t>Two different ML classifiers </a:t>
            </a:r>
          </a:p>
          <a:p>
            <a:pPr marL="342900" indent="-342900" algn="just">
              <a:buFont typeface="Arial" panose="020B0604020202020204" pitchFamily="34" charset="0"/>
              <a:buChar char="•"/>
            </a:pPr>
            <a:r>
              <a:rPr lang="en-US" dirty="0"/>
              <a:t>Two different tasks (binary song  era classification and multiclass digit classification)</a:t>
            </a:r>
          </a:p>
          <a:p>
            <a:pPr marL="342900" indent="-342900" algn="just">
              <a:buFont typeface="Arial" panose="020B0604020202020204" pitchFamily="34" charset="0"/>
              <a:buChar char="•"/>
            </a:pPr>
            <a:r>
              <a:rPr lang="en-US" dirty="0"/>
              <a:t>Transparently use minimal reclaimable, shared storage for raw data and extracted features</a:t>
            </a:r>
          </a:p>
          <a:p>
            <a:pPr marL="342900" indent="-342900" algn="just">
              <a:buFont typeface="Arial" panose="020B0604020202020204" pitchFamily="34" charset="0"/>
              <a:buChar char="•"/>
            </a:pPr>
            <a:r>
              <a:rPr lang="en-US" dirty="0"/>
              <a:t>Ease of use of framework demonstrated</a:t>
            </a:r>
          </a:p>
          <a:p>
            <a:pPr marL="342900" indent="-342900" algn="just">
              <a:buFont typeface="Arial" panose="020B0604020202020204" pitchFamily="34" charset="0"/>
              <a:buChar char="•"/>
            </a:pPr>
            <a:r>
              <a:rPr lang="en-US" dirty="0"/>
              <a:t>Potential challenge: Size of EC2 unclear</a:t>
            </a:r>
          </a:p>
        </p:txBody>
      </p:sp>
    </p:spTree>
    <p:extLst>
      <p:ext uri="{BB962C8B-B14F-4D97-AF65-F5344CB8AC3E}">
        <p14:creationId xmlns:p14="http://schemas.microsoft.com/office/powerpoint/2010/main" val="961911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852" y="356000"/>
            <a:ext cx="10334348" cy="1293028"/>
          </a:xfrm>
        </p:spPr>
        <p:txBody>
          <a:bodyPr>
            <a:normAutofit/>
          </a:bodyPr>
          <a:lstStyle/>
          <a:p>
            <a:r>
              <a:rPr lang="en-US" sz="3200" dirty="0"/>
              <a:t>Characteristics OF ML APPLICATION</a:t>
            </a:r>
          </a:p>
        </p:txBody>
      </p:sp>
      <p:sp>
        <p:nvSpPr>
          <p:cNvPr id="3" name="Content Placeholder 2"/>
          <p:cNvSpPr>
            <a:spLocks noGrp="1"/>
          </p:cNvSpPr>
          <p:nvPr>
            <p:ph idx="1"/>
          </p:nvPr>
        </p:nvSpPr>
        <p:spPr/>
        <p:txBody>
          <a:bodyPr>
            <a:normAutofit fontScale="77500" lnSpcReduction="20000"/>
          </a:bodyPr>
          <a:lstStyle/>
          <a:p>
            <a:endParaRPr lang="en-US" dirty="0"/>
          </a:p>
          <a:p>
            <a:endParaRPr lang="en-US" dirty="0"/>
          </a:p>
          <a:p>
            <a:endParaRPr lang="en-US" dirty="0"/>
          </a:p>
          <a:p>
            <a:endParaRPr lang="en-US" dirty="0"/>
          </a:p>
          <a:p>
            <a:pPr marL="0" indent="0">
              <a:buNone/>
            </a:pPr>
            <a:endParaRPr lang="en-US" dirty="0"/>
          </a:p>
          <a:p>
            <a:endParaRPr lang="en-US" dirty="0"/>
          </a:p>
          <a:p>
            <a:endParaRPr lang="en-US" dirty="0"/>
          </a:p>
          <a:p>
            <a:r>
              <a:rPr lang="en-US" dirty="0"/>
              <a:t>ML inherently an iterative process. </a:t>
            </a:r>
          </a:p>
          <a:p>
            <a:r>
              <a:rPr lang="en-US" dirty="0"/>
              <a:t>Unlike software development.</a:t>
            </a:r>
          </a:p>
          <a:p>
            <a:r>
              <a:rPr lang="en-US" dirty="0"/>
              <a:t>Some iterative processes in ML:</a:t>
            </a:r>
          </a:p>
          <a:p>
            <a:pPr lvl="1"/>
            <a:r>
              <a:rPr lang="en-US" dirty="0"/>
              <a:t>Try different number and types of features</a:t>
            </a:r>
          </a:p>
          <a:p>
            <a:pPr lvl="1"/>
            <a:r>
              <a:rPr lang="en-US" dirty="0"/>
              <a:t>Try different algorithms</a:t>
            </a:r>
          </a:p>
          <a:p>
            <a:pPr lvl="1"/>
            <a:r>
              <a:rPr lang="en-US" dirty="0"/>
              <a:t>Tune hyper-parameters</a:t>
            </a:r>
          </a:p>
          <a:p>
            <a:pPr lvl="1"/>
            <a:r>
              <a:rPr lang="en-US" dirty="0"/>
              <a:t>Train, evaluate model, change something, repeat, … finally, test</a:t>
            </a:r>
          </a:p>
        </p:txBody>
      </p:sp>
      <p:pic>
        <p:nvPicPr>
          <p:cNvPr id="4" name="Picture 3"/>
          <p:cNvPicPr>
            <a:picLocks noChangeAspect="1"/>
          </p:cNvPicPr>
          <p:nvPr/>
        </p:nvPicPr>
        <p:blipFill>
          <a:blip r:embed="rId3"/>
          <a:stretch>
            <a:fillRect/>
          </a:stretch>
        </p:blipFill>
        <p:spPr>
          <a:xfrm>
            <a:off x="1171852" y="1429306"/>
            <a:ext cx="9916358" cy="2698812"/>
          </a:xfrm>
          <a:prstGeom prst="rect">
            <a:avLst/>
          </a:prstGeom>
          <a:solidFill>
            <a:srgbClr val="00B0F0"/>
          </a:solidFill>
        </p:spPr>
      </p:pic>
    </p:spTree>
    <p:extLst>
      <p:ext uri="{BB962C8B-B14F-4D97-AF65-F5344CB8AC3E}">
        <p14:creationId xmlns:p14="http://schemas.microsoft.com/office/powerpoint/2010/main" val="315251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this Isn’t</a:t>
            </a:r>
          </a:p>
        </p:txBody>
      </p:sp>
      <p:sp>
        <p:nvSpPr>
          <p:cNvPr id="3" name="Content Placeholder 2"/>
          <p:cNvSpPr>
            <a:spLocks noGrp="1"/>
          </p:cNvSpPr>
          <p:nvPr>
            <p:ph idx="1"/>
          </p:nvPr>
        </p:nvSpPr>
        <p:spPr/>
        <p:txBody>
          <a:bodyPr>
            <a:normAutofit/>
          </a:bodyPr>
          <a:lstStyle/>
          <a:p>
            <a:r>
              <a:rPr lang="en-US" dirty="0"/>
              <a:t>Targets ML research and product research</a:t>
            </a:r>
          </a:p>
          <a:p>
            <a:r>
              <a:rPr lang="en-US" dirty="0"/>
              <a:t>Why not production pipeline ? </a:t>
            </a:r>
          </a:p>
          <a:p>
            <a:r>
              <a:rPr lang="en-US" dirty="0"/>
              <a:t>Production:</a:t>
            </a:r>
          </a:p>
          <a:p>
            <a:pPr lvl="1"/>
            <a:r>
              <a:rPr lang="en-US" dirty="0"/>
              <a:t>need to be optimized </a:t>
            </a:r>
          </a:p>
          <a:p>
            <a:pPr lvl="1"/>
            <a:r>
              <a:rPr lang="en-US" dirty="0"/>
              <a:t>need to interact with many subsystems, possibly proprietary</a:t>
            </a:r>
          </a:p>
          <a:p>
            <a:pPr lvl="1"/>
            <a:r>
              <a:rPr lang="en-US" dirty="0"/>
              <a:t>need a variety of feedback, reporting, monitoring and analysis tools</a:t>
            </a:r>
          </a:p>
          <a:p>
            <a:pPr lvl="1"/>
            <a:r>
              <a:rPr lang="en-US" dirty="0"/>
              <a:t>Creating useful/generic/optimized/flexible production pipeline too big a task</a:t>
            </a:r>
          </a:p>
          <a:p>
            <a:r>
              <a:rPr lang="en-US" dirty="0"/>
              <a:t>Not ruling out use of architecture in production, but …</a:t>
            </a:r>
          </a:p>
          <a:p>
            <a:r>
              <a:rPr lang="en-US" dirty="0"/>
              <a:t>Production code is not primary focus.</a:t>
            </a:r>
          </a:p>
        </p:txBody>
      </p:sp>
    </p:spTree>
    <p:extLst>
      <p:ext uri="{BB962C8B-B14F-4D97-AF65-F5344CB8AC3E}">
        <p14:creationId xmlns:p14="http://schemas.microsoft.com/office/powerpoint/2010/main" val="2598225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THIS IS</a:t>
            </a:r>
          </a:p>
        </p:txBody>
      </p:sp>
      <p:sp>
        <p:nvSpPr>
          <p:cNvPr id="3" name="Content Placeholder 2"/>
          <p:cNvSpPr>
            <a:spLocks noGrp="1"/>
          </p:cNvSpPr>
          <p:nvPr>
            <p:ph idx="1"/>
          </p:nvPr>
        </p:nvSpPr>
        <p:spPr/>
        <p:txBody>
          <a:bodyPr/>
          <a:lstStyle/>
          <a:p>
            <a:r>
              <a:rPr lang="en-US" dirty="0"/>
              <a:t>Work during “research” phase (academic/industry) characterized by</a:t>
            </a:r>
          </a:p>
          <a:p>
            <a:pPr lvl="1"/>
            <a:r>
              <a:rPr lang="en-US" dirty="0"/>
              <a:t>many iterations</a:t>
            </a:r>
          </a:p>
          <a:p>
            <a:pPr lvl="1"/>
            <a:r>
              <a:rPr lang="en-US" dirty="0"/>
              <a:t>a lot of change to the ML pipeline </a:t>
            </a:r>
          </a:p>
          <a:p>
            <a:pPr lvl="1"/>
            <a:r>
              <a:rPr lang="en-US" dirty="0"/>
              <a:t>Time spent in data engineering far exceeds time spent in modelling</a:t>
            </a:r>
          </a:p>
          <a:p>
            <a:r>
              <a:rPr lang="en-US" dirty="0"/>
              <a:t>Project targets handling all the heavy lifting (data engineering) of the “research” phase.</a:t>
            </a:r>
          </a:p>
        </p:txBody>
      </p:sp>
    </p:spTree>
    <p:extLst>
      <p:ext uri="{BB962C8B-B14F-4D97-AF65-F5344CB8AC3E}">
        <p14:creationId xmlns:p14="http://schemas.microsoft.com/office/powerpoint/2010/main" val="298785648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2832</TotalTime>
  <Words>1874</Words>
  <Application>Microsoft Office PowerPoint</Application>
  <PresentationFormat>Widescreen</PresentationFormat>
  <Paragraphs>217</Paragraphs>
  <Slides>25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Century Gothic</vt:lpstr>
      <vt:lpstr>Vapor Trail</vt:lpstr>
      <vt:lpstr>Reusable ML pipeline</vt:lpstr>
      <vt:lpstr>Problem statement</vt:lpstr>
      <vt:lpstr>Why is this important ?</vt:lpstr>
      <vt:lpstr>DatasetS </vt:lpstr>
      <vt:lpstr>Application to Large dataset</vt:lpstr>
      <vt:lpstr>Proposed plan</vt:lpstr>
      <vt:lpstr>Characteristics OF ML APPLICATION</vt:lpstr>
      <vt:lpstr>What this Isn’t</vt:lpstr>
      <vt:lpstr>What THIS IS</vt:lpstr>
      <vt:lpstr>APPROACH</vt:lpstr>
      <vt:lpstr>Approach… </vt:lpstr>
      <vt:lpstr>The Basic Design</vt:lpstr>
      <vt:lpstr>Depth first leaf traversal</vt:lpstr>
      <vt:lpstr>NODE METHODS and helpers</vt:lpstr>
      <vt:lpstr>Design Details</vt:lpstr>
      <vt:lpstr>More subclasses</vt:lpstr>
      <vt:lpstr>MLRoot and mount</vt:lpstr>
      <vt:lpstr>Compile</vt:lpstr>
      <vt:lpstr>RUN</vt:lpstr>
      <vt:lpstr>Sample USAGE</vt:lpstr>
      <vt:lpstr>MNIST DIGIT CLASSIFICATION</vt:lpstr>
      <vt:lpstr>Million Song – song era classification</vt:lpstr>
      <vt:lpstr>Summary</vt:lpstr>
      <vt:lpstr>Results</vt:lpstr>
      <vt:lpstr>Future enhancements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vs.  Discriminative Classifiers</dc:title>
  <dc:creator>Vikram Hegde</dc:creator>
  <cp:lastModifiedBy>Vikram Hegde</cp:lastModifiedBy>
  <cp:revision>104</cp:revision>
  <dcterms:created xsi:type="dcterms:W3CDTF">2016-03-14T02:36:56Z</dcterms:created>
  <dcterms:modified xsi:type="dcterms:W3CDTF">2016-04-30T05:02:05Z</dcterms:modified>
</cp:coreProperties>
</file>