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7" r:id="rId5"/>
    <p:sldId id="268" r:id="rId6"/>
    <p:sldId id="269" r:id="rId7"/>
    <p:sldId id="275" r:id="rId8"/>
    <p:sldId id="276" r:id="rId9"/>
    <p:sldId id="279" r:id="rId10"/>
    <p:sldId id="277" r:id="rId11"/>
    <p:sldId id="278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84" userDrawn="1">
          <p15:clr>
            <a:srgbClr val="A4A3A4"/>
          </p15:clr>
        </p15:guide>
        <p15:guide id="4" orient="horz" pos="2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DFDC"/>
    <a:srgbClr val="66B2B0"/>
    <a:srgbClr val="C8DEDE"/>
    <a:srgbClr val="EAF3F2"/>
    <a:srgbClr val="E2EEED"/>
    <a:srgbClr val="D5E7E5"/>
    <a:srgbClr val="C8DFDE"/>
    <a:srgbClr val="D2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4652" autoAdjust="0"/>
  </p:normalViewPr>
  <p:slideViewPr>
    <p:cSldViewPr snapToGrid="0" showGuides="1">
      <p:cViewPr varScale="1">
        <p:scale>
          <a:sx n="105" d="100"/>
          <a:sy n="105" d="100"/>
        </p:scale>
        <p:origin x="1086" y="96"/>
      </p:cViewPr>
      <p:guideLst>
        <p:guide orient="horz" pos="912"/>
        <p:guide pos="3840"/>
        <p:guide orient="horz" pos="3984"/>
        <p:guide orient="horz" pos="2472"/>
      </p:guideLst>
    </p:cSldViewPr>
  </p:slideViewPr>
  <p:notesTextViewPr>
    <p:cViewPr>
      <p:scale>
        <a:sx n="3" d="2"/>
        <a:sy n="3" d="2"/>
      </p:scale>
      <p:origin x="0" y="-5"/>
    </p:cViewPr>
  </p:notesTextViewPr>
  <p:notesViewPr>
    <p:cSldViewPr snapToGrid="0">
      <p:cViewPr>
        <p:scale>
          <a:sx n="66" d="100"/>
          <a:sy n="66" d="100"/>
        </p:scale>
        <p:origin x="4290" y="5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F4313-9FCE-4A92-819A-FAD0FCF0E5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8F2DB-1094-477F-B0A7-6AC3F2199E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DC5279A-4D42-4957-B952-8AEA79243149}" type="datetime1">
              <a:rPr lang="en-GB" smtClean="0"/>
              <a:t>03/10/2025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6BA01-9EAD-49E8-91CF-2A395945EA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E85C4-F9C1-42D8-B803-39C514A3B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474F99-60BC-462F-82FF-AD0F7D3371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019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504B99-E122-4338-B6A6-EF721852AB96}" type="datetime1">
              <a:rPr lang="en-GB" noProof="0" smtClean="0"/>
              <a:t>03/10/2025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226AB8-ACBE-42E6-92F5-667EDDCD965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15577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213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5A15D-7A5E-27F4-5190-79760BE97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C6F2C0-1731-1736-0B57-9098A957DA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6CCC81-F8D5-2A83-D4E3-F187C1233E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12B15-77E3-536F-D231-2FE4C2776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227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6D046-0716-621B-09A2-119938AF6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875C80-9471-3A52-0C9C-9821A6CDC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FBD085-8541-E2DA-463F-F2E4E0B2E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4528C-E34B-3309-9467-3BD59D8551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495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E538A-E864-0CA2-7175-6DB348666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326808-21F5-2FB3-AD33-5AFE2680D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052652-A3B5-A9DC-CDDC-178A356D9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B494B-9E2A-EDBD-A868-366849E8B0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312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7DECA-F848-7BBB-5B08-6282E9DE4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CFB239-5202-D23D-7DA6-465EFFE4D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5C59C3-A25E-FD1E-09F3-5721BA238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B6E5E-411E-92A8-F6B2-C310C9DFE8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109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803E4-E7A2-18F6-EEE9-87DEF4257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FE4A6C-5EA7-17C2-5D29-725F0014B5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AF51E6-2081-DA04-C518-6C8D1EBBCE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4E0E5-393F-50A2-C483-6FD48FB77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55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E8714-C20C-D938-ACD7-6A47CE172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517838-04A9-4376-2319-D5F40C9DE6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1D8039-1693-3E3C-7C33-716B2816E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3D496-8102-82EE-65B8-AC2F2F3BDD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62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5D679-9199-4143-5504-D31AC2FCE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F2C336-04D9-A6A2-2293-F7563AAC94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2E4522-21E0-C2C7-0BA0-22DB4F77F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75454-11DA-477B-D5AD-6FD3115B1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341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655E7-3CAC-D76B-F424-FF44B38BF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CBF6F4-4A39-6502-99DB-F8960DF5E6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0E3BB6-4BF6-2031-103C-2498332B96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7260D-946F-0EF9-9FE2-ACCDDB6C99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892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6ECD5-1666-F63B-C9B8-6690FE280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2A109A-55FE-22C7-FFCA-488F7AE2CF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9DBB4C-CD4F-0B3B-3A5C-E4B1BB789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67727-23E2-D06E-CADB-5C4DAB4D14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679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7F2A5-73F2-E912-AC74-21D602043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5D825B-C8E4-73A3-181B-C2EC579552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60C498-82E8-FB7E-E308-3E04495587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E9FAC-8FD0-F229-308A-C18E066C20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537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28B79-F1CA-BE92-8364-391142854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B7D53B-C23C-0251-B8FA-17795BF0F3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95A7F7-BAFB-9B86-95A0-E634334DED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1C229-255C-B230-B453-5606810F5E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164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499F5-4B4E-8053-24C8-23C8799F3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D39754-50AD-10C4-4C24-F8731C6394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9BE296-C41C-C77B-C708-42AA9313B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284F-0367-C005-AF1C-DF2AC89018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51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D421-E477-405A-91D4-9468DE9BE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24F0D-0F00-4C64-975C-BD7D4FE0E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D0E03-CFD6-4610-88AC-17F03CE8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531FCF-9EA0-4948-B3BA-41D4C749111E}" type="datetime1">
              <a:rPr lang="en-GB" noProof="0" smtClean="0"/>
              <a:t>03/10/2025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4536D-CBA9-4A34-85D3-481BD129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1F8E3-036A-45B8-BF1F-BEF0C559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3774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B1F3-61FB-4FDC-814D-EEC1C1FC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403B0-8D7F-4489-AB72-C346C8870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C9304-E5BD-4F3E-ADB0-974FEBCDE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A218E7-6F34-4B85-9710-3564F06DECA4}" type="datetime1">
              <a:rPr lang="en-GB" noProof="0" smtClean="0"/>
              <a:t>03/10/2025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8AD29-D9CD-42D8-9604-C47996EE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2C394-EF43-405B-9653-70AAB909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2945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1E61D-2F00-41ED-8D92-7CAEB9A5A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47491-5142-48CA-9664-F5082D450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4576D-BE01-4BB5-A9F4-7DE4814E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531974-393E-457E-B34E-F7F8AF171E56}" type="datetime1">
              <a:rPr lang="en-GB" noProof="0" smtClean="0"/>
              <a:t>03/10/2025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0CA14-AD61-4101-9143-F7884378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8B885-CFEA-4882-BBEA-C5F14208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5166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47AB-DC6F-40F0-B4FB-9C0850EE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939C5-683A-4FDC-A8CF-5F35848A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FB5F0-A7AB-4ACB-91A6-4B836F17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A2E906-192D-4717-94C6-19D0AF21F9AC}" type="datetime1">
              <a:rPr lang="en-GB" noProof="0" smtClean="0"/>
              <a:t>03/10/2025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BCE02-CEFC-4D30-BBB0-23CE2CB5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49760-3E16-4F16-B710-C85178E2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7980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E07D-6026-47C0-975A-7E493011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00015-2956-4E1F-B05F-214F1DE24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56B43-C1CB-4618-B91B-AAAEEB401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A33630-8D30-41A2-B646-94BE51F6CF33}" type="datetime1">
              <a:rPr lang="en-GB" noProof="0" smtClean="0"/>
              <a:t>03/10/2025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88E39-E80F-4C18-9C2A-69886B82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C5964-5187-4195-8EAF-85D18DC4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5891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B990-ED8C-4AAA-8241-C4881B13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12F2-9E33-44D3-80E2-578C5440A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F7B21-660D-43B3-9151-B40C9ABCD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26A10-CB05-4418-9338-CB55A705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43883E-3DE8-414A-8D5A-EC7335CD7EB1}" type="datetime1">
              <a:rPr lang="en-GB" noProof="0" smtClean="0"/>
              <a:t>03/10/2025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40335-9BE1-42D1-A30D-C3232BD3E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95C68-4307-4B03-8921-74DB1041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2120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BEC8-AC56-429B-89C3-BB6A0E6E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866BA-F48C-4383-B119-81B349676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9F967-CBBC-414E-9DC3-136707A8D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05A60-FBC4-40AC-9F71-0FAD9CD7A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F92BA-75D6-44F9-A1C8-BCFBF6FF6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3CDDC-3537-4692-BE83-87B2A82A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7E45AE-93CC-465B-AC29-280ECFB9E592}" type="datetime1">
              <a:rPr lang="en-GB" noProof="0" smtClean="0"/>
              <a:t>03/10/2025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7B9E1-D5EA-4054-8D92-F930B369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8A038-7CD6-4715-9FDA-7194E6BC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8703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5FAF-B698-49B0-B197-FD64C97A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E3F44-F1D6-40F7-9A7D-0542C4A9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C806A3-7FC9-4908-ADDC-2A4BF32E1033}" type="datetime1">
              <a:rPr lang="en-GB" noProof="0" smtClean="0"/>
              <a:t>03/10/2025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8CC28-3F4A-42A0-B211-4BA085AD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B6C99-6764-43D0-84AE-52C83494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0576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9C79D-3B8A-4FA9-BC4A-63E3EF10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E79FC2-89D4-4B20-A266-ABE878E7A6CA}" type="datetime1">
              <a:rPr lang="en-GB" noProof="0" smtClean="0"/>
              <a:t>03/10/2025</a:t>
            </a:fld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30E35-44DB-4FED-9E24-5BBE5D9D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DC42F-3337-4692-B53C-A5529048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5842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7D58-952D-44D7-9911-60544C9F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BC150-9914-4A82-84CF-B3708B975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A7C02-9C7E-401F-BABE-D3028FF18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6080A-4623-4F4C-B5BF-7E9E7531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C84638-7A06-4C29-A808-607AC6E92EFF}" type="datetime1">
              <a:rPr lang="en-GB" noProof="0" smtClean="0"/>
              <a:t>03/10/2025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B1D15-0BD5-4F6E-A265-BD1F2F36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764D4-AA29-4DF8-A501-E2B904E9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7885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D526-F53C-446D-8D7C-8A73C2A6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41CC3D-D32B-4629-85B8-E779A4105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17242-BF08-4A5E-ABD7-483896CAE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2B8E4-DF23-4701-B28A-B9E5700B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EC0D12-BC96-4D3A-AEEA-216D95884D3A}" type="datetime1">
              <a:rPr lang="en-GB" noProof="0" smtClean="0"/>
              <a:t>03/10/2025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DE909-4588-4CF5-B2FA-B7631243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A005E-65C2-4007-815C-52F23809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5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73118-F27D-412D-B19A-2DB8C810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37CCC-B536-48B0-B893-63FFC2EBD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E552F-73E7-48CE-AAB3-E947C535D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E9A85F2-FB08-4945-8960-F6E1CDAD4E6B}" type="datetime1">
              <a:rPr lang="en-GB" noProof="0" smtClean="0"/>
              <a:t>03/10/2025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40B4F-2015-4E9F-BCB3-E0BFA4AF9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10C3C-BBD3-4864-98E4-5D7B08A62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3268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00E293BF-549B-485D-9D6B-4891FBAD4F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C92C2E-8888-42AB-A36D-D6F2B362B0CD}"/>
              </a:ext>
            </a:extLst>
          </p:cNvPr>
          <p:cNvSpPr txBox="1"/>
          <p:nvPr/>
        </p:nvSpPr>
        <p:spPr>
          <a:xfrm>
            <a:off x="3448105" y="187976"/>
            <a:ext cx="6425718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4000" b="1" dirty="0">
                <a:latin typeface="Posterama" panose="020B0504020200020000" pitchFamily="34" charset="0"/>
                <a:cs typeface="Posterama" panose="020B0504020200020000" pitchFamily="34" charset="0"/>
              </a:rPr>
              <a:t>PRESENT TENSE</a:t>
            </a:r>
            <a:endParaRPr lang="en-GB" sz="4400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F686F-91C6-49D1-A69F-A2D1290E7E30}"/>
              </a:ext>
            </a:extLst>
          </p:cNvPr>
          <p:cNvSpPr txBox="1"/>
          <p:nvPr/>
        </p:nvSpPr>
        <p:spPr>
          <a:xfrm>
            <a:off x="3012508" y="762679"/>
            <a:ext cx="72969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400" dirty="0">
                <a:latin typeface="Posterama" panose="020B0504020200020000" pitchFamily="34" charset="0"/>
                <a:cs typeface="Posterama" panose="020B0504020200020000" pitchFamily="34" charset="0"/>
              </a:rPr>
              <a:t>В</a:t>
            </a:r>
            <a:r>
              <a:rPr lang="ru-RU" sz="2400" dirty="0">
                <a:latin typeface="Posterama" panose="020B0504020200020000" pitchFamily="34" charset="0"/>
                <a:cs typeface="Posterama" panose="020B0504020200020000" pitchFamily="34" charset="0"/>
              </a:rPr>
              <a:t>иражає </a:t>
            </a:r>
            <a:r>
              <a:rPr lang="ru-RU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звичайну, регулярну або фактичну дію</a:t>
            </a:r>
            <a:endParaRPr lang="en-GB" sz="2400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4" name="Rounded Rectangle 75">
            <a:extLst>
              <a:ext uri="{FF2B5EF4-FFF2-40B4-BE49-F238E27FC236}">
                <a16:creationId xmlns:a16="http://schemas.microsoft.com/office/drawing/2014/main" id="{8E056C9B-117C-46A2-9865-3A1EAB43F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1447801"/>
            <a:ext cx="6516124" cy="560290"/>
          </a:xfrm>
          <a:prstGeom prst="roundRect">
            <a:avLst>
              <a:gd name="adj" fmla="val 33680"/>
            </a:avLst>
          </a:prstGeom>
          <a:solidFill>
            <a:srgbClr val="66B2B0">
              <a:alpha val="54902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C1E79D-0449-4A3A-BDF1-B7C21D8C9BFE}"/>
              </a:ext>
            </a:extLst>
          </p:cNvPr>
          <p:cNvSpPr txBox="1"/>
          <p:nvPr/>
        </p:nvSpPr>
        <p:spPr>
          <a:xfrm>
            <a:off x="3646122" y="1512504"/>
            <a:ext cx="1619034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b="1" dirty="0">
                <a:latin typeface="Posterama" panose="020B0504020200020000" pitchFamily="34" charset="0"/>
                <a:cs typeface="Posterama" panose="020B0504020200020000" pitchFamily="34" charset="0"/>
              </a:rPr>
              <a:t>PRESENT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8CCF5C3-35D5-438D-B1A1-B391E4C87D74}"/>
              </a:ext>
            </a:extLst>
          </p:cNvPr>
          <p:cNvSpPr txBox="1"/>
          <p:nvPr/>
        </p:nvSpPr>
        <p:spPr>
          <a:xfrm>
            <a:off x="6113857" y="1512504"/>
            <a:ext cx="936155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b="1" dirty="0">
                <a:latin typeface="Posterama" panose="020B0504020200020000" pitchFamily="34" charset="0"/>
                <a:cs typeface="Posterama" panose="020B0504020200020000" pitchFamily="34" charset="0"/>
              </a:rPr>
              <a:t>PAST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40305A6-4341-4B97-AF83-9294FC6EA63D}"/>
              </a:ext>
            </a:extLst>
          </p:cNvPr>
          <p:cNvSpPr txBox="1"/>
          <p:nvPr/>
        </p:nvSpPr>
        <p:spPr>
          <a:xfrm>
            <a:off x="7987680" y="1512504"/>
            <a:ext cx="1441100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b="1" dirty="0">
                <a:latin typeface="Posterama" panose="020B0504020200020000" pitchFamily="34" charset="0"/>
                <a:cs typeface="Posterama" panose="020B0504020200020000" pitchFamily="34" charset="0"/>
              </a:rPr>
              <a:t>FUTURE</a:t>
            </a:r>
          </a:p>
        </p:txBody>
      </p:sp>
      <p:sp>
        <p:nvSpPr>
          <p:cNvPr id="52" name="Rounded Rectangle 81">
            <a:extLst>
              <a:ext uri="{FF2B5EF4-FFF2-40B4-BE49-F238E27FC236}">
                <a16:creationId xmlns:a16="http://schemas.microsoft.com/office/drawing/2014/main" id="{30900DD1-10D4-4CC5-8A1B-5E61D6A8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2170841"/>
            <a:ext cx="6516124" cy="560290"/>
          </a:xfrm>
          <a:prstGeom prst="roundRect">
            <a:avLst>
              <a:gd name="adj" fmla="val 28784"/>
            </a:avLst>
          </a:prstGeom>
          <a:solidFill>
            <a:srgbClr val="C7DFDC">
              <a:alpha val="24706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7" name="Rounded Rectangle 76">
            <a:extLst>
              <a:ext uri="{FF2B5EF4-FFF2-40B4-BE49-F238E27FC236}">
                <a16:creationId xmlns:a16="http://schemas.microsoft.com/office/drawing/2014/main" id="{F0167C70-F7E1-45CB-A597-2788760D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170841"/>
            <a:ext cx="2015063" cy="560290"/>
          </a:xfrm>
          <a:prstGeom prst="roundRect">
            <a:avLst>
              <a:gd name="adj" fmla="val 30416"/>
            </a:avLst>
          </a:prstGeom>
          <a:solidFill>
            <a:srgbClr val="66B2B0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036EB8-6531-4024-B522-C5B0CBD9CB88}"/>
              </a:ext>
            </a:extLst>
          </p:cNvPr>
          <p:cNvSpPr txBox="1"/>
          <p:nvPr/>
        </p:nvSpPr>
        <p:spPr>
          <a:xfrm>
            <a:off x="1793717" y="2266321"/>
            <a:ext cx="99387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I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D05DC849-1D99-422D-9887-1F0EF21B0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893881"/>
            <a:ext cx="2015063" cy="560290"/>
          </a:xfrm>
          <a:prstGeom prst="roundRect">
            <a:avLst>
              <a:gd name="adj" fmla="val 30416"/>
            </a:avLst>
          </a:prstGeom>
          <a:solidFill>
            <a:srgbClr val="C8DFDE">
              <a:alpha val="54902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29849218-BC89-48A6-9FC5-DB736B4F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2893881"/>
            <a:ext cx="6516124" cy="560290"/>
          </a:xfrm>
          <a:prstGeom prst="roundRect">
            <a:avLst>
              <a:gd name="adj" fmla="val 33680"/>
            </a:avLst>
          </a:prstGeom>
          <a:solidFill>
            <a:srgbClr val="C7DFDC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C82FD33-AE4E-4E5F-89AE-E423595AE948}"/>
              </a:ext>
            </a:extLst>
          </p:cNvPr>
          <p:cNvSpPr txBox="1"/>
          <p:nvPr/>
        </p:nvSpPr>
        <p:spPr>
          <a:xfrm>
            <a:off x="1551663" y="2989360"/>
            <a:ext cx="583494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You</a:t>
            </a:r>
          </a:p>
        </p:txBody>
      </p:sp>
      <p:sp>
        <p:nvSpPr>
          <p:cNvPr id="59" name="Rounded Rectangle 78">
            <a:extLst>
              <a:ext uri="{FF2B5EF4-FFF2-40B4-BE49-F238E27FC236}">
                <a16:creationId xmlns:a16="http://schemas.microsoft.com/office/drawing/2014/main" id="{21EA2319-E031-4C24-97DB-A7C7217B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3616921"/>
            <a:ext cx="2015063" cy="560290"/>
          </a:xfrm>
          <a:prstGeom prst="roundRect">
            <a:avLst>
              <a:gd name="adj" fmla="val 25520"/>
            </a:avLst>
          </a:prstGeom>
          <a:solidFill>
            <a:srgbClr val="66B2B0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2" name="Rounded Rectangle 83">
            <a:extLst>
              <a:ext uri="{FF2B5EF4-FFF2-40B4-BE49-F238E27FC236}">
                <a16:creationId xmlns:a16="http://schemas.microsoft.com/office/drawing/2014/main" id="{F7DE142E-1626-441F-BA29-B405D6AA9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3616921"/>
            <a:ext cx="6516124" cy="560290"/>
          </a:xfrm>
          <a:prstGeom prst="roundRect">
            <a:avLst>
              <a:gd name="adj" fmla="val 28784"/>
            </a:avLst>
          </a:prstGeom>
          <a:solidFill>
            <a:srgbClr val="C7DFDC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F372B33-CD3D-4725-9B1E-14B86655D2C8}"/>
              </a:ext>
            </a:extLst>
          </p:cNvPr>
          <p:cNvSpPr txBox="1"/>
          <p:nvPr/>
        </p:nvSpPr>
        <p:spPr>
          <a:xfrm>
            <a:off x="1112444" y="3712400"/>
            <a:ext cx="1461939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He/She/It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9FB01B4F-0A61-4148-ACB1-6F007336C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4339961"/>
            <a:ext cx="2015063" cy="560290"/>
          </a:xfrm>
          <a:prstGeom prst="roundRect">
            <a:avLst>
              <a:gd name="adj" fmla="val 23888"/>
            </a:avLst>
          </a:prstGeom>
          <a:solidFill>
            <a:srgbClr val="C8DFDE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FC67798E-D16A-4A5F-81D1-7181E4454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4339961"/>
            <a:ext cx="6516124" cy="560290"/>
          </a:xfrm>
          <a:prstGeom prst="roundRect">
            <a:avLst>
              <a:gd name="adj" fmla="val 30416"/>
            </a:avLst>
          </a:prstGeom>
          <a:solidFill>
            <a:srgbClr val="C7DFDC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6C7348-7C2F-4BAA-BC54-6CF8433B67E2}"/>
              </a:ext>
            </a:extLst>
          </p:cNvPr>
          <p:cNvSpPr txBox="1"/>
          <p:nvPr/>
        </p:nvSpPr>
        <p:spPr>
          <a:xfrm>
            <a:off x="1606166" y="4435440"/>
            <a:ext cx="474490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We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ECED0-588F-80E5-99EF-CF6B3DD8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1</a:t>
            </a:fld>
            <a:endParaRPr lang="en-GB" noProof="0"/>
          </a:p>
        </p:txBody>
      </p:sp>
      <p:sp>
        <p:nvSpPr>
          <p:cNvPr id="3" name="Rounded Rectangle 79">
            <a:extLst>
              <a:ext uri="{FF2B5EF4-FFF2-40B4-BE49-F238E27FC236}">
                <a16:creationId xmlns:a16="http://schemas.microsoft.com/office/drawing/2014/main" id="{D7F5DB73-58EC-360D-DA0E-5C163C675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5130054"/>
            <a:ext cx="2015063" cy="560290"/>
          </a:xfrm>
          <a:prstGeom prst="roundRect">
            <a:avLst>
              <a:gd name="adj" fmla="val 38576"/>
            </a:avLst>
          </a:prstGeom>
          <a:solidFill>
            <a:srgbClr val="66B2B0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E5973086-1F63-53D1-7521-C7DBF1E69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5130054"/>
            <a:ext cx="6516124" cy="560290"/>
          </a:xfrm>
          <a:prstGeom prst="roundRect">
            <a:avLst>
              <a:gd name="adj" fmla="val 33680"/>
            </a:avLst>
          </a:prstGeom>
          <a:solidFill>
            <a:srgbClr val="C7DFDC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2B05C-D3A1-52A9-23CB-E593EA9CF015}"/>
              </a:ext>
            </a:extLst>
          </p:cNvPr>
          <p:cNvSpPr txBox="1"/>
          <p:nvPr/>
        </p:nvSpPr>
        <p:spPr>
          <a:xfrm>
            <a:off x="1478726" y="5225533"/>
            <a:ext cx="729367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They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75409-24C5-4282-C8B5-3821E36A00F2}"/>
              </a:ext>
            </a:extLst>
          </p:cNvPr>
          <p:cNvSpPr txBox="1"/>
          <p:nvPr/>
        </p:nvSpPr>
        <p:spPr>
          <a:xfrm>
            <a:off x="4037254" y="2235544"/>
            <a:ext cx="836769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EDC1FC-DAF9-5B64-4DA5-F35E6A28680C}"/>
              </a:ext>
            </a:extLst>
          </p:cNvPr>
          <p:cNvSpPr txBox="1"/>
          <p:nvPr/>
        </p:nvSpPr>
        <p:spPr>
          <a:xfrm>
            <a:off x="5953557" y="2235544"/>
            <a:ext cx="1256755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work</a:t>
            </a:r>
            <a:r>
              <a:rPr lang="en-GB" sz="2800" b="1" u="sng" dirty="0">
                <a:latin typeface="Posterama" panose="020B0504020200020000" pitchFamily="34" charset="0"/>
                <a:cs typeface="Posterama" panose="020B0504020200020000" pitchFamily="34" charset="0"/>
              </a:rPr>
              <a:t>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4335EE-67D8-9A86-FEFD-6AAAD28FB370}"/>
              </a:ext>
            </a:extLst>
          </p:cNvPr>
          <p:cNvSpPr txBox="1"/>
          <p:nvPr/>
        </p:nvSpPr>
        <p:spPr>
          <a:xfrm>
            <a:off x="7926766" y="2235544"/>
            <a:ext cx="1562928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b="1" dirty="0">
                <a:latin typeface="Posterama" panose="020B0504020200020000" pitchFamily="34" charset="0"/>
                <a:cs typeface="Posterama" panose="020B0504020200020000" pitchFamily="34" charset="0"/>
              </a:rPr>
              <a:t>will</a:t>
            </a:r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 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F988E6-DA21-A659-F938-08EB74004ED0}"/>
              </a:ext>
            </a:extLst>
          </p:cNvPr>
          <p:cNvSpPr txBox="1"/>
          <p:nvPr/>
        </p:nvSpPr>
        <p:spPr>
          <a:xfrm>
            <a:off x="4037254" y="2945365"/>
            <a:ext cx="836769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89D9BF-DE04-1BE4-D34D-20844D991026}"/>
              </a:ext>
            </a:extLst>
          </p:cNvPr>
          <p:cNvSpPr txBox="1"/>
          <p:nvPr/>
        </p:nvSpPr>
        <p:spPr>
          <a:xfrm>
            <a:off x="5953557" y="2945365"/>
            <a:ext cx="1256755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work</a:t>
            </a:r>
            <a:r>
              <a:rPr lang="en-GB" sz="2800" b="1" u="sng" dirty="0">
                <a:latin typeface="Posterama" panose="020B0504020200020000" pitchFamily="34" charset="0"/>
                <a:cs typeface="Posterama" panose="020B0504020200020000" pitchFamily="34" charset="0"/>
              </a:rPr>
              <a:t>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855528-BD93-04F0-029A-2824B1E81B36}"/>
              </a:ext>
            </a:extLst>
          </p:cNvPr>
          <p:cNvSpPr txBox="1"/>
          <p:nvPr/>
        </p:nvSpPr>
        <p:spPr>
          <a:xfrm>
            <a:off x="7926766" y="2945365"/>
            <a:ext cx="1562928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b="1" dirty="0">
                <a:latin typeface="Posterama" panose="020B0504020200020000" pitchFamily="34" charset="0"/>
                <a:cs typeface="Posterama" panose="020B0504020200020000" pitchFamily="34" charset="0"/>
              </a:rPr>
              <a:t>will</a:t>
            </a:r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 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F02D20-5C46-87CF-313C-1A7BDF6F60FD}"/>
              </a:ext>
            </a:extLst>
          </p:cNvPr>
          <p:cNvSpPr txBox="1"/>
          <p:nvPr/>
        </p:nvSpPr>
        <p:spPr>
          <a:xfrm>
            <a:off x="3949089" y="3681623"/>
            <a:ext cx="1013099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work</a:t>
            </a:r>
            <a:r>
              <a:rPr lang="en-GB" sz="2800" b="1" u="sng" dirty="0">
                <a:latin typeface="Posterama" panose="020B0504020200020000" pitchFamily="34" charset="0"/>
                <a:cs typeface="Posterama" panose="020B0504020200020000" pitchFamily="34" charset="0"/>
              </a:rPr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854D61-701D-71A9-3726-8806428F1FC3}"/>
              </a:ext>
            </a:extLst>
          </p:cNvPr>
          <p:cNvSpPr txBox="1"/>
          <p:nvPr/>
        </p:nvSpPr>
        <p:spPr>
          <a:xfrm>
            <a:off x="5953557" y="3681623"/>
            <a:ext cx="1256755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work</a:t>
            </a:r>
            <a:r>
              <a:rPr lang="en-GB" sz="2800" b="1" u="sng" dirty="0">
                <a:latin typeface="Posterama" panose="020B0504020200020000" pitchFamily="34" charset="0"/>
                <a:cs typeface="Posterama" panose="020B0504020200020000" pitchFamily="34" charset="0"/>
              </a:rPr>
              <a:t>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407F45-CE3F-368C-4F7A-FA2D9D8E8CB8}"/>
              </a:ext>
            </a:extLst>
          </p:cNvPr>
          <p:cNvSpPr txBox="1"/>
          <p:nvPr/>
        </p:nvSpPr>
        <p:spPr>
          <a:xfrm>
            <a:off x="7926766" y="3681623"/>
            <a:ext cx="1562928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b="1" dirty="0">
                <a:latin typeface="Posterama" panose="020B0504020200020000" pitchFamily="34" charset="0"/>
                <a:cs typeface="Posterama" panose="020B0504020200020000" pitchFamily="34" charset="0"/>
              </a:rPr>
              <a:t>will</a:t>
            </a:r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 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9A0508-5D6F-8392-1160-1696BCBEFD8D}"/>
              </a:ext>
            </a:extLst>
          </p:cNvPr>
          <p:cNvSpPr txBox="1"/>
          <p:nvPr/>
        </p:nvSpPr>
        <p:spPr>
          <a:xfrm>
            <a:off x="4037254" y="4401464"/>
            <a:ext cx="836769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work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3A0ACD-A341-5CE7-CF39-BF9837B52F44}"/>
              </a:ext>
            </a:extLst>
          </p:cNvPr>
          <p:cNvSpPr txBox="1"/>
          <p:nvPr/>
        </p:nvSpPr>
        <p:spPr>
          <a:xfrm>
            <a:off x="5953557" y="4401464"/>
            <a:ext cx="1256755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work</a:t>
            </a:r>
            <a:r>
              <a:rPr lang="en-GB" sz="2800" b="1" u="sng" dirty="0">
                <a:latin typeface="Posterama" panose="020B0504020200020000" pitchFamily="34" charset="0"/>
                <a:cs typeface="Posterama" panose="020B0504020200020000" pitchFamily="34" charset="0"/>
              </a:rPr>
              <a:t>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50BCD7-D02E-7AE2-B5DE-401D1620E2A2}"/>
              </a:ext>
            </a:extLst>
          </p:cNvPr>
          <p:cNvSpPr txBox="1"/>
          <p:nvPr/>
        </p:nvSpPr>
        <p:spPr>
          <a:xfrm>
            <a:off x="7926766" y="4401464"/>
            <a:ext cx="1562928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b="1" dirty="0">
                <a:latin typeface="Posterama" panose="020B0504020200020000" pitchFamily="34" charset="0"/>
                <a:cs typeface="Posterama" panose="020B0504020200020000" pitchFamily="34" charset="0"/>
              </a:rPr>
              <a:t>will</a:t>
            </a:r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 work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AB5760-91B3-E51C-1028-8DCBAB02EC22}"/>
              </a:ext>
            </a:extLst>
          </p:cNvPr>
          <p:cNvSpPr txBox="1"/>
          <p:nvPr/>
        </p:nvSpPr>
        <p:spPr>
          <a:xfrm>
            <a:off x="4037254" y="5194756"/>
            <a:ext cx="836769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work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75D969-4F54-C8B7-C7C3-A8A09499E484}"/>
              </a:ext>
            </a:extLst>
          </p:cNvPr>
          <p:cNvSpPr txBox="1"/>
          <p:nvPr/>
        </p:nvSpPr>
        <p:spPr>
          <a:xfrm>
            <a:off x="5953557" y="5194756"/>
            <a:ext cx="1256755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work</a:t>
            </a:r>
            <a:r>
              <a:rPr lang="en-GB" sz="2800" b="1" u="sng" dirty="0">
                <a:latin typeface="Posterama" panose="020B0504020200020000" pitchFamily="34" charset="0"/>
                <a:cs typeface="Posterama" panose="020B0504020200020000" pitchFamily="34" charset="0"/>
              </a:rPr>
              <a:t>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9EC6CE-05E5-4DCB-35B1-FB04606E23CF}"/>
              </a:ext>
            </a:extLst>
          </p:cNvPr>
          <p:cNvSpPr txBox="1"/>
          <p:nvPr/>
        </p:nvSpPr>
        <p:spPr>
          <a:xfrm>
            <a:off x="7926766" y="5194756"/>
            <a:ext cx="1562928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b="1" dirty="0">
                <a:latin typeface="Posterama" panose="020B0504020200020000" pitchFamily="34" charset="0"/>
                <a:cs typeface="Posterama" panose="020B0504020200020000" pitchFamily="34" charset="0"/>
              </a:rPr>
              <a:t>will</a:t>
            </a:r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 work</a:t>
            </a:r>
          </a:p>
        </p:txBody>
      </p:sp>
    </p:spTree>
    <p:extLst>
      <p:ext uri="{BB962C8B-B14F-4D97-AF65-F5344CB8AC3E}">
        <p14:creationId xmlns:p14="http://schemas.microsoft.com/office/powerpoint/2010/main" val="317613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B3608-8194-0F15-F128-237A685F7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DE3C6CB0-E9B9-1481-8EAC-9050E733DB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8FC099-E17E-BB88-2148-0F822C31AD91}"/>
              </a:ext>
            </a:extLst>
          </p:cNvPr>
          <p:cNvSpPr txBox="1"/>
          <p:nvPr/>
        </p:nvSpPr>
        <p:spPr>
          <a:xfrm>
            <a:off x="3448105" y="249530"/>
            <a:ext cx="642571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INTERROGATIVE SENTENCES</a:t>
            </a:r>
            <a:endParaRPr lang="en-GB" sz="3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9FC200-F166-B7CA-43DE-BB052BF2F928}"/>
              </a:ext>
            </a:extLst>
          </p:cNvPr>
          <p:cNvSpPr txBox="1"/>
          <p:nvPr/>
        </p:nvSpPr>
        <p:spPr>
          <a:xfrm>
            <a:off x="3283974" y="763422"/>
            <a:ext cx="681375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000" dirty="0"/>
              <a:t>Потрібно перемістити</a:t>
            </a:r>
            <a:r>
              <a:rPr lang="en-GB" sz="2000" dirty="0"/>
              <a:t> </a:t>
            </a:r>
            <a:r>
              <a:rPr lang="en-GB" sz="2000" b="1" dirty="0"/>
              <a:t>to be</a:t>
            </a:r>
            <a:r>
              <a:rPr lang="en-GB" sz="2000" dirty="0"/>
              <a:t>, </a:t>
            </a:r>
            <a:r>
              <a:rPr lang="en-GB" sz="2000" b="1" dirty="0"/>
              <a:t>do</a:t>
            </a:r>
            <a:r>
              <a:rPr lang="en-GB" sz="2000" dirty="0"/>
              <a:t>, </a:t>
            </a:r>
            <a:r>
              <a:rPr lang="en-GB" sz="2000" b="1" dirty="0"/>
              <a:t>did</a:t>
            </a:r>
            <a:r>
              <a:rPr lang="uk-UA" sz="2000" dirty="0"/>
              <a:t>,</a:t>
            </a:r>
            <a:r>
              <a:rPr lang="en-GB" sz="2000" dirty="0"/>
              <a:t> </a:t>
            </a:r>
            <a:r>
              <a:rPr lang="en-GB" sz="2000" b="1" dirty="0"/>
              <a:t>will</a:t>
            </a:r>
            <a:r>
              <a:rPr lang="uk-UA" sz="2000" dirty="0"/>
              <a:t>,</a:t>
            </a:r>
            <a:r>
              <a:rPr lang="en-GB" sz="2000" dirty="0"/>
              <a:t> </a:t>
            </a:r>
            <a:r>
              <a:rPr lang="en-GB" sz="2000" b="1" dirty="0"/>
              <a:t>have</a:t>
            </a:r>
            <a:r>
              <a:rPr lang="uk-UA" sz="2000" b="1" dirty="0"/>
              <a:t> </a:t>
            </a:r>
            <a:r>
              <a:rPr lang="uk-UA" sz="2000" dirty="0"/>
              <a:t>на перше місце</a:t>
            </a:r>
            <a:endParaRPr lang="en-GB" sz="2000" dirty="0"/>
          </a:p>
        </p:txBody>
      </p:sp>
      <p:sp>
        <p:nvSpPr>
          <p:cNvPr id="54" name="Rounded Rectangle 75">
            <a:extLst>
              <a:ext uri="{FF2B5EF4-FFF2-40B4-BE49-F238E27FC236}">
                <a16:creationId xmlns:a16="http://schemas.microsoft.com/office/drawing/2014/main" id="{E0D4A50A-ECBE-FA1C-D7B2-3BDD30AC7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144780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7D2038-CBF6-50F4-5C35-A2A2A6916492}"/>
              </a:ext>
            </a:extLst>
          </p:cNvPr>
          <p:cNvSpPr txBox="1"/>
          <p:nvPr/>
        </p:nvSpPr>
        <p:spPr>
          <a:xfrm>
            <a:off x="4149755" y="1604836"/>
            <a:ext cx="61177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Present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3119D5-1CB9-223C-DC29-5D2D6767590B}"/>
              </a:ext>
            </a:extLst>
          </p:cNvPr>
          <p:cNvSpPr txBox="1"/>
          <p:nvPr/>
        </p:nvSpPr>
        <p:spPr>
          <a:xfrm>
            <a:off x="6414711" y="1604836"/>
            <a:ext cx="33445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Past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151E2B4-F240-3283-4417-907880E7681C}"/>
              </a:ext>
            </a:extLst>
          </p:cNvPr>
          <p:cNvSpPr txBox="1"/>
          <p:nvPr/>
        </p:nvSpPr>
        <p:spPr>
          <a:xfrm>
            <a:off x="8442038" y="1604836"/>
            <a:ext cx="53239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Future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4560EED3-362D-1276-2FE2-822E27ADA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653559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A72A92FE-D2F8-D7C1-A198-61CFDE00E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2653559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DAE668C-BAB1-08EE-B245-1A7588A8F986}"/>
              </a:ext>
            </a:extLst>
          </p:cNvPr>
          <p:cNvSpPr txBox="1"/>
          <p:nvPr/>
        </p:nvSpPr>
        <p:spPr>
          <a:xfrm>
            <a:off x="1545252" y="2810593"/>
            <a:ext cx="59631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SIMPLE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A856A642-40E2-C267-9A1E-3D2DC6278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3499527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4C0A9858-2756-2748-345E-CC4D021EA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3499527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3459C91-6292-F249-BC3B-372589EDAB82}"/>
              </a:ext>
            </a:extLst>
          </p:cNvPr>
          <p:cNvSpPr txBox="1"/>
          <p:nvPr/>
        </p:nvSpPr>
        <p:spPr>
          <a:xfrm>
            <a:off x="1283354" y="3656561"/>
            <a:ext cx="1120115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CONTINUOUS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B5B2F-B8E9-F2FE-168A-17FCD0FA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10</a:t>
            </a:fld>
            <a:endParaRPr lang="en-GB" noProof="0"/>
          </a:p>
        </p:txBody>
      </p:sp>
      <p:sp>
        <p:nvSpPr>
          <p:cNvPr id="3" name="Rounded Rectangle 79">
            <a:extLst>
              <a:ext uri="{FF2B5EF4-FFF2-40B4-BE49-F238E27FC236}">
                <a16:creationId xmlns:a16="http://schemas.microsoft.com/office/drawing/2014/main" id="{4720DF9F-BD56-8CB3-49D7-948893820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4289620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282D6571-6E9A-9578-606F-E8241AF9C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4289620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8CBDA-1CDB-035A-BE6E-D63B263E5528}"/>
              </a:ext>
            </a:extLst>
          </p:cNvPr>
          <p:cNvSpPr txBox="1"/>
          <p:nvPr/>
        </p:nvSpPr>
        <p:spPr>
          <a:xfrm>
            <a:off x="1109110" y="4446654"/>
            <a:ext cx="146860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PRESENT PERFECT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D00675-34B0-ED73-7587-215C2282F4BA}"/>
              </a:ext>
            </a:extLst>
          </p:cNvPr>
          <p:cNvSpPr txBox="1"/>
          <p:nvPr/>
        </p:nvSpPr>
        <p:spPr>
          <a:xfrm>
            <a:off x="3890419" y="2797375"/>
            <a:ext cx="1130439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Do you work?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A64425-1465-1805-F47E-E30BBA705DAC}"/>
              </a:ext>
            </a:extLst>
          </p:cNvPr>
          <p:cNvSpPr txBox="1"/>
          <p:nvPr/>
        </p:nvSpPr>
        <p:spPr>
          <a:xfrm>
            <a:off x="5994274" y="2797375"/>
            <a:ext cx="117532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Did you work?</a:t>
            </a:r>
            <a:endParaRPr lang="en-GB" sz="1600" b="1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F38FDE-2DDA-3D26-F1F3-6708859E6F6F}"/>
              </a:ext>
            </a:extLst>
          </p:cNvPr>
          <p:cNvSpPr txBox="1"/>
          <p:nvPr/>
        </p:nvSpPr>
        <p:spPr>
          <a:xfrm>
            <a:off x="8101335" y="2797375"/>
            <a:ext cx="1213795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Will you work?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DA4B67-63B6-14C2-F1B8-6D5C921980F2}"/>
              </a:ext>
            </a:extLst>
          </p:cNvPr>
          <p:cNvSpPr txBox="1"/>
          <p:nvPr/>
        </p:nvSpPr>
        <p:spPr>
          <a:xfrm>
            <a:off x="3740445" y="3653362"/>
            <a:ext cx="143039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Are you working?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DDA232-FDFF-CF68-EACE-2A8CED6EB563}"/>
              </a:ext>
            </a:extLst>
          </p:cNvPr>
          <p:cNvSpPr txBox="1"/>
          <p:nvPr/>
        </p:nvSpPr>
        <p:spPr>
          <a:xfrm>
            <a:off x="5787140" y="3653362"/>
            <a:ext cx="158960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Were you working?</a:t>
            </a:r>
            <a:endParaRPr lang="en-GB" sz="1600" b="1" u="sn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27D6B8-A2CB-347C-8D8F-77B7C1F1AA59}"/>
              </a:ext>
            </a:extLst>
          </p:cNvPr>
          <p:cNvSpPr txBox="1"/>
          <p:nvPr/>
        </p:nvSpPr>
        <p:spPr>
          <a:xfrm>
            <a:off x="7849666" y="3653362"/>
            <a:ext cx="171713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Will you be working?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A6E7F3-6ED6-C112-0050-FC8E95165A39}"/>
              </a:ext>
            </a:extLst>
          </p:cNvPr>
          <p:cNvSpPr txBox="1"/>
          <p:nvPr/>
        </p:nvSpPr>
        <p:spPr>
          <a:xfrm>
            <a:off x="3701909" y="4446654"/>
            <a:ext cx="1507465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Have you worked?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6F42B8-BFA4-DCDC-51B7-20E79EA52CFB}"/>
              </a:ext>
            </a:extLst>
          </p:cNvPr>
          <p:cNvSpPr txBox="1"/>
          <p:nvPr/>
        </p:nvSpPr>
        <p:spPr>
          <a:xfrm>
            <a:off x="5872351" y="4446654"/>
            <a:ext cx="141917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Had you worked?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BBDB1D-792E-4DFB-31FE-C714519BA3FF}"/>
              </a:ext>
            </a:extLst>
          </p:cNvPr>
          <p:cNvSpPr txBox="1"/>
          <p:nvPr/>
        </p:nvSpPr>
        <p:spPr>
          <a:xfrm>
            <a:off x="7788655" y="4446654"/>
            <a:ext cx="183915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Will you have worked?</a:t>
            </a:r>
          </a:p>
        </p:txBody>
      </p:sp>
    </p:spTree>
    <p:extLst>
      <p:ext uri="{BB962C8B-B14F-4D97-AF65-F5344CB8AC3E}">
        <p14:creationId xmlns:p14="http://schemas.microsoft.com/office/powerpoint/2010/main" val="2043159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5D737-91D7-B0CE-8F81-92D9FEB03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C744282-DC29-5465-85BB-B56BF5ED70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19CBAA-CA58-B1AC-463F-079F0DD10098}"/>
              </a:ext>
            </a:extLst>
          </p:cNvPr>
          <p:cNvSpPr txBox="1"/>
          <p:nvPr/>
        </p:nvSpPr>
        <p:spPr>
          <a:xfrm>
            <a:off x="2883140" y="136525"/>
            <a:ext cx="642571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IRREGULAR VERBS</a:t>
            </a:r>
            <a:endParaRPr lang="en-GB" sz="3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F6E26F-54DD-21EB-07EF-61EA96E34531}"/>
              </a:ext>
            </a:extLst>
          </p:cNvPr>
          <p:cNvSpPr txBox="1"/>
          <p:nvPr/>
        </p:nvSpPr>
        <p:spPr>
          <a:xfrm>
            <a:off x="1262704" y="592496"/>
            <a:ext cx="939963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000" dirty="0"/>
              <a:t>Неправильні дієслова — це дієслова, які </a:t>
            </a:r>
            <a:r>
              <a:rPr lang="uk-UA" sz="2000" b="1" dirty="0"/>
              <a:t>утворюють форми минулого часу (</a:t>
            </a:r>
            <a:r>
              <a:rPr lang="en-GB" sz="2000" b="1" dirty="0"/>
              <a:t>Past Simple) </a:t>
            </a:r>
            <a:r>
              <a:rPr lang="uk-UA" sz="2000" b="1" dirty="0"/>
              <a:t>і причастя (</a:t>
            </a:r>
            <a:r>
              <a:rPr lang="en-GB" sz="2000" b="1" dirty="0"/>
              <a:t>Past Participle) </a:t>
            </a:r>
            <a:r>
              <a:rPr lang="uk-UA" sz="2000" b="1" dirty="0"/>
              <a:t>не за правилом</a:t>
            </a:r>
            <a:r>
              <a:rPr lang="uk-UA" sz="2000" dirty="0"/>
              <a:t> (тобто не додаючи просто -</a:t>
            </a:r>
            <a:r>
              <a:rPr lang="en-GB" sz="2000" dirty="0"/>
              <a:t>ed)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4F957-C05A-1DB2-325D-F0CC6D04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11</a:t>
            </a:fld>
            <a:endParaRPr lang="en-GB" noProof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8B9E324-940F-FCF9-ECFE-985004A7D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867986"/>
              </p:ext>
            </p:extLst>
          </p:nvPr>
        </p:nvGraphicFramePr>
        <p:xfrm>
          <a:off x="1917290" y="1800545"/>
          <a:ext cx="7315199" cy="5593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2132">
                  <a:extLst>
                    <a:ext uri="{9D8B030D-6E8A-4147-A177-3AD203B41FA5}">
                      <a16:colId xmlns:a16="http://schemas.microsoft.com/office/drawing/2014/main" val="1010450805"/>
                    </a:ext>
                  </a:extLst>
                </a:gridCol>
                <a:gridCol w="1772132">
                  <a:extLst>
                    <a:ext uri="{9D8B030D-6E8A-4147-A177-3AD203B41FA5}">
                      <a16:colId xmlns:a16="http://schemas.microsoft.com/office/drawing/2014/main" val="3008204618"/>
                    </a:ext>
                  </a:extLst>
                </a:gridCol>
                <a:gridCol w="1772132">
                  <a:extLst>
                    <a:ext uri="{9D8B030D-6E8A-4147-A177-3AD203B41FA5}">
                      <a16:colId xmlns:a16="http://schemas.microsoft.com/office/drawing/2014/main" val="2259743584"/>
                    </a:ext>
                  </a:extLst>
                </a:gridCol>
                <a:gridCol w="1998803">
                  <a:extLst>
                    <a:ext uri="{9D8B030D-6E8A-4147-A177-3AD203B41FA5}">
                      <a16:colId xmlns:a16="http://schemas.microsoft.com/office/drawing/2014/main" val="1822177018"/>
                    </a:ext>
                  </a:extLst>
                </a:gridCol>
              </a:tblGrid>
              <a:tr h="29733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Infinitive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Past Simple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Past Participle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Переклад</a:t>
                      </a:r>
                      <a:endParaRPr lang="uk-UA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110137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be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was/were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been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бути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322127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have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had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had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мати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725539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do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did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done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робити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880682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say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said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said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казати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411773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go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went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gone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іти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930336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get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got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got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отримувати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391509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make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made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made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робити, створювати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655268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know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knew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known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знати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433332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think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thought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thought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думати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714877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take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took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taken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брати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199109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see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saw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seen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бачити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281382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come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came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come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приходити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027613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find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found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found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знаходити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07232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give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gave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given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давати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09639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tell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told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told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розповідати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0816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become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became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become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ставати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836828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show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showed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shown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показувати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24995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leave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left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left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залишати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158723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feel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felt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felt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відчувати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629433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bring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brought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brought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приносити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876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281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7ADD1-A9B9-F921-AC08-A8361964E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92F5FF16-606C-6245-711B-359FA5A33EF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32FD1-ED59-8CA3-DAC4-925FE6B869F3}"/>
              </a:ext>
            </a:extLst>
          </p:cNvPr>
          <p:cNvSpPr txBox="1"/>
          <p:nvPr/>
        </p:nvSpPr>
        <p:spPr>
          <a:xfrm>
            <a:off x="894869" y="399299"/>
            <a:ext cx="749286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DATE AND TIME</a:t>
            </a:r>
            <a:endParaRPr lang="en-GB" sz="3600" dirty="0">
              <a:latin typeface="+mj-lt"/>
            </a:endParaRPr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B2241117-8C4C-F3F3-1A5A-5ABE1C126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65018" y="1350216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AAA5F73-FB9C-4CEB-33E5-83E662004F3B}"/>
              </a:ext>
            </a:extLst>
          </p:cNvPr>
          <p:cNvGrpSpPr/>
          <p:nvPr/>
        </p:nvGrpSpPr>
        <p:grpSpPr>
          <a:xfrm>
            <a:off x="894870" y="1350216"/>
            <a:ext cx="2015063" cy="560290"/>
            <a:chOff x="894870" y="1350216"/>
            <a:chExt cx="2015063" cy="560290"/>
          </a:xfrm>
        </p:grpSpPr>
        <p:sp>
          <p:nvSpPr>
            <p:cNvPr id="58" name="Rounded Rectangle 77">
              <a:extLst>
                <a:ext uri="{FF2B5EF4-FFF2-40B4-BE49-F238E27FC236}">
                  <a16:creationId xmlns:a16="http://schemas.microsoft.com/office/drawing/2014/main" id="{08AC9A6D-E442-CA9B-F8A9-5E6FC32A9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94870" y="1350216"/>
              <a:ext cx="2015063" cy="5602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b="1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2D79325-C23D-710B-A42E-8C10E45E351D}"/>
                </a:ext>
              </a:extLst>
            </p:cNvPr>
            <p:cNvSpPr txBox="1"/>
            <p:nvPr/>
          </p:nvSpPr>
          <p:spPr>
            <a:xfrm>
              <a:off x="1694814" y="1507250"/>
              <a:ext cx="41517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rtl="0"/>
              <a:r>
                <a:rPr lang="en-GB" sz="1600" b="1" dirty="0"/>
                <a:t>TIME</a:t>
              </a:r>
            </a:p>
          </p:txBody>
        </p:sp>
      </p:grpSp>
      <p:sp>
        <p:nvSpPr>
          <p:cNvPr id="62" name="Rounded Rectangle 83">
            <a:extLst>
              <a:ext uri="{FF2B5EF4-FFF2-40B4-BE49-F238E27FC236}">
                <a16:creationId xmlns:a16="http://schemas.microsoft.com/office/drawing/2014/main" id="{DE577E95-FABC-0E7C-D6E7-549D41B64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65018" y="2061948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F770E13D-107A-8C97-65AA-FB2D1DFDA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65018" y="2768087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31EE72-7814-AD95-0306-EA180C9D0241}"/>
              </a:ext>
            </a:extLst>
          </p:cNvPr>
          <p:cNvGrpSpPr/>
          <p:nvPr/>
        </p:nvGrpSpPr>
        <p:grpSpPr>
          <a:xfrm>
            <a:off x="894870" y="2773680"/>
            <a:ext cx="2015063" cy="560290"/>
            <a:chOff x="894870" y="2796296"/>
            <a:chExt cx="2015063" cy="560290"/>
          </a:xfrm>
        </p:grpSpPr>
        <p:sp>
          <p:nvSpPr>
            <p:cNvPr id="60" name="Rounded Rectangle 79">
              <a:extLst>
                <a:ext uri="{FF2B5EF4-FFF2-40B4-BE49-F238E27FC236}">
                  <a16:creationId xmlns:a16="http://schemas.microsoft.com/office/drawing/2014/main" id="{FBF1EDF5-70C0-E14B-C26E-A2E43285C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94870" y="2796296"/>
              <a:ext cx="2015063" cy="5602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F737037-9CA8-9A79-13F2-97F3DDD3A32F}"/>
                </a:ext>
              </a:extLst>
            </p:cNvPr>
            <p:cNvSpPr txBox="1"/>
            <p:nvPr/>
          </p:nvSpPr>
          <p:spPr>
            <a:xfrm>
              <a:off x="1576192" y="2953330"/>
              <a:ext cx="652423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rtl="0"/>
              <a:r>
                <a:rPr lang="en-GB" sz="1600" b="1" dirty="0"/>
                <a:t>MONTH</a:t>
              </a: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A40B-33A0-8078-9A91-C32442DA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12</a:t>
            </a:fld>
            <a:endParaRPr lang="en-GB" noProof="0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B2DDA8EA-12BF-90F6-922D-3627AF1DF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65018" y="3485412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1FF6302-6B66-066B-A5CF-B70B5B53C31E}"/>
              </a:ext>
            </a:extLst>
          </p:cNvPr>
          <p:cNvGrpSpPr/>
          <p:nvPr/>
        </p:nvGrpSpPr>
        <p:grpSpPr>
          <a:xfrm>
            <a:off x="894870" y="3485412"/>
            <a:ext cx="2015063" cy="560290"/>
            <a:chOff x="894870" y="3485412"/>
            <a:chExt cx="2015063" cy="560290"/>
          </a:xfrm>
        </p:grpSpPr>
        <p:sp>
          <p:nvSpPr>
            <p:cNvPr id="3" name="Rounded Rectangle 79">
              <a:extLst>
                <a:ext uri="{FF2B5EF4-FFF2-40B4-BE49-F238E27FC236}">
                  <a16:creationId xmlns:a16="http://schemas.microsoft.com/office/drawing/2014/main" id="{A1435F1F-A67B-90B4-7F06-C769301AF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94870" y="3485412"/>
              <a:ext cx="2015063" cy="5602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7544E5-AD22-F574-7894-F37BCDAC363B}"/>
                </a:ext>
              </a:extLst>
            </p:cNvPr>
            <p:cNvSpPr txBox="1"/>
            <p:nvPr/>
          </p:nvSpPr>
          <p:spPr>
            <a:xfrm>
              <a:off x="1696609" y="3642446"/>
              <a:ext cx="41158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rtl="0"/>
              <a:r>
                <a:rPr lang="en-GB" sz="1600" b="1" dirty="0"/>
                <a:t>YEAR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7CCE51E-0FB6-60C2-BDAC-F30A7607D75B}"/>
              </a:ext>
            </a:extLst>
          </p:cNvPr>
          <p:cNvSpPr txBox="1"/>
          <p:nvPr/>
        </p:nvSpPr>
        <p:spPr>
          <a:xfrm>
            <a:off x="4818368" y="1494032"/>
            <a:ext cx="198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BA6905-8709-97B8-9ADF-1802EDEB9DC1}"/>
              </a:ext>
            </a:extLst>
          </p:cNvPr>
          <p:cNvSpPr txBox="1"/>
          <p:nvPr/>
        </p:nvSpPr>
        <p:spPr>
          <a:xfrm>
            <a:off x="4739499" y="2218982"/>
            <a:ext cx="266099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9E13F-8954-8E56-62A6-BCA38117E25F}"/>
              </a:ext>
            </a:extLst>
          </p:cNvPr>
          <p:cNvSpPr txBox="1"/>
          <p:nvPr/>
        </p:nvSpPr>
        <p:spPr>
          <a:xfrm>
            <a:off x="4781979" y="2921922"/>
            <a:ext cx="18114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EB84F4-44BF-4E73-FCC4-6756C263ACA3}"/>
              </a:ext>
            </a:extLst>
          </p:cNvPr>
          <p:cNvSpPr txBox="1"/>
          <p:nvPr/>
        </p:nvSpPr>
        <p:spPr>
          <a:xfrm>
            <a:off x="4781979" y="3642446"/>
            <a:ext cx="18114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IN</a:t>
            </a:r>
          </a:p>
        </p:txBody>
      </p:sp>
      <p:sp>
        <p:nvSpPr>
          <p:cNvPr id="6" name="Rounded Rectangle 82">
            <a:extLst>
              <a:ext uri="{FF2B5EF4-FFF2-40B4-BE49-F238E27FC236}">
                <a16:creationId xmlns:a16="http://schemas.microsoft.com/office/drawing/2014/main" id="{E7851535-6FB5-F564-4866-825D82BC6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1286" y="1350216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0" name="Rounded Rectangle 83">
            <a:extLst>
              <a:ext uri="{FF2B5EF4-FFF2-40B4-BE49-F238E27FC236}">
                <a16:creationId xmlns:a16="http://schemas.microsoft.com/office/drawing/2014/main" id="{8C317DC4-9E2C-EAB3-6035-A547A44D4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1286" y="2061948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1" name="Rounded Rectangle 84">
            <a:extLst>
              <a:ext uri="{FF2B5EF4-FFF2-40B4-BE49-F238E27FC236}">
                <a16:creationId xmlns:a16="http://schemas.microsoft.com/office/drawing/2014/main" id="{831C113B-9830-EE53-6F38-B4A1BF34D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1286" y="2768087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2" name="Rounded Rectangle 84">
            <a:extLst>
              <a:ext uri="{FF2B5EF4-FFF2-40B4-BE49-F238E27FC236}">
                <a16:creationId xmlns:a16="http://schemas.microsoft.com/office/drawing/2014/main" id="{7B6FDCB8-2C0A-817B-D333-87AF9899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1286" y="3485412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02E919-AAB9-89D7-06EE-F82AE2A7F28F}"/>
              </a:ext>
            </a:extLst>
          </p:cNvPr>
          <p:cNvSpPr txBox="1"/>
          <p:nvPr/>
        </p:nvSpPr>
        <p:spPr>
          <a:xfrm>
            <a:off x="6985638" y="1494032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D20E69-F475-8162-A9C1-A514BB936627}"/>
              </a:ext>
            </a:extLst>
          </p:cNvPr>
          <p:cNvSpPr txBox="1"/>
          <p:nvPr/>
        </p:nvSpPr>
        <p:spPr>
          <a:xfrm>
            <a:off x="6779559" y="2095871"/>
            <a:ext cx="938526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on Monday</a:t>
            </a:r>
            <a:br>
              <a:rPr lang="en-GB" sz="1600" dirty="0"/>
            </a:br>
            <a:r>
              <a:rPr lang="en-GB" sz="1600" dirty="0"/>
              <a:t>on May 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274BA6-B502-8459-6C24-013BE4A0780E}"/>
              </a:ext>
            </a:extLst>
          </p:cNvPr>
          <p:cNvSpPr txBox="1"/>
          <p:nvPr/>
        </p:nvSpPr>
        <p:spPr>
          <a:xfrm>
            <a:off x="6833127" y="2921922"/>
            <a:ext cx="83138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in January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7ACEE8-3D17-DE8E-1EDD-94EF023DCDB3}"/>
              </a:ext>
            </a:extLst>
          </p:cNvPr>
          <p:cNvSpPr txBox="1"/>
          <p:nvPr/>
        </p:nvSpPr>
        <p:spPr>
          <a:xfrm>
            <a:off x="6941042" y="3642446"/>
            <a:ext cx="61555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in 1991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E48F00-254D-2952-D453-AA3E1887BB5B}"/>
              </a:ext>
            </a:extLst>
          </p:cNvPr>
          <p:cNvGrpSpPr/>
          <p:nvPr/>
        </p:nvGrpSpPr>
        <p:grpSpPr>
          <a:xfrm>
            <a:off x="894869" y="2061948"/>
            <a:ext cx="2015063" cy="560290"/>
            <a:chOff x="894869" y="2075182"/>
            <a:chExt cx="2015063" cy="560290"/>
          </a:xfrm>
        </p:grpSpPr>
        <p:sp>
          <p:nvSpPr>
            <p:cNvPr id="23" name="Rounded Rectangle 77">
              <a:extLst>
                <a:ext uri="{FF2B5EF4-FFF2-40B4-BE49-F238E27FC236}">
                  <a16:creationId xmlns:a16="http://schemas.microsoft.com/office/drawing/2014/main" id="{D0F3DB2A-788A-C1EE-6634-2BC3890D9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94869" y="2075182"/>
              <a:ext cx="2015063" cy="5602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b="1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9B1A1D-CE0F-C04A-054D-5982A3753343}"/>
                </a:ext>
              </a:extLst>
            </p:cNvPr>
            <p:cNvSpPr txBox="1"/>
            <p:nvPr/>
          </p:nvSpPr>
          <p:spPr>
            <a:xfrm>
              <a:off x="1745308" y="2230234"/>
              <a:ext cx="314189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rtl="0"/>
              <a:r>
                <a:rPr lang="en-GB" sz="1600" b="1" dirty="0"/>
                <a:t>DAY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5256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8DFEE-7D82-656B-ADE2-2B3A8F451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D4E9CABA-9D01-5CBB-B08C-F0C639629AB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EBD57-70B2-9823-05AA-5E3CAF5776A6}"/>
              </a:ext>
            </a:extLst>
          </p:cNvPr>
          <p:cNvSpPr txBox="1"/>
          <p:nvPr/>
        </p:nvSpPr>
        <p:spPr>
          <a:xfrm>
            <a:off x="894869" y="399300"/>
            <a:ext cx="749286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PREPOSITIONS OF PLACE</a:t>
            </a:r>
            <a:endParaRPr lang="en-GB" sz="3600" dirty="0">
              <a:latin typeface="+mj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7537C-7C09-F2FB-FD3F-0D7D562C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13</a:t>
            </a:fld>
            <a:endParaRPr lang="en-GB" noProof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BD9B4C-625E-8A9F-9C0A-1595D77C483D}"/>
              </a:ext>
            </a:extLst>
          </p:cNvPr>
          <p:cNvSpPr txBox="1"/>
          <p:nvPr/>
        </p:nvSpPr>
        <p:spPr>
          <a:xfrm>
            <a:off x="10119808" y="4109541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D9F1B-390A-1639-2F00-1AFCA6415818}"/>
              </a:ext>
            </a:extLst>
          </p:cNvPr>
          <p:cNvSpPr txBox="1"/>
          <p:nvPr/>
        </p:nvSpPr>
        <p:spPr>
          <a:xfrm>
            <a:off x="10272208" y="4261941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621D04-B2CA-8953-27C7-B9067E62458B}"/>
              </a:ext>
            </a:extLst>
          </p:cNvPr>
          <p:cNvSpPr txBox="1"/>
          <p:nvPr/>
        </p:nvSpPr>
        <p:spPr>
          <a:xfrm>
            <a:off x="10424608" y="4414341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3E19A2-79C3-B067-FBCB-AF0FC7D0FD4B}"/>
              </a:ext>
            </a:extLst>
          </p:cNvPr>
          <p:cNvSpPr txBox="1"/>
          <p:nvPr/>
        </p:nvSpPr>
        <p:spPr>
          <a:xfrm>
            <a:off x="10577008" y="4566741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91742D-AE43-F2CF-6661-2760009D05B1}"/>
              </a:ext>
            </a:extLst>
          </p:cNvPr>
          <p:cNvSpPr txBox="1"/>
          <p:nvPr/>
        </p:nvSpPr>
        <p:spPr>
          <a:xfrm>
            <a:off x="10729408" y="4719141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569683-186F-4C69-6F09-9791AE06C2EC}"/>
              </a:ext>
            </a:extLst>
          </p:cNvPr>
          <p:cNvSpPr txBox="1"/>
          <p:nvPr/>
        </p:nvSpPr>
        <p:spPr>
          <a:xfrm>
            <a:off x="10881808" y="4871541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9191A2-49FF-55E5-C595-92192006985C}"/>
              </a:ext>
            </a:extLst>
          </p:cNvPr>
          <p:cNvSpPr txBox="1"/>
          <p:nvPr/>
        </p:nvSpPr>
        <p:spPr>
          <a:xfrm>
            <a:off x="11034208" y="5023941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61EAF6-ACAB-E83D-A0C1-FA5EF370E01F}"/>
              </a:ext>
            </a:extLst>
          </p:cNvPr>
          <p:cNvSpPr txBox="1"/>
          <p:nvPr/>
        </p:nvSpPr>
        <p:spPr>
          <a:xfrm>
            <a:off x="5005936" y="3724793"/>
            <a:ext cx="49372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under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66D1C2-9FFE-3BFC-1DF9-FAA369C8470A}"/>
              </a:ext>
            </a:extLst>
          </p:cNvPr>
          <p:cNvSpPr txBox="1"/>
          <p:nvPr/>
        </p:nvSpPr>
        <p:spPr>
          <a:xfrm>
            <a:off x="5163778" y="1474085"/>
            <a:ext cx="49872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above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D6A1F2-B27C-EA74-250A-9A9C94650FC6}"/>
              </a:ext>
            </a:extLst>
          </p:cNvPr>
          <p:cNvSpPr txBox="1"/>
          <p:nvPr/>
        </p:nvSpPr>
        <p:spPr>
          <a:xfrm>
            <a:off x="7881898" y="3078454"/>
            <a:ext cx="640255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600" dirty="0"/>
              <a:t>above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C832B03-CF9B-0522-5F31-E8F4A6EEEE8C}"/>
              </a:ext>
            </a:extLst>
          </p:cNvPr>
          <p:cNvGrpSpPr/>
          <p:nvPr/>
        </p:nvGrpSpPr>
        <p:grpSpPr>
          <a:xfrm>
            <a:off x="4765997" y="1826455"/>
            <a:ext cx="1467330" cy="560290"/>
            <a:chOff x="894870" y="1350216"/>
            <a:chExt cx="2015063" cy="560290"/>
          </a:xfrm>
        </p:grpSpPr>
        <p:sp>
          <p:nvSpPr>
            <p:cNvPr id="41" name="Rounded Rectangle 77">
              <a:extLst>
                <a:ext uri="{FF2B5EF4-FFF2-40B4-BE49-F238E27FC236}">
                  <a16:creationId xmlns:a16="http://schemas.microsoft.com/office/drawing/2014/main" id="{011A6AEA-1E5D-33A2-3C6A-ED1027500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94870" y="1350216"/>
              <a:ext cx="2015063" cy="5602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b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6C8FA98-2FFE-491C-8A03-BEF0708ACEFC}"/>
                </a:ext>
              </a:extLst>
            </p:cNvPr>
            <p:cNvSpPr txBox="1"/>
            <p:nvPr/>
          </p:nvSpPr>
          <p:spPr>
            <a:xfrm>
              <a:off x="1507252" y="1384140"/>
              <a:ext cx="790297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rtl="0"/>
              <a:r>
                <a:rPr lang="en-GB" sz="1600" dirty="0"/>
                <a:t>behind</a:t>
              </a:r>
            </a:p>
          </p:txBody>
        </p:sp>
      </p:grpSp>
      <p:sp>
        <p:nvSpPr>
          <p:cNvPr id="38" name="Cube 37">
            <a:extLst>
              <a:ext uri="{FF2B5EF4-FFF2-40B4-BE49-F238E27FC236}">
                <a16:creationId xmlns:a16="http://schemas.microsoft.com/office/drawing/2014/main" id="{8A33ED6F-8D12-8B65-7756-E8B643D990FE}"/>
              </a:ext>
            </a:extLst>
          </p:cNvPr>
          <p:cNvSpPr/>
          <p:nvPr/>
        </p:nvSpPr>
        <p:spPr>
          <a:xfrm>
            <a:off x="4152878" y="2106600"/>
            <a:ext cx="2194840" cy="1451265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1630B0-CBE8-1185-AE99-778E238C39CB}"/>
              </a:ext>
            </a:extLst>
          </p:cNvPr>
          <p:cNvSpPr txBox="1"/>
          <p:nvPr/>
        </p:nvSpPr>
        <p:spPr>
          <a:xfrm>
            <a:off x="5032193" y="2832233"/>
            <a:ext cx="15228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4C3577-565D-214B-BD81-C1C1F7961609}"/>
              </a:ext>
            </a:extLst>
          </p:cNvPr>
          <p:cNvSpPr txBox="1"/>
          <p:nvPr/>
        </p:nvSpPr>
        <p:spPr>
          <a:xfrm>
            <a:off x="5142897" y="2128688"/>
            <a:ext cx="21480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21257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CC87D-703C-1133-507F-49D67B9E9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AEB38DFA-C370-934B-727C-79C618670B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6D5CD3-1EAD-6E8D-6CB4-4E6B0CCC97BA}"/>
              </a:ext>
            </a:extLst>
          </p:cNvPr>
          <p:cNvSpPr txBox="1"/>
          <p:nvPr/>
        </p:nvSpPr>
        <p:spPr>
          <a:xfrm>
            <a:off x="3857021" y="122735"/>
            <a:ext cx="6425718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4400" b="1" dirty="0">
                <a:latin typeface="Posterama" panose="020B0504020200020000" pitchFamily="34" charset="0"/>
                <a:cs typeface="Posterama" panose="020B0504020200020000" pitchFamily="34" charset="0"/>
              </a:rPr>
              <a:t>CONTINUOUS TENSE</a:t>
            </a:r>
            <a:endParaRPr lang="en-GB" sz="4800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9A1651-8C74-391B-5F61-7D530CA06039}"/>
              </a:ext>
            </a:extLst>
          </p:cNvPr>
          <p:cNvSpPr txBox="1"/>
          <p:nvPr/>
        </p:nvSpPr>
        <p:spPr>
          <a:xfrm>
            <a:off x="3612505" y="754490"/>
            <a:ext cx="70683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400" dirty="0">
                <a:latin typeface="Posterama" panose="020B0504020200020000" pitchFamily="34" charset="0"/>
                <a:cs typeface="Posterama" panose="020B0504020200020000" pitchFamily="34" charset="0"/>
              </a:rPr>
              <a:t>Показує, що</a:t>
            </a:r>
            <a:r>
              <a:rPr lang="ru-RU" sz="2400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ru-RU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дія триває у певний момент часу</a:t>
            </a:r>
            <a:endParaRPr lang="en-GB" sz="240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4" name="Rounded Rectangle 75">
            <a:extLst>
              <a:ext uri="{FF2B5EF4-FFF2-40B4-BE49-F238E27FC236}">
                <a16:creationId xmlns:a16="http://schemas.microsoft.com/office/drawing/2014/main" id="{A2A61F89-9657-1722-9DFD-85A2A06AE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1447801"/>
            <a:ext cx="7341814" cy="560290"/>
          </a:xfrm>
          <a:prstGeom prst="roundRect">
            <a:avLst>
              <a:gd name="adj" fmla="val 28784"/>
            </a:avLst>
          </a:prstGeom>
          <a:solidFill>
            <a:srgbClr val="66B2B0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072D6D-89BA-A2AF-344D-917EFC0BD070}"/>
              </a:ext>
            </a:extLst>
          </p:cNvPr>
          <p:cNvSpPr txBox="1"/>
          <p:nvPr/>
        </p:nvSpPr>
        <p:spPr>
          <a:xfrm>
            <a:off x="3840188" y="1527892"/>
            <a:ext cx="1505220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600" b="1" dirty="0">
                <a:latin typeface="Posterama" panose="020B0504020200020000" pitchFamily="34" charset="0"/>
                <a:cs typeface="Posterama" panose="020B0504020200020000" pitchFamily="34" charset="0"/>
              </a:rPr>
              <a:t>PRESENT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405DB8-FD92-41F1-5698-C153F7F2D421}"/>
              </a:ext>
            </a:extLst>
          </p:cNvPr>
          <p:cNvSpPr txBox="1"/>
          <p:nvPr/>
        </p:nvSpPr>
        <p:spPr>
          <a:xfrm>
            <a:off x="6357031" y="1527892"/>
            <a:ext cx="870431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600" b="1" dirty="0">
                <a:latin typeface="Posterama" panose="020B0504020200020000" pitchFamily="34" charset="0"/>
                <a:cs typeface="Posterama" panose="020B0504020200020000" pitchFamily="34" charset="0"/>
              </a:rPr>
              <a:t>PAST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8372324-6352-BF17-AD35-5680EE1E4BB4}"/>
              </a:ext>
            </a:extLst>
          </p:cNvPr>
          <p:cNvSpPr txBox="1"/>
          <p:nvPr/>
        </p:nvSpPr>
        <p:spPr>
          <a:xfrm>
            <a:off x="8944231" y="1527892"/>
            <a:ext cx="1338508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600" b="1" dirty="0">
                <a:latin typeface="Posterama" panose="020B0504020200020000" pitchFamily="34" charset="0"/>
                <a:cs typeface="Posterama" panose="020B0504020200020000" pitchFamily="34" charset="0"/>
              </a:rPr>
              <a:t>FUTURE</a:t>
            </a:r>
          </a:p>
        </p:txBody>
      </p:sp>
      <p:sp>
        <p:nvSpPr>
          <p:cNvPr id="52" name="Rounded Rectangle 81">
            <a:extLst>
              <a:ext uri="{FF2B5EF4-FFF2-40B4-BE49-F238E27FC236}">
                <a16:creationId xmlns:a16="http://schemas.microsoft.com/office/drawing/2014/main" id="{D81815CB-27B1-4E1D-A1AC-F43E64A92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4" y="2170841"/>
            <a:ext cx="7341815" cy="560290"/>
          </a:xfrm>
          <a:prstGeom prst="roundRect">
            <a:avLst>
              <a:gd name="adj" fmla="val 28784"/>
            </a:avLst>
          </a:prstGeom>
          <a:solidFill>
            <a:srgbClr val="C7DFDC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7" name="Rounded Rectangle 76">
            <a:extLst>
              <a:ext uri="{FF2B5EF4-FFF2-40B4-BE49-F238E27FC236}">
                <a16:creationId xmlns:a16="http://schemas.microsoft.com/office/drawing/2014/main" id="{4CF47D1A-7666-1EF0-FC5E-8259883BC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170841"/>
            <a:ext cx="2015063" cy="560290"/>
          </a:xfrm>
          <a:prstGeom prst="roundRect">
            <a:avLst>
              <a:gd name="adj" fmla="val 25520"/>
            </a:avLst>
          </a:prstGeom>
          <a:solidFill>
            <a:srgbClr val="66B2B0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0858B25-7C77-64F5-A552-F208C03F0613}"/>
              </a:ext>
            </a:extLst>
          </p:cNvPr>
          <p:cNvSpPr txBox="1"/>
          <p:nvPr/>
        </p:nvSpPr>
        <p:spPr>
          <a:xfrm>
            <a:off x="1793717" y="2266321"/>
            <a:ext cx="99387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I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6938F489-BA52-A917-A813-5BA58E627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893881"/>
            <a:ext cx="2015063" cy="560290"/>
          </a:xfrm>
          <a:prstGeom prst="roundRect">
            <a:avLst>
              <a:gd name="adj" fmla="val 28784"/>
            </a:avLst>
          </a:prstGeom>
          <a:solidFill>
            <a:srgbClr val="C8DFDE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C5FFBDA3-88AE-D5B8-10D5-ADA89D75F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4" y="2893881"/>
            <a:ext cx="7341815" cy="560290"/>
          </a:xfrm>
          <a:prstGeom prst="roundRect">
            <a:avLst>
              <a:gd name="adj" fmla="val 30416"/>
            </a:avLst>
          </a:prstGeom>
          <a:solidFill>
            <a:srgbClr val="C7DFDC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012E595-DD8F-5933-E1D0-E64543347936}"/>
              </a:ext>
            </a:extLst>
          </p:cNvPr>
          <p:cNvSpPr txBox="1"/>
          <p:nvPr/>
        </p:nvSpPr>
        <p:spPr>
          <a:xfrm>
            <a:off x="1551664" y="2989360"/>
            <a:ext cx="583494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You</a:t>
            </a:r>
          </a:p>
        </p:txBody>
      </p:sp>
      <p:sp>
        <p:nvSpPr>
          <p:cNvPr id="59" name="Rounded Rectangle 78">
            <a:extLst>
              <a:ext uri="{FF2B5EF4-FFF2-40B4-BE49-F238E27FC236}">
                <a16:creationId xmlns:a16="http://schemas.microsoft.com/office/drawing/2014/main" id="{2B97B971-941A-F0AC-4D2C-A735B150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3616921"/>
            <a:ext cx="2015063" cy="560290"/>
          </a:xfrm>
          <a:prstGeom prst="roundRect">
            <a:avLst>
              <a:gd name="adj" fmla="val 33680"/>
            </a:avLst>
          </a:prstGeom>
          <a:solidFill>
            <a:srgbClr val="66B2B0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2" name="Rounded Rectangle 83">
            <a:extLst>
              <a:ext uri="{FF2B5EF4-FFF2-40B4-BE49-F238E27FC236}">
                <a16:creationId xmlns:a16="http://schemas.microsoft.com/office/drawing/2014/main" id="{FA736080-FB8B-CC6C-BCD7-BD1106AF3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4" y="3616921"/>
            <a:ext cx="7341815" cy="560290"/>
          </a:xfrm>
          <a:prstGeom prst="roundRect">
            <a:avLst>
              <a:gd name="adj" fmla="val 25520"/>
            </a:avLst>
          </a:prstGeom>
          <a:solidFill>
            <a:srgbClr val="C7DFDC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2EA570B-DCEC-A183-DA71-8586C29E6328}"/>
              </a:ext>
            </a:extLst>
          </p:cNvPr>
          <p:cNvSpPr txBox="1"/>
          <p:nvPr/>
        </p:nvSpPr>
        <p:spPr>
          <a:xfrm>
            <a:off x="1112444" y="3712400"/>
            <a:ext cx="1461939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He/She/It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CE7763BB-CE6F-5466-A325-DE2EE0CF3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4339961"/>
            <a:ext cx="2015063" cy="560290"/>
          </a:xfrm>
          <a:prstGeom prst="roundRect">
            <a:avLst>
              <a:gd name="adj" fmla="val 35312"/>
            </a:avLst>
          </a:prstGeom>
          <a:solidFill>
            <a:srgbClr val="C8DFDE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1055F8AB-F40C-11F0-3513-AD83AFE51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4" y="4339961"/>
            <a:ext cx="7341815" cy="560290"/>
          </a:xfrm>
          <a:prstGeom prst="roundRect">
            <a:avLst>
              <a:gd name="adj" fmla="val 30416"/>
            </a:avLst>
          </a:prstGeom>
          <a:solidFill>
            <a:srgbClr val="C7DFDC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DFFCADD-455D-E12B-D9CB-3A62C033F4E8}"/>
              </a:ext>
            </a:extLst>
          </p:cNvPr>
          <p:cNvSpPr txBox="1"/>
          <p:nvPr/>
        </p:nvSpPr>
        <p:spPr>
          <a:xfrm>
            <a:off x="1606165" y="4435440"/>
            <a:ext cx="474490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We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54500-C0C9-564A-21E7-60E03676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2</a:t>
            </a:fld>
            <a:endParaRPr lang="en-GB" noProof="0"/>
          </a:p>
        </p:txBody>
      </p:sp>
      <p:sp>
        <p:nvSpPr>
          <p:cNvPr id="3" name="Rounded Rectangle 79">
            <a:extLst>
              <a:ext uri="{FF2B5EF4-FFF2-40B4-BE49-F238E27FC236}">
                <a16:creationId xmlns:a16="http://schemas.microsoft.com/office/drawing/2014/main" id="{B9667250-BA7C-78EA-849E-6BEF186B9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5130054"/>
            <a:ext cx="2015063" cy="560290"/>
          </a:xfrm>
          <a:prstGeom prst="roundRect">
            <a:avLst>
              <a:gd name="adj" fmla="val 28784"/>
            </a:avLst>
          </a:prstGeom>
          <a:solidFill>
            <a:srgbClr val="66B2B0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28BC5699-DA45-6317-FCAF-F1D277503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4" y="5130054"/>
            <a:ext cx="7341815" cy="560290"/>
          </a:xfrm>
          <a:prstGeom prst="roundRect">
            <a:avLst>
              <a:gd name="adj" fmla="val 32048"/>
            </a:avLst>
          </a:prstGeom>
          <a:solidFill>
            <a:srgbClr val="C7DFDC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6B8A0-47B0-DE32-64D3-C25413646529}"/>
              </a:ext>
            </a:extLst>
          </p:cNvPr>
          <p:cNvSpPr txBox="1"/>
          <p:nvPr/>
        </p:nvSpPr>
        <p:spPr>
          <a:xfrm>
            <a:off x="1478727" y="5225533"/>
            <a:ext cx="729367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They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76B7E-D562-309B-C32B-9917AE3CA9F8}"/>
              </a:ext>
            </a:extLst>
          </p:cNvPr>
          <p:cNvSpPr txBox="1"/>
          <p:nvPr/>
        </p:nvSpPr>
        <p:spPr>
          <a:xfrm>
            <a:off x="3551545" y="2250932"/>
            <a:ext cx="1808187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am working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C3E8A4-C9F3-727B-D593-DC111A341A4C}"/>
              </a:ext>
            </a:extLst>
          </p:cNvPr>
          <p:cNvSpPr txBox="1"/>
          <p:nvPr/>
        </p:nvSpPr>
        <p:spPr>
          <a:xfrm>
            <a:off x="5759918" y="2250932"/>
            <a:ext cx="1947649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was working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40369-61E5-4C84-E6C6-C9A8ADFDA6D1}"/>
              </a:ext>
            </a:extLst>
          </p:cNvPr>
          <p:cNvSpPr txBox="1"/>
          <p:nvPr/>
        </p:nvSpPr>
        <p:spPr>
          <a:xfrm>
            <a:off x="8248894" y="2250932"/>
            <a:ext cx="2341988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will be working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2DBD29-7240-1116-F798-34927546FE91}"/>
              </a:ext>
            </a:extLst>
          </p:cNvPr>
          <p:cNvSpPr txBox="1"/>
          <p:nvPr/>
        </p:nvSpPr>
        <p:spPr>
          <a:xfrm>
            <a:off x="3538721" y="2960753"/>
            <a:ext cx="1833835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are working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729E09-8065-824F-15B4-59ADCEA07E6D}"/>
              </a:ext>
            </a:extLst>
          </p:cNvPr>
          <p:cNvSpPr txBox="1"/>
          <p:nvPr/>
        </p:nvSpPr>
        <p:spPr>
          <a:xfrm>
            <a:off x="5671753" y="2960753"/>
            <a:ext cx="2123979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were working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A4AD78-55F9-2B45-3323-18DD5E6E2C1F}"/>
              </a:ext>
            </a:extLst>
          </p:cNvPr>
          <p:cNvSpPr txBox="1"/>
          <p:nvPr/>
        </p:nvSpPr>
        <p:spPr>
          <a:xfrm>
            <a:off x="8248892" y="2960753"/>
            <a:ext cx="2341988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will be working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9168F9-91F4-8DD9-8806-4BB99D0867C6}"/>
              </a:ext>
            </a:extLst>
          </p:cNvPr>
          <p:cNvSpPr txBox="1"/>
          <p:nvPr/>
        </p:nvSpPr>
        <p:spPr>
          <a:xfrm>
            <a:off x="3664556" y="3697011"/>
            <a:ext cx="1582164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is working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E2EB33-F2BD-EA43-D055-4A488B81A6E8}"/>
              </a:ext>
            </a:extLst>
          </p:cNvPr>
          <p:cNvSpPr txBox="1"/>
          <p:nvPr/>
        </p:nvSpPr>
        <p:spPr>
          <a:xfrm>
            <a:off x="5759918" y="3697011"/>
            <a:ext cx="1947649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was working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01195B-9335-099E-64FF-1E498DAA6997}"/>
              </a:ext>
            </a:extLst>
          </p:cNvPr>
          <p:cNvSpPr txBox="1"/>
          <p:nvPr/>
        </p:nvSpPr>
        <p:spPr>
          <a:xfrm>
            <a:off x="8248892" y="3697011"/>
            <a:ext cx="2341988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will be working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DBD76C-3D67-B55A-D907-5700410D9F5B}"/>
              </a:ext>
            </a:extLst>
          </p:cNvPr>
          <p:cNvSpPr txBox="1"/>
          <p:nvPr/>
        </p:nvSpPr>
        <p:spPr>
          <a:xfrm>
            <a:off x="3538720" y="4416852"/>
            <a:ext cx="1833835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are working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54CF32-6A72-F3CB-DE12-3EC201B9AFBC}"/>
              </a:ext>
            </a:extLst>
          </p:cNvPr>
          <p:cNvSpPr txBox="1"/>
          <p:nvPr/>
        </p:nvSpPr>
        <p:spPr>
          <a:xfrm>
            <a:off x="5671753" y="4416852"/>
            <a:ext cx="2123979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were working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3399D2-829B-4799-6A98-C51894D7A33B}"/>
              </a:ext>
            </a:extLst>
          </p:cNvPr>
          <p:cNvSpPr txBox="1"/>
          <p:nvPr/>
        </p:nvSpPr>
        <p:spPr>
          <a:xfrm>
            <a:off x="8248892" y="4416852"/>
            <a:ext cx="2341988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will be working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042E77-9341-0E42-CC55-C29DD52A8C79}"/>
              </a:ext>
            </a:extLst>
          </p:cNvPr>
          <p:cNvSpPr txBox="1"/>
          <p:nvPr/>
        </p:nvSpPr>
        <p:spPr>
          <a:xfrm>
            <a:off x="3538720" y="5210144"/>
            <a:ext cx="1833835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are working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018921-6FA3-D45E-F0E5-8004D252C5A6}"/>
              </a:ext>
            </a:extLst>
          </p:cNvPr>
          <p:cNvSpPr txBox="1"/>
          <p:nvPr/>
        </p:nvSpPr>
        <p:spPr>
          <a:xfrm>
            <a:off x="5671753" y="5210144"/>
            <a:ext cx="2123979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were working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69BB15-1CC2-5C8B-7755-BBDC38A2D523}"/>
              </a:ext>
            </a:extLst>
          </p:cNvPr>
          <p:cNvSpPr txBox="1"/>
          <p:nvPr/>
        </p:nvSpPr>
        <p:spPr>
          <a:xfrm>
            <a:off x="8248892" y="5210144"/>
            <a:ext cx="2341988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will be working</a:t>
            </a:r>
          </a:p>
        </p:txBody>
      </p:sp>
    </p:spTree>
    <p:extLst>
      <p:ext uri="{BB962C8B-B14F-4D97-AF65-F5344CB8AC3E}">
        <p14:creationId xmlns:p14="http://schemas.microsoft.com/office/powerpoint/2010/main" val="50612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5FAD-C290-E4DA-22FF-876E372B6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6713D9CD-3891-D635-2B33-986C1AD053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D372E-0E56-AA2C-14DB-2A11F215D55A}"/>
              </a:ext>
            </a:extLst>
          </p:cNvPr>
          <p:cNvSpPr txBox="1"/>
          <p:nvPr/>
        </p:nvSpPr>
        <p:spPr>
          <a:xfrm>
            <a:off x="237418" y="101793"/>
            <a:ext cx="7025019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4000" b="1" dirty="0">
                <a:latin typeface="Posterama" panose="020B0504020200020000" pitchFamily="34" charset="0"/>
                <a:cs typeface="Posterama" panose="020B0504020200020000" pitchFamily="34" charset="0"/>
              </a:rPr>
              <a:t>PRESENT PERFECT TENSE</a:t>
            </a:r>
            <a:endParaRPr lang="en-GB" sz="4400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CAE333-B001-7EFA-528B-ECC06E1474B5}"/>
              </a:ext>
            </a:extLst>
          </p:cNvPr>
          <p:cNvSpPr txBox="1"/>
          <p:nvPr/>
        </p:nvSpPr>
        <p:spPr>
          <a:xfrm>
            <a:off x="527926" y="717346"/>
            <a:ext cx="642571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400" dirty="0">
                <a:latin typeface="Posterama" panose="020B0504020200020000" pitchFamily="34" charset="0"/>
                <a:cs typeface="Posterama" panose="020B0504020200020000" pitchFamily="34" charset="0"/>
              </a:rPr>
              <a:t>Показує, що</a:t>
            </a:r>
            <a:r>
              <a:rPr lang="ru-RU" sz="2400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uk-UA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дія відбулася</a:t>
            </a:r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ru-UA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в минулому</a:t>
            </a:r>
            <a:r>
              <a:rPr lang="uk-UA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 і має зв’язок з теперішнім</a:t>
            </a:r>
            <a:endParaRPr lang="en-GB" sz="240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2" name="Rounded Rectangle 81">
            <a:extLst>
              <a:ext uri="{FF2B5EF4-FFF2-40B4-BE49-F238E27FC236}">
                <a16:creationId xmlns:a16="http://schemas.microsoft.com/office/drawing/2014/main" id="{D1D70FB9-3AFD-B01D-430F-F11E1B2D6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2112" y="1721261"/>
            <a:ext cx="3639311" cy="560290"/>
          </a:xfrm>
          <a:prstGeom prst="roundRect">
            <a:avLst>
              <a:gd name="adj" fmla="val 33680"/>
            </a:avLst>
          </a:prstGeom>
          <a:solidFill>
            <a:srgbClr val="EAF3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7" name="Rounded Rectangle 76">
            <a:extLst>
              <a:ext uri="{FF2B5EF4-FFF2-40B4-BE49-F238E27FC236}">
                <a16:creationId xmlns:a16="http://schemas.microsoft.com/office/drawing/2014/main" id="{FCF6BEE1-FC96-2847-1DB7-E3E9326A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2077" y="1721261"/>
            <a:ext cx="2015063" cy="560290"/>
          </a:xfrm>
          <a:prstGeom prst="roundRect">
            <a:avLst>
              <a:gd name="adj" fmla="val 33680"/>
            </a:avLst>
          </a:prstGeom>
          <a:solidFill>
            <a:srgbClr val="66B2B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47EC0E4-56C2-D43F-42C1-F1C9D2CBEBAF}"/>
              </a:ext>
            </a:extLst>
          </p:cNvPr>
          <p:cNvSpPr txBox="1"/>
          <p:nvPr/>
        </p:nvSpPr>
        <p:spPr>
          <a:xfrm>
            <a:off x="1869917" y="1816741"/>
            <a:ext cx="99387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I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B5FF83D8-3BA9-1BAE-BBA8-68F1899E6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2077" y="2444301"/>
            <a:ext cx="2015063" cy="560290"/>
          </a:xfrm>
          <a:prstGeom prst="roundRect">
            <a:avLst>
              <a:gd name="adj" fmla="val 28784"/>
            </a:avLst>
          </a:prstGeom>
          <a:solidFill>
            <a:srgbClr val="C8DFDE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7923A477-EEFC-C113-C4C7-75BEB920A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79484" y="2444301"/>
            <a:ext cx="3708655" cy="560290"/>
          </a:xfrm>
          <a:prstGeom prst="roundRect">
            <a:avLst>
              <a:gd name="adj" fmla="val 33680"/>
            </a:avLst>
          </a:prstGeom>
          <a:solidFill>
            <a:srgbClr val="EAF3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1FB47E-F752-CE6F-671A-75E2D53C7B25}"/>
              </a:ext>
            </a:extLst>
          </p:cNvPr>
          <p:cNvSpPr txBox="1"/>
          <p:nvPr/>
        </p:nvSpPr>
        <p:spPr>
          <a:xfrm>
            <a:off x="1627864" y="2539780"/>
            <a:ext cx="583494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You</a:t>
            </a:r>
          </a:p>
        </p:txBody>
      </p:sp>
      <p:sp>
        <p:nvSpPr>
          <p:cNvPr id="59" name="Rounded Rectangle 78">
            <a:extLst>
              <a:ext uri="{FF2B5EF4-FFF2-40B4-BE49-F238E27FC236}">
                <a16:creationId xmlns:a16="http://schemas.microsoft.com/office/drawing/2014/main" id="{D516C2B4-E9AA-7E40-D22D-351B61DF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2077" y="3167341"/>
            <a:ext cx="2015063" cy="560290"/>
          </a:xfrm>
          <a:prstGeom prst="roundRect">
            <a:avLst>
              <a:gd name="adj" fmla="val 30416"/>
            </a:avLst>
          </a:prstGeom>
          <a:solidFill>
            <a:srgbClr val="66B2B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2" name="Rounded Rectangle 83">
            <a:extLst>
              <a:ext uri="{FF2B5EF4-FFF2-40B4-BE49-F238E27FC236}">
                <a16:creationId xmlns:a16="http://schemas.microsoft.com/office/drawing/2014/main" id="{0F2201B0-015D-AC5A-99AD-1F85464C0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0270" y="3167341"/>
            <a:ext cx="3687891" cy="560290"/>
          </a:xfrm>
          <a:prstGeom prst="roundRect">
            <a:avLst>
              <a:gd name="adj" fmla="val 38576"/>
            </a:avLst>
          </a:prstGeom>
          <a:solidFill>
            <a:srgbClr val="EAF3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1211F5-3B26-FA82-176F-2F694FE3AB69}"/>
              </a:ext>
            </a:extLst>
          </p:cNvPr>
          <p:cNvSpPr txBox="1"/>
          <p:nvPr/>
        </p:nvSpPr>
        <p:spPr>
          <a:xfrm>
            <a:off x="1188644" y="3262820"/>
            <a:ext cx="1461939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He/She/It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1CFC2964-E426-D502-E320-497EADAA4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2077" y="3890381"/>
            <a:ext cx="2015063" cy="560290"/>
          </a:xfrm>
          <a:prstGeom prst="roundRect">
            <a:avLst>
              <a:gd name="adj" fmla="val 30416"/>
            </a:avLst>
          </a:prstGeom>
          <a:solidFill>
            <a:srgbClr val="C8DFDE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A10BACCA-4F28-B95E-C01E-CE7741F28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0232" y="3890381"/>
            <a:ext cx="3688925" cy="560290"/>
          </a:xfrm>
          <a:prstGeom prst="roundRect">
            <a:avLst>
              <a:gd name="adj" fmla="val 35312"/>
            </a:avLst>
          </a:prstGeom>
          <a:solidFill>
            <a:srgbClr val="EAF3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8EAC9B8-3602-1A9E-6ACE-955684EDE478}"/>
              </a:ext>
            </a:extLst>
          </p:cNvPr>
          <p:cNvSpPr txBox="1"/>
          <p:nvPr/>
        </p:nvSpPr>
        <p:spPr>
          <a:xfrm>
            <a:off x="1682365" y="3985860"/>
            <a:ext cx="474490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We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BBD7E-25D6-1BD5-37F1-57C7A261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3</a:t>
            </a:fld>
            <a:endParaRPr lang="en-GB" noProof="0"/>
          </a:p>
        </p:txBody>
      </p:sp>
      <p:sp>
        <p:nvSpPr>
          <p:cNvPr id="3" name="Rounded Rectangle 79">
            <a:extLst>
              <a:ext uri="{FF2B5EF4-FFF2-40B4-BE49-F238E27FC236}">
                <a16:creationId xmlns:a16="http://schemas.microsoft.com/office/drawing/2014/main" id="{A0273823-F681-2562-2E20-736FADA2D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2077" y="4680474"/>
            <a:ext cx="2015063" cy="560290"/>
          </a:xfrm>
          <a:prstGeom prst="roundRect">
            <a:avLst>
              <a:gd name="adj" fmla="val 28784"/>
            </a:avLst>
          </a:prstGeom>
          <a:solidFill>
            <a:srgbClr val="66B2B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29890B54-3538-DFA0-9036-90BD976AC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79290" y="4680474"/>
            <a:ext cx="3688925" cy="560290"/>
          </a:xfrm>
          <a:prstGeom prst="roundRect">
            <a:avLst>
              <a:gd name="adj" fmla="val 33680"/>
            </a:avLst>
          </a:prstGeom>
          <a:solidFill>
            <a:srgbClr val="EAF3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B6CBA-FEAD-70AD-1BF3-1081866697B8}"/>
              </a:ext>
            </a:extLst>
          </p:cNvPr>
          <p:cNvSpPr txBox="1"/>
          <p:nvPr/>
        </p:nvSpPr>
        <p:spPr>
          <a:xfrm>
            <a:off x="1554927" y="4775953"/>
            <a:ext cx="729367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They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CD4172-CCE4-B424-B841-585E37CCFCAC}"/>
              </a:ext>
            </a:extLst>
          </p:cNvPr>
          <p:cNvSpPr txBox="1"/>
          <p:nvPr/>
        </p:nvSpPr>
        <p:spPr>
          <a:xfrm>
            <a:off x="3378417" y="1801352"/>
            <a:ext cx="3342262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have</a:t>
            </a:r>
            <a:r>
              <a:rPr lang="ru-UA" sz="2600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written 3 books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B2F9DE-3F71-C355-7660-0E6E94CD48B1}"/>
              </a:ext>
            </a:extLst>
          </p:cNvPr>
          <p:cNvSpPr txBox="1"/>
          <p:nvPr/>
        </p:nvSpPr>
        <p:spPr>
          <a:xfrm>
            <a:off x="3378416" y="2507372"/>
            <a:ext cx="3342262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have</a:t>
            </a:r>
            <a:r>
              <a:rPr lang="ru-UA" sz="2600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written 3 books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6A8B25-9D3F-8EDE-C8B7-248B68AA7A64}"/>
              </a:ext>
            </a:extLst>
          </p:cNvPr>
          <p:cNvSpPr txBox="1"/>
          <p:nvPr/>
        </p:nvSpPr>
        <p:spPr>
          <a:xfrm>
            <a:off x="3485820" y="3247431"/>
            <a:ext cx="3127459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has</a:t>
            </a:r>
            <a:r>
              <a:rPr lang="ru-UA" sz="2600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written 3 books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399D08-1938-D131-CD97-025F58052315}"/>
              </a:ext>
            </a:extLst>
          </p:cNvPr>
          <p:cNvSpPr txBox="1"/>
          <p:nvPr/>
        </p:nvSpPr>
        <p:spPr>
          <a:xfrm>
            <a:off x="3378416" y="3970470"/>
            <a:ext cx="3342262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have</a:t>
            </a:r>
            <a:r>
              <a:rPr lang="ru-UA" sz="2600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written 3 books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E1FD04-BDDD-D528-101C-A9AA258F226E}"/>
              </a:ext>
            </a:extLst>
          </p:cNvPr>
          <p:cNvSpPr txBox="1"/>
          <p:nvPr/>
        </p:nvSpPr>
        <p:spPr>
          <a:xfrm>
            <a:off x="3378416" y="4759372"/>
            <a:ext cx="3342262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have</a:t>
            </a:r>
            <a:r>
              <a:rPr lang="ru-UA" sz="2600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written 3 books </a:t>
            </a:r>
          </a:p>
        </p:txBody>
      </p:sp>
    </p:spTree>
    <p:extLst>
      <p:ext uri="{BB962C8B-B14F-4D97-AF65-F5344CB8AC3E}">
        <p14:creationId xmlns:p14="http://schemas.microsoft.com/office/powerpoint/2010/main" val="256811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FCE0C-BECA-3985-4C9C-126731F45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20429E66-AC55-F85A-37B2-B3974CFF5A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E5E0A-A6CA-EB2F-CFAF-4CD914C9FFA2}"/>
              </a:ext>
            </a:extLst>
          </p:cNvPr>
          <p:cNvSpPr txBox="1"/>
          <p:nvPr/>
        </p:nvSpPr>
        <p:spPr>
          <a:xfrm>
            <a:off x="1614827" y="46931"/>
            <a:ext cx="8284464" cy="123110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4000" b="1" dirty="0">
                <a:latin typeface="Posterama" panose="020B0504020200020000" pitchFamily="34" charset="0"/>
                <a:cs typeface="Posterama" panose="020B0504020200020000" pitchFamily="34" charset="0"/>
              </a:rPr>
              <a:t>PRESENT PERFECT CONTINUOUS TENSE</a:t>
            </a:r>
            <a:endParaRPr lang="en-GB" sz="4400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72BDA-BA61-6FCE-9038-933541E25A64}"/>
              </a:ext>
            </a:extLst>
          </p:cNvPr>
          <p:cNvSpPr txBox="1"/>
          <p:nvPr/>
        </p:nvSpPr>
        <p:spPr>
          <a:xfrm>
            <a:off x="1795272" y="1349811"/>
            <a:ext cx="813816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800" dirty="0">
                <a:latin typeface="Posterama" panose="020B0504020200020000" pitchFamily="34" charset="0"/>
                <a:cs typeface="Posterama" panose="020B0504020200020000" pitchFamily="34" charset="0"/>
              </a:rPr>
              <a:t>Показує, що</a:t>
            </a:r>
            <a:r>
              <a:rPr lang="ru-RU" sz="2800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uk-UA" sz="2800" b="1" dirty="0">
                <a:latin typeface="Posterama" panose="020B0504020200020000" pitchFamily="34" charset="0"/>
                <a:cs typeface="Posterama" panose="020B0504020200020000" pitchFamily="34" charset="0"/>
              </a:rPr>
              <a:t>дія відбулася</a:t>
            </a:r>
            <a:r>
              <a:rPr lang="en-GB" sz="2800" b="1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ru-UA" sz="2800" b="1" dirty="0">
                <a:latin typeface="Posterama" panose="020B0504020200020000" pitchFamily="34" charset="0"/>
                <a:cs typeface="Posterama" panose="020B0504020200020000" pitchFamily="34" charset="0"/>
              </a:rPr>
              <a:t>в минулому</a:t>
            </a:r>
            <a:r>
              <a:rPr lang="uk-UA" sz="2800" b="1" dirty="0">
                <a:latin typeface="Posterama" panose="020B0504020200020000" pitchFamily="34" charset="0"/>
                <a:cs typeface="Posterama" panose="020B0504020200020000" pitchFamily="34" charset="0"/>
              </a:rPr>
              <a:t> і триває до теперішнього моменту</a:t>
            </a:r>
            <a:endParaRPr lang="en-GB" sz="280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2" name="Rounded Rectangle 81">
            <a:extLst>
              <a:ext uri="{FF2B5EF4-FFF2-40B4-BE49-F238E27FC236}">
                <a16:creationId xmlns:a16="http://schemas.microsoft.com/office/drawing/2014/main" id="{C1B0E2CA-122C-B047-747F-206AE6C7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57059" y="2529718"/>
            <a:ext cx="3085705" cy="560290"/>
          </a:xfrm>
          <a:prstGeom prst="roundRect">
            <a:avLst>
              <a:gd name="adj" fmla="val 23888"/>
            </a:avLst>
          </a:prstGeom>
          <a:solidFill>
            <a:srgbClr val="C8DFDE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7" name="Rounded Rectangle 76">
            <a:extLst>
              <a:ext uri="{FF2B5EF4-FFF2-40B4-BE49-F238E27FC236}">
                <a16:creationId xmlns:a16="http://schemas.microsoft.com/office/drawing/2014/main" id="{82B273FF-8E3A-F1BB-1FC6-911A45FB5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51189" y="2529718"/>
            <a:ext cx="2015063" cy="560290"/>
          </a:xfrm>
          <a:prstGeom prst="roundRect">
            <a:avLst>
              <a:gd name="adj" fmla="val 18992"/>
            </a:avLst>
          </a:prstGeom>
          <a:solidFill>
            <a:srgbClr val="66B2B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1766901-ACCE-8F7D-DFDE-8B19A8497F4B}"/>
              </a:ext>
            </a:extLst>
          </p:cNvPr>
          <p:cNvSpPr txBox="1"/>
          <p:nvPr/>
        </p:nvSpPr>
        <p:spPr>
          <a:xfrm>
            <a:off x="3909030" y="2625198"/>
            <a:ext cx="99386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I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558DC8F2-4888-F1C3-C2E3-9E1AF723C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51189" y="3252758"/>
            <a:ext cx="2015063" cy="560290"/>
          </a:xfrm>
          <a:prstGeom prst="roundRect">
            <a:avLst>
              <a:gd name="adj" fmla="val 25520"/>
            </a:avLst>
          </a:prstGeom>
          <a:solidFill>
            <a:srgbClr val="C8DEDE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E01339EF-0D2E-4476-B5F9-20B6430F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57059" y="3252758"/>
            <a:ext cx="3085705" cy="560290"/>
          </a:xfrm>
          <a:prstGeom prst="roundRect">
            <a:avLst>
              <a:gd name="adj" fmla="val 32048"/>
            </a:avLst>
          </a:prstGeom>
          <a:solidFill>
            <a:srgbClr val="C8DFDE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F62B77C-BC61-6BCA-3AF6-231230A9C7F4}"/>
              </a:ext>
            </a:extLst>
          </p:cNvPr>
          <p:cNvSpPr txBox="1"/>
          <p:nvPr/>
        </p:nvSpPr>
        <p:spPr>
          <a:xfrm>
            <a:off x="3666975" y="3348237"/>
            <a:ext cx="583494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You</a:t>
            </a:r>
          </a:p>
        </p:txBody>
      </p:sp>
      <p:sp>
        <p:nvSpPr>
          <p:cNvPr id="59" name="Rounded Rectangle 78">
            <a:extLst>
              <a:ext uri="{FF2B5EF4-FFF2-40B4-BE49-F238E27FC236}">
                <a16:creationId xmlns:a16="http://schemas.microsoft.com/office/drawing/2014/main" id="{4C918981-FFF9-5093-2BC1-928FD1DD0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51189" y="3975798"/>
            <a:ext cx="2015063" cy="560290"/>
          </a:xfrm>
          <a:prstGeom prst="roundRect">
            <a:avLst>
              <a:gd name="adj" fmla="val 28784"/>
            </a:avLst>
          </a:prstGeom>
          <a:solidFill>
            <a:srgbClr val="66B2B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2" name="Rounded Rectangle 83">
            <a:extLst>
              <a:ext uri="{FF2B5EF4-FFF2-40B4-BE49-F238E27FC236}">
                <a16:creationId xmlns:a16="http://schemas.microsoft.com/office/drawing/2014/main" id="{3702718A-8EA0-AD92-B7C3-4CDDBDA30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02263" y="3975798"/>
            <a:ext cx="3085705" cy="560290"/>
          </a:xfrm>
          <a:prstGeom prst="roundRect">
            <a:avLst>
              <a:gd name="adj" fmla="val 22256"/>
            </a:avLst>
          </a:prstGeom>
          <a:solidFill>
            <a:srgbClr val="C8DFDE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C81D2F4-5770-01D3-357E-22D6AF060722}"/>
              </a:ext>
            </a:extLst>
          </p:cNvPr>
          <p:cNvSpPr txBox="1"/>
          <p:nvPr/>
        </p:nvSpPr>
        <p:spPr>
          <a:xfrm>
            <a:off x="3227755" y="4071277"/>
            <a:ext cx="146194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He/She/It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EE37C530-3A7E-F347-9EA4-DDAEE6B9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51189" y="4698838"/>
            <a:ext cx="2015063" cy="560290"/>
          </a:xfrm>
          <a:prstGeom prst="roundRect">
            <a:avLst>
              <a:gd name="adj" fmla="val 32048"/>
            </a:avLst>
          </a:prstGeom>
          <a:solidFill>
            <a:srgbClr val="C8DEDE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E96F45BC-59FA-25C1-1A9F-B0173AE12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02263" y="4698838"/>
            <a:ext cx="3085705" cy="560290"/>
          </a:xfrm>
          <a:prstGeom prst="roundRect">
            <a:avLst>
              <a:gd name="adj" fmla="val 28784"/>
            </a:avLst>
          </a:prstGeom>
          <a:solidFill>
            <a:srgbClr val="C8DFDE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2976BE-8CBD-2729-56C3-BC313D588656}"/>
              </a:ext>
            </a:extLst>
          </p:cNvPr>
          <p:cNvSpPr txBox="1"/>
          <p:nvPr/>
        </p:nvSpPr>
        <p:spPr>
          <a:xfrm>
            <a:off x="3721478" y="4794317"/>
            <a:ext cx="47449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We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89D32-3B20-5C35-8497-1595FC57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4</a:t>
            </a:fld>
            <a:endParaRPr lang="en-GB" noProof="0"/>
          </a:p>
        </p:txBody>
      </p:sp>
      <p:sp>
        <p:nvSpPr>
          <p:cNvPr id="3" name="Rounded Rectangle 79">
            <a:extLst>
              <a:ext uri="{FF2B5EF4-FFF2-40B4-BE49-F238E27FC236}">
                <a16:creationId xmlns:a16="http://schemas.microsoft.com/office/drawing/2014/main" id="{C0C379C4-9A22-1748-B973-42E411EC2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51189" y="5488931"/>
            <a:ext cx="2015063" cy="560290"/>
          </a:xfrm>
          <a:prstGeom prst="roundRect">
            <a:avLst>
              <a:gd name="adj" fmla="val 27152"/>
            </a:avLst>
          </a:prstGeom>
          <a:solidFill>
            <a:srgbClr val="66B2B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DA2FB8E9-C4FF-C3CF-995E-3DE1C58D1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02263" y="5488931"/>
            <a:ext cx="3085705" cy="560290"/>
          </a:xfrm>
          <a:prstGeom prst="roundRect">
            <a:avLst>
              <a:gd name="adj" fmla="val 28784"/>
            </a:avLst>
          </a:prstGeom>
          <a:solidFill>
            <a:srgbClr val="C8DFDE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7B570C-8751-C286-A467-671498E4D929}"/>
              </a:ext>
            </a:extLst>
          </p:cNvPr>
          <p:cNvSpPr txBox="1"/>
          <p:nvPr/>
        </p:nvSpPr>
        <p:spPr>
          <a:xfrm>
            <a:off x="3594038" y="5584410"/>
            <a:ext cx="729367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They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FC1AC5-B109-DB5C-2616-4E9FD762B4D0}"/>
              </a:ext>
            </a:extLst>
          </p:cNvPr>
          <p:cNvSpPr txBox="1"/>
          <p:nvPr/>
        </p:nvSpPr>
        <p:spPr>
          <a:xfrm>
            <a:off x="5937478" y="2603123"/>
            <a:ext cx="2853541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have been</a:t>
            </a:r>
            <a:r>
              <a:rPr lang="ru-UA" sz="2600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writing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5C9B18-7BB9-F74F-CDAB-4BC468A58C45}"/>
              </a:ext>
            </a:extLst>
          </p:cNvPr>
          <p:cNvSpPr txBox="1"/>
          <p:nvPr/>
        </p:nvSpPr>
        <p:spPr>
          <a:xfrm>
            <a:off x="5937476" y="3309143"/>
            <a:ext cx="2853541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have been</a:t>
            </a:r>
            <a:r>
              <a:rPr lang="ru-UA" sz="2600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writing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974D0F-9137-8406-729D-DB8434A99B4F}"/>
              </a:ext>
            </a:extLst>
          </p:cNvPr>
          <p:cNvSpPr txBox="1"/>
          <p:nvPr/>
        </p:nvSpPr>
        <p:spPr>
          <a:xfrm>
            <a:off x="6036065" y="4049202"/>
            <a:ext cx="2633625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has been</a:t>
            </a:r>
            <a:r>
              <a:rPr lang="ru-UA" sz="2600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writing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01EFFE-CB34-7C4E-D631-DE262AF5554E}"/>
              </a:ext>
            </a:extLst>
          </p:cNvPr>
          <p:cNvSpPr txBox="1"/>
          <p:nvPr/>
        </p:nvSpPr>
        <p:spPr>
          <a:xfrm>
            <a:off x="5937476" y="4772241"/>
            <a:ext cx="2853541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have been</a:t>
            </a:r>
            <a:r>
              <a:rPr lang="ru-UA" sz="2600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writing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D1A6A4-D99A-8F8D-C35D-F05C6C11AF24}"/>
              </a:ext>
            </a:extLst>
          </p:cNvPr>
          <p:cNvSpPr txBox="1"/>
          <p:nvPr/>
        </p:nvSpPr>
        <p:spPr>
          <a:xfrm>
            <a:off x="5937476" y="5561143"/>
            <a:ext cx="2853541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have been</a:t>
            </a:r>
            <a:r>
              <a:rPr lang="ru-UA" sz="2600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writing</a:t>
            </a:r>
          </a:p>
        </p:txBody>
      </p:sp>
    </p:spTree>
    <p:extLst>
      <p:ext uri="{BB962C8B-B14F-4D97-AF65-F5344CB8AC3E}">
        <p14:creationId xmlns:p14="http://schemas.microsoft.com/office/powerpoint/2010/main" val="70197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CE1E4-BC51-5FFB-4234-CBC90D8D8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0258160D-CDAC-7C85-C487-19DF7F68FF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96C736-FEC6-D087-3D0B-51DF25C25694}"/>
              </a:ext>
            </a:extLst>
          </p:cNvPr>
          <p:cNvSpPr txBox="1"/>
          <p:nvPr/>
        </p:nvSpPr>
        <p:spPr>
          <a:xfrm>
            <a:off x="2667837" y="354723"/>
            <a:ext cx="6425718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4000" b="1" dirty="0">
                <a:latin typeface="+mj-lt"/>
              </a:rPr>
              <a:t>ALL ENGLISH TENSES</a:t>
            </a:r>
            <a:endParaRPr lang="en-GB" sz="4400" dirty="0">
              <a:latin typeface="+mj-lt"/>
            </a:endParaRPr>
          </a:p>
        </p:txBody>
      </p:sp>
      <p:sp>
        <p:nvSpPr>
          <p:cNvPr id="54" name="Rounded Rectangle 75">
            <a:extLst>
              <a:ext uri="{FF2B5EF4-FFF2-40B4-BE49-F238E27FC236}">
                <a16:creationId xmlns:a16="http://schemas.microsoft.com/office/drawing/2014/main" id="{D4C4F3DF-0035-5EA9-ED08-8A5E801BE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4" y="1447801"/>
            <a:ext cx="6802320" cy="560290"/>
          </a:xfrm>
          <a:prstGeom prst="roundRect">
            <a:avLst>
              <a:gd name="adj" fmla="val 22256"/>
            </a:avLst>
          </a:prstGeom>
          <a:solidFill>
            <a:srgbClr val="66B2B0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C15AF2-3E8A-5579-7390-1B0AC4B74B3E}"/>
              </a:ext>
            </a:extLst>
          </p:cNvPr>
          <p:cNvSpPr txBox="1"/>
          <p:nvPr/>
        </p:nvSpPr>
        <p:spPr>
          <a:xfrm>
            <a:off x="3685237" y="1535042"/>
            <a:ext cx="1383392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b="1" dirty="0">
                <a:latin typeface="+mj-lt"/>
              </a:rPr>
              <a:t>PRESENT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DDAE29-7394-8011-F56A-B1C036D3F09C}"/>
              </a:ext>
            </a:extLst>
          </p:cNvPr>
          <p:cNvSpPr txBox="1"/>
          <p:nvPr/>
        </p:nvSpPr>
        <p:spPr>
          <a:xfrm>
            <a:off x="6447711" y="1506411"/>
            <a:ext cx="803105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b="1" dirty="0">
                <a:latin typeface="+mj-lt"/>
              </a:rPr>
              <a:t>PAST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79CA7E6-EAC4-AB87-6982-4347BEE63E8C}"/>
              </a:ext>
            </a:extLst>
          </p:cNvPr>
          <p:cNvSpPr txBox="1"/>
          <p:nvPr/>
        </p:nvSpPr>
        <p:spPr>
          <a:xfrm>
            <a:off x="8800193" y="1512504"/>
            <a:ext cx="1176605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b="1" dirty="0">
                <a:latin typeface="+mj-lt"/>
              </a:rPr>
              <a:t>FUTURE</a:t>
            </a:r>
          </a:p>
        </p:txBody>
      </p:sp>
      <p:sp>
        <p:nvSpPr>
          <p:cNvPr id="52" name="Rounded Rectangle 81">
            <a:extLst>
              <a:ext uri="{FF2B5EF4-FFF2-40B4-BE49-F238E27FC236}">
                <a16:creationId xmlns:a16="http://schemas.microsoft.com/office/drawing/2014/main" id="{EB5EC833-1264-39F8-1890-FB1157AC0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2902" y="2671890"/>
            <a:ext cx="6847522" cy="560290"/>
          </a:xfrm>
          <a:prstGeom prst="roundRect">
            <a:avLst>
              <a:gd name="adj" fmla="val 32048"/>
            </a:avLst>
          </a:prstGeom>
          <a:solidFill>
            <a:srgbClr val="C8DEDE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7" name="Rounded Rectangle 76">
            <a:extLst>
              <a:ext uri="{FF2B5EF4-FFF2-40B4-BE49-F238E27FC236}">
                <a16:creationId xmlns:a16="http://schemas.microsoft.com/office/drawing/2014/main" id="{6F46C036-0106-00EC-796F-EBB1245B7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0674" y="2671890"/>
            <a:ext cx="2391438" cy="560290"/>
          </a:xfrm>
          <a:prstGeom prst="roundRect">
            <a:avLst>
              <a:gd name="adj" fmla="val 22256"/>
            </a:avLst>
          </a:prstGeom>
          <a:solidFill>
            <a:srgbClr val="66B2B0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0456423-E415-02C4-2DCB-48A7100CFEB4}"/>
              </a:ext>
            </a:extLst>
          </p:cNvPr>
          <p:cNvSpPr txBox="1"/>
          <p:nvPr/>
        </p:nvSpPr>
        <p:spPr>
          <a:xfrm>
            <a:off x="1457182" y="2767369"/>
            <a:ext cx="992259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solidFill>
                  <a:schemeClr val="bg1"/>
                </a:solidFill>
                <a:latin typeface="+mj-lt"/>
              </a:rPr>
              <a:t>SIMPLE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203AFE97-565E-6CC5-A23F-47697FE3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0674" y="3394930"/>
            <a:ext cx="2391438" cy="560290"/>
          </a:xfrm>
          <a:prstGeom prst="roundRect">
            <a:avLst>
              <a:gd name="adj" fmla="val 27152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4C26CFE2-3200-F8EB-3271-468F36B47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2902" y="3394930"/>
            <a:ext cx="6847522" cy="560290"/>
          </a:xfrm>
          <a:prstGeom prst="roundRect">
            <a:avLst>
              <a:gd name="adj" fmla="val 28784"/>
            </a:avLst>
          </a:prstGeom>
          <a:solidFill>
            <a:srgbClr val="C8DEDE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C9780B-5E96-1B06-8AD7-408E55306974}"/>
              </a:ext>
            </a:extLst>
          </p:cNvPr>
          <p:cNvSpPr txBox="1"/>
          <p:nvPr/>
        </p:nvSpPr>
        <p:spPr>
          <a:xfrm>
            <a:off x="994935" y="3490409"/>
            <a:ext cx="1982915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+mj-lt"/>
              </a:rPr>
              <a:t>CONTINUOUS</a:t>
            </a:r>
          </a:p>
        </p:txBody>
      </p:sp>
      <p:sp>
        <p:nvSpPr>
          <p:cNvPr id="59" name="Rounded Rectangle 78">
            <a:extLst>
              <a:ext uri="{FF2B5EF4-FFF2-40B4-BE49-F238E27FC236}">
                <a16:creationId xmlns:a16="http://schemas.microsoft.com/office/drawing/2014/main" id="{DB5FF3C4-7C33-B143-8D71-77261BF9A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0674" y="4117970"/>
            <a:ext cx="2391438" cy="560290"/>
          </a:xfrm>
          <a:prstGeom prst="roundRect">
            <a:avLst>
              <a:gd name="adj" fmla="val 28784"/>
            </a:avLst>
          </a:prstGeom>
          <a:solidFill>
            <a:srgbClr val="66B2B0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2" name="Rounded Rectangle 83">
            <a:extLst>
              <a:ext uri="{FF2B5EF4-FFF2-40B4-BE49-F238E27FC236}">
                <a16:creationId xmlns:a16="http://schemas.microsoft.com/office/drawing/2014/main" id="{6FB75321-2808-071E-7C84-17BB1FC94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2902" y="4117970"/>
            <a:ext cx="6847522" cy="560290"/>
          </a:xfrm>
          <a:prstGeom prst="roundRect">
            <a:avLst>
              <a:gd name="adj" fmla="val 30416"/>
            </a:avLst>
          </a:prstGeom>
          <a:solidFill>
            <a:srgbClr val="C8DEDE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6DE50CA-7B92-C193-979D-551DC2F81823}"/>
              </a:ext>
            </a:extLst>
          </p:cNvPr>
          <p:cNvSpPr txBox="1"/>
          <p:nvPr/>
        </p:nvSpPr>
        <p:spPr>
          <a:xfrm>
            <a:off x="1431500" y="4213449"/>
            <a:ext cx="1189429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+mj-lt"/>
              </a:rPr>
              <a:t>PERFECT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1D7BF24C-AED1-0E3B-ECCC-6F1EEDB1A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0674" y="4813578"/>
            <a:ext cx="2391438" cy="636246"/>
          </a:xfrm>
          <a:prstGeom prst="roundRect">
            <a:avLst>
              <a:gd name="adj" fmla="val 25568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58347F9C-79AA-635A-D996-A093D889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2902" y="4841010"/>
            <a:ext cx="6847522" cy="560290"/>
          </a:xfrm>
          <a:prstGeom prst="roundRect">
            <a:avLst>
              <a:gd name="adj" fmla="val 27152"/>
            </a:avLst>
          </a:prstGeom>
          <a:solidFill>
            <a:srgbClr val="C8DEDE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4E633D-A479-C609-03F8-7B7CDE19C6DB}"/>
              </a:ext>
            </a:extLst>
          </p:cNvPr>
          <p:cNvSpPr txBox="1"/>
          <p:nvPr/>
        </p:nvSpPr>
        <p:spPr>
          <a:xfrm>
            <a:off x="870318" y="4825511"/>
            <a:ext cx="2311794" cy="6278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GB" sz="2400" b="1" dirty="0">
                <a:solidFill>
                  <a:schemeClr val="bg1"/>
                </a:solidFill>
                <a:latin typeface="+mj-lt"/>
              </a:rPr>
              <a:t>PERFECT</a:t>
            </a:r>
            <a:br>
              <a:rPr lang="en-GB" sz="2400" b="1" dirty="0">
                <a:solidFill>
                  <a:schemeClr val="bg1"/>
                </a:solidFill>
                <a:latin typeface="+mj-lt"/>
              </a:rPr>
            </a:br>
            <a:r>
              <a:rPr lang="en-GB" sz="2400" b="1" dirty="0">
                <a:solidFill>
                  <a:schemeClr val="bg1"/>
                </a:solidFill>
                <a:latin typeface="+mj-lt"/>
              </a:rPr>
              <a:t>CONTUNUOUS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53F28-A9B3-70CE-026E-37928342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5</a:t>
            </a:fld>
            <a:endParaRPr lang="en-GB" noProof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C4810-CD75-B1AE-B01A-CC00FD9442C8}"/>
              </a:ext>
            </a:extLst>
          </p:cNvPr>
          <p:cNvSpPr txBox="1"/>
          <p:nvPr/>
        </p:nvSpPr>
        <p:spPr>
          <a:xfrm>
            <a:off x="3685237" y="2716249"/>
            <a:ext cx="853760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dirty="0"/>
              <a:t>works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DEACD-1770-F5CC-0A30-4558A645E8B1}"/>
              </a:ext>
            </a:extLst>
          </p:cNvPr>
          <p:cNvSpPr txBox="1"/>
          <p:nvPr/>
        </p:nvSpPr>
        <p:spPr>
          <a:xfrm>
            <a:off x="6232315" y="2690417"/>
            <a:ext cx="1069460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dirty="0"/>
              <a:t>worked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D274D0-D31B-898F-4611-90C3EE893989}"/>
              </a:ext>
            </a:extLst>
          </p:cNvPr>
          <p:cNvSpPr txBox="1"/>
          <p:nvPr/>
        </p:nvSpPr>
        <p:spPr>
          <a:xfrm>
            <a:off x="8800193" y="2701856"/>
            <a:ext cx="1286892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dirty="0"/>
              <a:t>will 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1F06AA-693F-04BD-47C6-11EA671A0AE8}"/>
              </a:ext>
            </a:extLst>
          </p:cNvPr>
          <p:cNvSpPr txBox="1"/>
          <p:nvPr/>
        </p:nvSpPr>
        <p:spPr>
          <a:xfrm>
            <a:off x="3685237" y="3446414"/>
            <a:ext cx="1450398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dirty="0"/>
              <a:t>is working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634CCE-1781-197E-94A7-B7B2D87FE957}"/>
              </a:ext>
            </a:extLst>
          </p:cNvPr>
          <p:cNvSpPr txBox="1"/>
          <p:nvPr/>
        </p:nvSpPr>
        <p:spPr>
          <a:xfrm>
            <a:off x="5709219" y="3437515"/>
            <a:ext cx="1787477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dirty="0"/>
              <a:t>was working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BD8121-8873-A2FB-9595-4ABEEDF0E6ED}"/>
              </a:ext>
            </a:extLst>
          </p:cNvPr>
          <p:cNvSpPr txBox="1"/>
          <p:nvPr/>
        </p:nvSpPr>
        <p:spPr>
          <a:xfrm>
            <a:off x="7921748" y="3409526"/>
            <a:ext cx="2165337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dirty="0"/>
              <a:t>will be working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99FAEB-ABE8-7885-B8E9-71D84097B8BC}"/>
              </a:ext>
            </a:extLst>
          </p:cNvPr>
          <p:cNvSpPr txBox="1"/>
          <p:nvPr/>
        </p:nvSpPr>
        <p:spPr>
          <a:xfrm>
            <a:off x="3685237" y="4182671"/>
            <a:ext cx="1644938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800" dirty="0"/>
              <a:t>has worked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2CB76E-EC0E-8441-F0B1-A7A24EC66D69}"/>
              </a:ext>
            </a:extLst>
          </p:cNvPr>
          <p:cNvSpPr txBox="1"/>
          <p:nvPr/>
        </p:nvSpPr>
        <p:spPr>
          <a:xfrm>
            <a:off x="3685237" y="4841010"/>
            <a:ext cx="2268891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800" spc="-130" dirty="0"/>
              <a:t>has been working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422571-8E36-EF1A-4986-76460B94B23B}"/>
              </a:ext>
            </a:extLst>
          </p:cNvPr>
          <p:cNvSpPr txBox="1"/>
          <p:nvPr/>
        </p:nvSpPr>
        <p:spPr>
          <a:xfrm>
            <a:off x="6640071" y="2124547"/>
            <a:ext cx="610745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b="1" u="sng" dirty="0"/>
              <a:t>She:</a:t>
            </a:r>
          </a:p>
        </p:txBody>
      </p:sp>
    </p:spTree>
    <p:extLst>
      <p:ext uri="{BB962C8B-B14F-4D97-AF65-F5344CB8AC3E}">
        <p14:creationId xmlns:p14="http://schemas.microsoft.com/office/powerpoint/2010/main" val="380969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33BF1-8506-6C98-FF83-2D610A106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7FB2BECE-9C76-14A3-1059-15CF4FB61E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313B6E-7C2F-EC2D-99D3-73727C1B069A}"/>
              </a:ext>
            </a:extLst>
          </p:cNvPr>
          <p:cNvSpPr txBox="1"/>
          <p:nvPr/>
        </p:nvSpPr>
        <p:spPr>
          <a:xfrm>
            <a:off x="2667837" y="354723"/>
            <a:ext cx="6425718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4000" b="1" dirty="0">
                <a:latin typeface="+mj-lt"/>
              </a:rPr>
              <a:t>RARELY USED TENSES</a:t>
            </a:r>
            <a:endParaRPr lang="en-GB" sz="4400" dirty="0">
              <a:latin typeface="+mj-lt"/>
            </a:endParaRPr>
          </a:p>
        </p:txBody>
      </p:sp>
      <p:sp>
        <p:nvSpPr>
          <p:cNvPr id="54" name="Rounded Rectangle 75">
            <a:extLst>
              <a:ext uri="{FF2B5EF4-FFF2-40B4-BE49-F238E27FC236}">
                <a16:creationId xmlns:a16="http://schemas.microsoft.com/office/drawing/2014/main" id="{A4573F69-A439-BCEE-410A-3483C2586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4" y="1447801"/>
            <a:ext cx="7241232" cy="560290"/>
          </a:xfrm>
          <a:prstGeom prst="roundRect">
            <a:avLst>
              <a:gd name="adj" fmla="val 22256"/>
            </a:avLst>
          </a:prstGeom>
          <a:solidFill>
            <a:srgbClr val="66B2B0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7D440B-DB7A-92D5-A09D-C5FA3C48013D}"/>
              </a:ext>
            </a:extLst>
          </p:cNvPr>
          <p:cNvSpPr txBox="1"/>
          <p:nvPr/>
        </p:nvSpPr>
        <p:spPr>
          <a:xfrm>
            <a:off x="3685237" y="1535042"/>
            <a:ext cx="1383392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b="1" dirty="0">
                <a:latin typeface="+mj-lt"/>
              </a:rPr>
              <a:t>PRESENT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E3EFFB0-1B0D-6B7D-DCD1-EE8037BD5D08}"/>
              </a:ext>
            </a:extLst>
          </p:cNvPr>
          <p:cNvSpPr txBox="1"/>
          <p:nvPr/>
        </p:nvSpPr>
        <p:spPr>
          <a:xfrm>
            <a:off x="6693591" y="1501396"/>
            <a:ext cx="803105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b="1" dirty="0">
                <a:latin typeface="+mj-lt"/>
              </a:rPr>
              <a:t>PAST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F808FC1-64BB-1217-2C35-E9D53021D138}"/>
              </a:ext>
            </a:extLst>
          </p:cNvPr>
          <p:cNvSpPr txBox="1"/>
          <p:nvPr/>
        </p:nvSpPr>
        <p:spPr>
          <a:xfrm>
            <a:off x="9004416" y="1494439"/>
            <a:ext cx="1176605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b="1" dirty="0">
                <a:latin typeface="+mj-lt"/>
              </a:rPr>
              <a:t>FUTURE</a:t>
            </a:r>
          </a:p>
        </p:txBody>
      </p:sp>
      <p:sp>
        <p:nvSpPr>
          <p:cNvPr id="52" name="Rounded Rectangle 81">
            <a:extLst>
              <a:ext uri="{FF2B5EF4-FFF2-40B4-BE49-F238E27FC236}">
                <a16:creationId xmlns:a16="http://schemas.microsoft.com/office/drawing/2014/main" id="{5E7D1376-8AD5-450F-C4F6-D1E6BE389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2902" y="2671890"/>
            <a:ext cx="7286434" cy="560290"/>
          </a:xfrm>
          <a:prstGeom prst="roundRect">
            <a:avLst>
              <a:gd name="adj" fmla="val 32048"/>
            </a:avLst>
          </a:prstGeom>
          <a:solidFill>
            <a:srgbClr val="C8DEDE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7" name="Rounded Rectangle 76">
            <a:extLst>
              <a:ext uri="{FF2B5EF4-FFF2-40B4-BE49-F238E27FC236}">
                <a16:creationId xmlns:a16="http://schemas.microsoft.com/office/drawing/2014/main" id="{DD44C725-C340-C37A-0534-E6951C593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0674" y="2671890"/>
            <a:ext cx="2391438" cy="560290"/>
          </a:xfrm>
          <a:prstGeom prst="roundRect">
            <a:avLst>
              <a:gd name="adj" fmla="val 22256"/>
            </a:avLst>
          </a:prstGeom>
          <a:solidFill>
            <a:srgbClr val="66B2B0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9766982-8DA3-792A-2806-F3E0DBB85794}"/>
              </a:ext>
            </a:extLst>
          </p:cNvPr>
          <p:cNvSpPr txBox="1"/>
          <p:nvPr/>
        </p:nvSpPr>
        <p:spPr>
          <a:xfrm>
            <a:off x="1457182" y="2767369"/>
            <a:ext cx="992259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solidFill>
                  <a:schemeClr val="bg1"/>
                </a:solidFill>
                <a:latin typeface="+mj-lt"/>
              </a:rPr>
              <a:t>SIMPLE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F8A66DAF-62E5-DB3B-C609-1C8A7CBFD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0674" y="3394930"/>
            <a:ext cx="2391438" cy="560290"/>
          </a:xfrm>
          <a:prstGeom prst="roundRect">
            <a:avLst>
              <a:gd name="adj" fmla="val 27152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A33E6D1B-D217-7FAD-7E17-E0632C3ED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2902" y="3394930"/>
            <a:ext cx="7286434" cy="560290"/>
          </a:xfrm>
          <a:prstGeom prst="roundRect">
            <a:avLst>
              <a:gd name="adj" fmla="val 28784"/>
            </a:avLst>
          </a:prstGeom>
          <a:solidFill>
            <a:srgbClr val="C8DEDE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A6C3654-10B1-6E4E-4E04-D3FBEC1BBF99}"/>
              </a:ext>
            </a:extLst>
          </p:cNvPr>
          <p:cNvSpPr txBox="1"/>
          <p:nvPr/>
        </p:nvSpPr>
        <p:spPr>
          <a:xfrm>
            <a:off x="994935" y="3490409"/>
            <a:ext cx="1982915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+mj-lt"/>
              </a:rPr>
              <a:t>CONTINUOUS</a:t>
            </a:r>
          </a:p>
        </p:txBody>
      </p:sp>
      <p:sp>
        <p:nvSpPr>
          <p:cNvPr id="59" name="Rounded Rectangle 78">
            <a:extLst>
              <a:ext uri="{FF2B5EF4-FFF2-40B4-BE49-F238E27FC236}">
                <a16:creationId xmlns:a16="http://schemas.microsoft.com/office/drawing/2014/main" id="{E6E44384-62E2-9AE9-4CA6-62625BFC1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0674" y="4117970"/>
            <a:ext cx="2391438" cy="560290"/>
          </a:xfrm>
          <a:prstGeom prst="roundRect">
            <a:avLst>
              <a:gd name="adj" fmla="val 28784"/>
            </a:avLst>
          </a:prstGeom>
          <a:solidFill>
            <a:srgbClr val="66B2B0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2" name="Rounded Rectangle 83">
            <a:extLst>
              <a:ext uri="{FF2B5EF4-FFF2-40B4-BE49-F238E27FC236}">
                <a16:creationId xmlns:a16="http://schemas.microsoft.com/office/drawing/2014/main" id="{E1B53DC7-E0FB-6BD2-9DAA-F0A7DCF35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2902" y="4117970"/>
            <a:ext cx="7286434" cy="560290"/>
          </a:xfrm>
          <a:prstGeom prst="roundRect">
            <a:avLst>
              <a:gd name="adj" fmla="val 30416"/>
            </a:avLst>
          </a:prstGeom>
          <a:solidFill>
            <a:srgbClr val="C8DEDE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2D4D48-896D-BA5F-F591-498A713310E9}"/>
              </a:ext>
            </a:extLst>
          </p:cNvPr>
          <p:cNvSpPr txBox="1"/>
          <p:nvPr/>
        </p:nvSpPr>
        <p:spPr>
          <a:xfrm>
            <a:off x="1431500" y="4213449"/>
            <a:ext cx="1189429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+mj-lt"/>
              </a:rPr>
              <a:t>PERFECT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B5B22F62-C34A-7583-6A14-7A0396D77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0674" y="4813578"/>
            <a:ext cx="2391438" cy="636246"/>
          </a:xfrm>
          <a:prstGeom prst="roundRect">
            <a:avLst>
              <a:gd name="adj" fmla="val 25568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34ED5C7E-6851-0A12-E139-47840CC01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2902" y="4841010"/>
            <a:ext cx="7286434" cy="560290"/>
          </a:xfrm>
          <a:prstGeom prst="roundRect">
            <a:avLst>
              <a:gd name="adj" fmla="val 27152"/>
            </a:avLst>
          </a:prstGeom>
          <a:solidFill>
            <a:srgbClr val="C8DEDE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09FB1F-A9FA-7119-ABAE-7AF01DC5F9C6}"/>
              </a:ext>
            </a:extLst>
          </p:cNvPr>
          <p:cNvSpPr txBox="1"/>
          <p:nvPr/>
        </p:nvSpPr>
        <p:spPr>
          <a:xfrm>
            <a:off x="870318" y="4825511"/>
            <a:ext cx="2311794" cy="6278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GB" sz="2400" b="1" dirty="0">
                <a:solidFill>
                  <a:schemeClr val="bg1"/>
                </a:solidFill>
                <a:latin typeface="+mj-lt"/>
              </a:rPr>
              <a:t>PERFECT</a:t>
            </a:r>
            <a:br>
              <a:rPr lang="en-GB" sz="2400" b="1" dirty="0">
                <a:solidFill>
                  <a:schemeClr val="bg1"/>
                </a:solidFill>
                <a:latin typeface="+mj-lt"/>
              </a:rPr>
            </a:br>
            <a:r>
              <a:rPr lang="en-GB" sz="2400" b="1" dirty="0">
                <a:solidFill>
                  <a:schemeClr val="bg1"/>
                </a:solidFill>
                <a:latin typeface="+mj-lt"/>
              </a:rPr>
              <a:t>CONTUNUOUS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5F8EC-73ED-6FBE-7050-CC1229D3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6</a:t>
            </a:fld>
            <a:endParaRPr lang="en-GB" noProof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DC943-5F7C-2AAA-1DC2-683DF00DCD57}"/>
              </a:ext>
            </a:extLst>
          </p:cNvPr>
          <p:cNvSpPr txBox="1"/>
          <p:nvPr/>
        </p:nvSpPr>
        <p:spPr>
          <a:xfrm>
            <a:off x="3685237" y="2716249"/>
            <a:ext cx="853760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works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618208-E91C-4C64-A35A-4B8259EC5259}"/>
              </a:ext>
            </a:extLst>
          </p:cNvPr>
          <p:cNvSpPr txBox="1"/>
          <p:nvPr/>
        </p:nvSpPr>
        <p:spPr>
          <a:xfrm>
            <a:off x="6427236" y="2682450"/>
            <a:ext cx="1069460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worked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FD2CFF-A5BF-EDB1-7F2E-F277C3767660}"/>
              </a:ext>
            </a:extLst>
          </p:cNvPr>
          <p:cNvSpPr txBox="1"/>
          <p:nvPr/>
        </p:nvSpPr>
        <p:spPr>
          <a:xfrm>
            <a:off x="9004416" y="2701962"/>
            <a:ext cx="1286892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will 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63C694-008B-4E48-A300-C893831906A0}"/>
              </a:ext>
            </a:extLst>
          </p:cNvPr>
          <p:cNvSpPr txBox="1"/>
          <p:nvPr/>
        </p:nvSpPr>
        <p:spPr>
          <a:xfrm>
            <a:off x="3685237" y="3446414"/>
            <a:ext cx="1450398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is working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308B54-3BD2-C7E1-2E50-FAE69FC0FE5C}"/>
              </a:ext>
            </a:extLst>
          </p:cNvPr>
          <p:cNvSpPr txBox="1"/>
          <p:nvPr/>
        </p:nvSpPr>
        <p:spPr>
          <a:xfrm>
            <a:off x="5799852" y="3437515"/>
            <a:ext cx="1787477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was working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6EC957-26EE-F9B2-9F87-C1EE2EB3D08D}"/>
              </a:ext>
            </a:extLst>
          </p:cNvPr>
          <p:cNvSpPr txBox="1"/>
          <p:nvPr/>
        </p:nvSpPr>
        <p:spPr>
          <a:xfrm>
            <a:off x="8185249" y="3391191"/>
            <a:ext cx="2165337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will be working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1FDD68-FFFF-79FA-91AE-FF3000D05A57}"/>
              </a:ext>
            </a:extLst>
          </p:cNvPr>
          <p:cNvSpPr txBox="1"/>
          <p:nvPr/>
        </p:nvSpPr>
        <p:spPr>
          <a:xfrm>
            <a:off x="3685237" y="4182671"/>
            <a:ext cx="1644938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has worked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328899-8802-1151-AD72-A55E0E62C1F9}"/>
              </a:ext>
            </a:extLst>
          </p:cNvPr>
          <p:cNvSpPr txBox="1"/>
          <p:nvPr/>
        </p:nvSpPr>
        <p:spPr>
          <a:xfrm>
            <a:off x="3455334" y="4871310"/>
            <a:ext cx="2104743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800" spc="-210" dirty="0">
                <a:solidFill>
                  <a:schemeClr val="bg1">
                    <a:lumMod val="75000"/>
                  </a:schemeClr>
                </a:solidFill>
              </a:rPr>
              <a:t>has been working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ED817E-E1B4-F438-76CA-35D662757BBC}"/>
              </a:ext>
            </a:extLst>
          </p:cNvPr>
          <p:cNvSpPr txBox="1"/>
          <p:nvPr/>
        </p:nvSpPr>
        <p:spPr>
          <a:xfrm>
            <a:off x="6885951" y="2113235"/>
            <a:ext cx="610745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b="1" u="sng" dirty="0"/>
              <a:t>She: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A8BD8-61EF-C467-6304-47D1095808EF}"/>
              </a:ext>
            </a:extLst>
          </p:cNvPr>
          <p:cNvSpPr txBox="1"/>
          <p:nvPr/>
        </p:nvSpPr>
        <p:spPr>
          <a:xfrm>
            <a:off x="5674466" y="4871310"/>
            <a:ext cx="2132893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600" spc="-150" dirty="0"/>
              <a:t>had been working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DBC3B-66D8-B483-ED1A-07D32AFBC364}"/>
              </a:ext>
            </a:extLst>
          </p:cNvPr>
          <p:cNvSpPr txBox="1"/>
          <p:nvPr/>
        </p:nvSpPr>
        <p:spPr>
          <a:xfrm>
            <a:off x="7921748" y="4876180"/>
            <a:ext cx="2692340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600" spc="-150" dirty="0"/>
              <a:t>will have been working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BDE50-9B7A-12F6-6699-7D024754C5EF}"/>
              </a:ext>
            </a:extLst>
          </p:cNvPr>
          <p:cNvSpPr txBox="1"/>
          <p:nvPr/>
        </p:nvSpPr>
        <p:spPr>
          <a:xfrm>
            <a:off x="6131708" y="4178818"/>
            <a:ext cx="1570687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600" dirty="0"/>
              <a:t>had worked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8CEA57-F6AD-F226-56DF-644AD2F32547}"/>
              </a:ext>
            </a:extLst>
          </p:cNvPr>
          <p:cNvSpPr txBox="1"/>
          <p:nvPr/>
        </p:nvSpPr>
        <p:spPr>
          <a:xfrm>
            <a:off x="8273414" y="4170358"/>
            <a:ext cx="2230162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600" dirty="0"/>
              <a:t>will have worked</a:t>
            </a:r>
          </a:p>
        </p:txBody>
      </p:sp>
    </p:spTree>
    <p:extLst>
      <p:ext uri="{BB962C8B-B14F-4D97-AF65-F5344CB8AC3E}">
        <p14:creationId xmlns:p14="http://schemas.microsoft.com/office/powerpoint/2010/main" val="501082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1D0B8-1543-DC60-CA93-BE80938C9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96F4680C-AF42-96D1-0298-88179CDDAB6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F844E3-E602-7E8A-52F1-FDB6A8421279}"/>
              </a:ext>
            </a:extLst>
          </p:cNvPr>
          <p:cNvSpPr txBox="1"/>
          <p:nvPr/>
        </p:nvSpPr>
        <p:spPr>
          <a:xfrm>
            <a:off x="3412787" y="585258"/>
            <a:ext cx="5009578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4000" b="1" dirty="0">
                <a:latin typeface="+mj-lt"/>
              </a:rPr>
              <a:t>RARELY USED TENSES</a:t>
            </a:r>
            <a:endParaRPr lang="en-GB" sz="4400" dirty="0">
              <a:latin typeface="+mj-lt"/>
            </a:endParaRPr>
          </a:p>
        </p:txBody>
      </p:sp>
      <p:sp>
        <p:nvSpPr>
          <p:cNvPr id="52" name="Rounded Rectangle 81">
            <a:extLst>
              <a:ext uri="{FF2B5EF4-FFF2-40B4-BE49-F238E27FC236}">
                <a16:creationId xmlns:a16="http://schemas.microsoft.com/office/drawing/2014/main" id="{0047F42D-6DE1-E203-862A-FC313CEAF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2112" y="1784388"/>
            <a:ext cx="5705856" cy="757110"/>
          </a:xfrm>
          <a:prstGeom prst="roundRect">
            <a:avLst>
              <a:gd name="adj" fmla="val 28260"/>
            </a:avLst>
          </a:prstGeom>
          <a:solidFill>
            <a:srgbClr val="C7DFDC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7" name="Rounded Rectangle 76">
            <a:extLst>
              <a:ext uri="{FF2B5EF4-FFF2-40B4-BE49-F238E27FC236}">
                <a16:creationId xmlns:a16="http://schemas.microsoft.com/office/drawing/2014/main" id="{F56E5B50-A6DF-3F44-0FEC-764DCCC50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0895" y="1784388"/>
            <a:ext cx="2522273" cy="757110"/>
          </a:xfrm>
          <a:prstGeom prst="roundRect">
            <a:avLst>
              <a:gd name="adj" fmla="val 34299"/>
            </a:avLst>
          </a:prstGeom>
          <a:solidFill>
            <a:srgbClr val="66B2B0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 dirty="0"/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D9A92C2C-F3E1-68FF-0FD3-D627E6B33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0896" y="2707586"/>
            <a:ext cx="2522273" cy="721414"/>
          </a:xfrm>
          <a:prstGeom prst="roundRect">
            <a:avLst>
              <a:gd name="adj" fmla="val 25917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59" name="Rounded Rectangle 78">
            <a:extLst>
              <a:ext uri="{FF2B5EF4-FFF2-40B4-BE49-F238E27FC236}">
                <a16:creationId xmlns:a16="http://schemas.microsoft.com/office/drawing/2014/main" id="{2C6CA723-0329-73B8-29AE-A09B86FF2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0896" y="3625710"/>
            <a:ext cx="2578426" cy="720000"/>
          </a:xfrm>
          <a:prstGeom prst="roundRect">
            <a:avLst>
              <a:gd name="adj" fmla="val 28410"/>
            </a:avLst>
          </a:prstGeom>
          <a:solidFill>
            <a:srgbClr val="66B2B0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4F8BAC77-8B7D-DBD6-113B-3AD861DD8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0896" y="4530126"/>
            <a:ext cx="2522271" cy="720000"/>
          </a:xfrm>
          <a:prstGeom prst="roundRect">
            <a:avLst>
              <a:gd name="adj" fmla="val 3222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9BA120A-A3D2-F425-81BB-3E16435C1447}"/>
              </a:ext>
            </a:extLst>
          </p:cNvPr>
          <p:cNvSpPr txBox="1"/>
          <p:nvPr/>
        </p:nvSpPr>
        <p:spPr>
          <a:xfrm>
            <a:off x="429090" y="4599847"/>
            <a:ext cx="2285882" cy="62786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GB" sz="2400" b="1" dirty="0">
                <a:solidFill>
                  <a:schemeClr val="bg1"/>
                </a:solidFill>
                <a:latin typeface="+mj-lt"/>
              </a:rPr>
              <a:t>FUTURE PERFECT</a:t>
            </a:r>
            <a:br>
              <a:rPr lang="en-GB" sz="2400" b="1" dirty="0">
                <a:solidFill>
                  <a:schemeClr val="bg1"/>
                </a:solidFill>
                <a:latin typeface="+mj-lt"/>
              </a:rPr>
            </a:br>
            <a:r>
              <a:rPr lang="en-GB" sz="2400" b="1" dirty="0">
                <a:solidFill>
                  <a:schemeClr val="bg1"/>
                </a:solidFill>
                <a:latin typeface="+mj-lt"/>
              </a:rPr>
              <a:t>CONTUNUOUS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8DEB3-C472-269E-4438-4A33BBF7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7</a:t>
            </a:fld>
            <a:endParaRPr lang="en-GB" noProof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67604F-A86D-9D11-A4D8-0ECC7EF0AEE8}"/>
              </a:ext>
            </a:extLst>
          </p:cNvPr>
          <p:cNvSpPr txBox="1"/>
          <p:nvPr/>
        </p:nvSpPr>
        <p:spPr>
          <a:xfrm>
            <a:off x="3803904" y="1846700"/>
            <a:ext cx="4334257" cy="6245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ru-RU" sz="2800" dirty="0"/>
              <a:t>одна дія в минулому відбулася раніше за іншу</a:t>
            </a:r>
            <a:endParaRPr lang="en-GB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776EF-E4E9-BCF4-A15B-06E19F14F277}"/>
              </a:ext>
            </a:extLst>
          </p:cNvPr>
          <p:cNvSpPr txBox="1"/>
          <p:nvPr/>
        </p:nvSpPr>
        <p:spPr>
          <a:xfrm>
            <a:off x="553347" y="3717846"/>
            <a:ext cx="2093523" cy="62786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GB" sz="2400" b="1" dirty="0">
                <a:solidFill>
                  <a:schemeClr val="bg1"/>
                </a:solidFill>
                <a:latin typeface="+mj-lt"/>
              </a:rPr>
              <a:t>PAST PERFECT</a:t>
            </a:r>
            <a:br>
              <a:rPr lang="en-GB" sz="2400" b="1" dirty="0">
                <a:solidFill>
                  <a:schemeClr val="bg1"/>
                </a:solidFill>
                <a:latin typeface="+mj-lt"/>
              </a:rPr>
            </a:br>
            <a:r>
              <a:rPr lang="en-GB" sz="2400" b="1" dirty="0">
                <a:solidFill>
                  <a:schemeClr val="bg1"/>
                </a:solidFill>
                <a:latin typeface="+mj-lt"/>
              </a:rPr>
              <a:t>CONTUNUOUS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D6D5F9-1469-F413-D96D-7D5AB3F69475}"/>
              </a:ext>
            </a:extLst>
          </p:cNvPr>
          <p:cNvSpPr txBox="1"/>
          <p:nvPr/>
        </p:nvSpPr>
        <p:spPr>
          <a:xfrm>
            <a:off x="588588" y="2008514"/>
            <a:ext cx="1966885" cy="3139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GB" sz="2400" b="1" dirty="0">
                <a:solidFill>
                  <a:schemeClr val="bg1"/>
                </a:solidFill>
                <a:latin typeface="+mj-lt"/>
              </a:rPr>
              <a:t>PAST PERFECT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FEFFC-6EBE-6183-D7E2-6DFEFA60513B}"/>
              </a:ext>
            </a:extLst>
          </p:cNvPr>
          <p:cNvSpPr txBox="1"/>
          <p:nvPr/>
        </p:nvSpPr>
        <p:spPr>
          <a:xfrm>
            <a:off x="429090" y="2911327"/>
            <a:ext cx="2285882" cy="3139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GB" sz="2400" b="1" dirty="0">
                <a:solidFill>
                  <a:schemeClr val="bg1"/>
                </a:solidFill>
                <a:latin typeface="+mj-lt"/>
              </a:rPr>
              <a:t>FUTURE PERFECT</a:t>
            </a:r>
          </a:p>
        </p:txBody>
      </p:sp>
      <p:sp>
        <p:nvSpPr>
          <p:cNvPr id="19" name="Rounded Rectangle 81">
            <a:extLst>
              <a:ext uri="{FF2B5EF4-FFF2-40B4-BE49-F238E27FC236}">
                <a16:creationId xmlns:a16="http://schemas.microsoft.com/office/drawing/2014/main" id="{8C7F30C2-DB95-348F-ED0F-2274A54BB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2112" y="2686494"/>
            <a:ext cx="5705856" cy="757110"/>
          </a:xfrm>
          <a:prstGeom prst="roundRect">
            <a:avLst>
              <a:gd name="adj" fmla="val 22222"/>
            </a:avLst>
          </a:prstGeom>
          <a:solidFill>
            <a:srgbClr val="C7DFDC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839C70-BAAA-EFA6-BB7B-7CEAE8EF5C1D}"/>
              </a:ext>
            </a:extLst>
          </p:cNvPr>
          <p:cNvSpPr txBox="1"/>
          <p:nvPr/>
        </p:nvSpPr>
        <p:spPr>
          <a:xfrm>
            <a:off x="3611881" y="2748806"/>
            <a:ext cx="4617719" cy="6245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ru-RU" sz="2800" dirty="0"/>
              <a:t>одна дія в майбутньому відбудеться раніше за іншу</a:t>
            </a:r>
            <a:endParaRPr lang="en-GB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Rounded Rectangle 81">
            <a:extLst>
              <a:ext uri="{FF2B5EF4-FFF2-40B4-BE49-F238E27FC236}">
                <a16:creationId xmlns:a16="http://schemas.microsoft.com/office/drawing/2014/main" id="{29C5ED16-A8CE-C76E-695C-212097620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4565" y="3588600"/>
            <a:ext cx="5705856" cy="757110"/>
          </a:xfrm>
          <a:prstGeom prst="roundRect">
            <a:avLst>
              <a:gd name="adj" fmla="val 16183"/>
            </a:avLst>
          </a:prstGeom>
          <a:solidFill>
            <a:srgbClr val="C7DFDC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B6EE9B-87B2-9714-BAC9-B445C53D8CFE}"/>
              </a:ext>
            </a:extLst>
          </p:cNvPr>
          <p:cNvSpPr txBox="1"/>
          <p:nvPr/>
        </p:nvSpPr>
        <p:spPr>
          <a:xfrm>
            <a:off x="3611881" y="3650912"/>
            <a:ext cx="4526280" cy="6245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ru-RU" sz="2800" dirty="0"/>
              <a:t>дія в минулому тривала до іншої дії в минулому</a:t>
            </a:r>
            <a:endParaRPr lang="en-GB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Rounded Rectangle 81">
            <a:extLst>
              <a:ext uri="{FF2B5EF4-FFF2-40B4-BE49-F238E27FC236}">
                <a16:creationId xmlns:a16="http://schemas.microsoft.com/office/drawing/2014/main" id="{833B749F-F39C-B8AF-907E-BE60566C6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46277" y="4493016"/>
            <a:ext cx="5705856" cy="757110"/>
          </a:xfrm>
          <a:prstGeom prst="roundRect">
            <a:avLst>
              <a:gd name="adj" fmla="val 24637"/>
            </a:avLst>
          </a:prstGeom>
          <a:solidFill>
            <a:srgbClr val="C7DFDC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BD0825-8747-B6C1-3AA5-C382D1C159B3}"/>
              </a:ext>
            </a:extLst>
          </p:cNvPr>
          <p:cNvSpPr txBox="1"/>
          <p:nvPr/>
        </p:nvSpPr>
        <p:spPr>
          <a:xfrm>
            <a:off x="3273552" y="4555328"/>
            <a:ext cx="5340096" cy="6245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ru-RU" sz="2800" dirty="0"/>
              <a:t>одна дія в майбутньому триватиме до іншої дії в майбутньому </a:t>
            </a:r>
            <a:endParaRPr lang="en-GB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09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A36F5-0BF4-8E0E-7098-526C9852D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84CBC447-084D-372A-8613-1E218D389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9178AB-377F-73C4-1EF5-FDAFBCF58F00}"/>
              </a:ext>
            </a:extLst>
          </p:cNvPr>
          <p:cNvSpPr txBox="1"/>
          <p:nvPr/>
        </p:nvSpPr>
        <p:spPr>
          <a:xfrm>
            <a:off x="2667837" y="354723"/>
            <a:ext cx="6425718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4000" b="1" dirty="0">
                <a:latin typeface="+mj-lt"/>
              </a:rPr>
              <a:t>RARELY USED TENSES</a:t>
            </a:r>
            <a:endParaRPr lang="en-GB" sz="4400" dirty="0">
              <a:latin typeface="+mj-lt"/>
            </a:endParaRPr>
          </a:p>
        </p:txBody>
      </p:sp>
      <p:sp>
        <p:nvSpPr>
          <p:cNvPr id="54" name="Rounded Rectangle 75">
            <a:extLst>
              <a:ext uri="{FF2B5EF4-FFF2-40B4-BE49-F238E27FC236}">
                <a16:creationId xmlns:a16="http://schemas.microsoft.com/office/drawing/2014/main" id="{235A65D0-3166-A0B8-A961-82CADAF64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144780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CB49B6-6CFB-5F06-85B0-E3D08DF3405E}"/>
              </a:ext>
            </a:extLst>
          </p:cNvPr>
          <p:cNvSpPr txBox="1"/>
          <p:nvPr/>
        </p:nvSpPr>
        <p:spPr>
          <a:xfrm>
            <a:off x="3961112" y="1574058"/>
            <a:ext cx="989053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000" b="1" dirty="0">
                <a:latin typeface="+mj-lt"/>
              </a:rPr>
              <a:t>PRESENT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ADFDB7E-81D2-17AC-4515-3DD65EBD44E0}"/>
              </a:ext>
            </a:extLst>
          </p:cNvPr>
          <p:cNvSpPr txBox="1"/>
          <p:nvPr/>
        </p:nvSpPr>
        <p:spPr>
          <a:xfrm>
            <a:off x="6294998" y="1574058"/>
            <a:ext cx="573876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000" b="1" dirty="0">
                <a:latin typeface="+mj-lt"/>
              </a:rPr>
              <a:t>PAST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985480-45B9-9124-0E07-F1082C7970C7}"/>
              </a:ext>
            </a:extLst>
          </p:cNvPr>
          <p:cNvSpPr txBox="1"/>
          <p:nvPr/>
        </p:nvSpPr>
        <p:spPr>
          <a:xfrm>
            <a:off x="8287440" y="1574058"/>
            <a:ext cx="841577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000" b="1" dirty="0">
                <a:latin typeface="+mj-lt"/>
              </a:rPr>
              <a:t>FUTURE</a:t>
            </a:r>
          </a:p>
        </p:txBody>
      </p:sp>
      <p:sp>
        <p:nvSpPr>
          <p:cNvPr id="52" name="Rounded Rectangle 81">
            <a:extLst>
              <a:ext uri="{FF2B5EF4-FFF2-40B4-BE49-F238E27FC236}">
                <a16:creationId xmlns:a16="http://schemas.microsoft.com/office/drawing/2014/main" id="{95C2A620-F3F9-A23B-B868-A72E8D80A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2902" y="2671890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7" name="Rounded Rectangle 76">
            <a:extLst>
              <a:ext uri="{FF2B5EF4-FFF2-40B4-BE49-F238E27FC236}">
                <a16:creationId xmlns:a16="http://schemas.microsoft.com/office/drawing/2014/main" id="{BD612B8D-C490-A14E-2AFB-943A6122E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0674" y="2671890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A7122A5-7D4F-3879-C8DE-4A325E6296F6}"/>
              </a:ext>
            </a:extLst>
          </p:cNvPr>
          <p:cNvSpPr txBox="1"/>
          <p:nvPr/>
        </p:nvSpPr>
        <p:spPr>
          <a:xfrm>
            <a:off x="1385435" y="2798147"/>
            <a:ext cx="825547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000" b="1" dirty="0">
                <a:solidFill>
                  <a:schemeClr val="bg1"/>
                </a:solidFill>
                <a:latin typeface="+mj-lt"/>
              </a:rPr>
              <a:t>SIMPLE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21C8814A-E302-7042-03D2-CFA6DF3FD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0674" y="3394930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0F847DF0-C3B6-B39B-1132-ABAA66593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2902" y="3394930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DF183D6-552A-1913-C15A-3AFF3357C122}"/>
              </a:ext>
            </a:extLst>
          </p:cNvPr>
          <p:cNvSpPr txBox="1"/>
          <p:nvPr/>
        </p:nvSpPr>
        <p:spPr>
          <a:xfrm>
            <a:off x="974263" y="3521186"/>
            <a:ext cx="1647888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+mj-lt"/>
              </a:rPr>
              <a:t>CONTINUOUS</a:t>
            </a:r>
          </a:p>
        </p:txBody>
      </p:sp>
      <p:sp>
        <p:nvSpPr>
          <p:cNvPr id="59" name="Rounded Rectangle 78">
            <a:extLst>
              <a:ext uri="{FF2B5EF4-FFF2-40B4-BE49-F238E27FC236}">
                <a16:creationId xmlns:a16="http://schemas.microsoft.com/office/drawing/2014/main" id="{F3F6F038-68A4-0666-3821-A827ACEEF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0674" y="4117970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2" name="Rounded Rectangle 83">
            <a:extLst>
              <a:ext uri="{FF2B5EF4-FFF2-40B4-BE49-F238E27FC236}">
                <a16:creationId xmlns:a16="http://schemas.microsoft.com/office/drawing/2014/main" id="{9B40EEE6-8D90-FB2E-3496-312B64DE5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2902" y="4117970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DBFE6B6-85FD-9664-599D-A3F40E6470B4}"/>
              </a:ext>
            </a:extLst>
          </p:cNvPr>
          <p:cNvSpPr txBox="1"/>
          <p:nvPr/>
        </p:nvSpPr>
        <p:spPr>
          <a:xfrm>
            <a:off x="1302881" y="4244226"/>
            <a:ext cx="990657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+mj-lt"/>
              </a:rPr>
              <a:t>PERFECT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28EB5B0B-AA59-2A72-2AD4-5E12961C3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0674" y="4813578"/>
            <a:ext cx="2015063" cy="636246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A9B38CEB-EDA0-9D11-0B2B-CEE4A0A4D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2902" y="4841010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DA1DBFD-C0A2-E07F-BC87-70811F2AA9D0}"/>
              </a:ext>
            </a:extLst>
          </p:cNvPr>
          <p:cNvSpPr txBox="1"/>
          <p:nvPr/>
        </p:nvSpPr>
        <p:spPr>
          <a:xfrm>
            <a:off x="928578" y="4886979"/>
            <a:ext cx="1739259" cy="52322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GB" sz="2000" b="1" dirty="0">
                <a:solidFill>
                  <a:schemeClr val="bg1"/>
                </a:solidFill>
                <a:latin typeface="+mj-lt"/>
              </a:rPr>
              <a:t>PERFECT</a:t>
            </a:r>
            <a:br>
              <a:rPr lang="en-GB" sz="2000" b="1" dirty="0">
                <a:solidFill>
                  <a:schemeClr val="bg1"/>
                </a:solidFill>
                <a:latin typeface="+mj-lt"/>
              </a:rPr>
            </a:br>
            <a:r>
              <a:rPr lang="en-GB" sz="2000" b="1" dirty="0">
                <a:solidFill>
                  <a:schemeClr val="bg1"/>
                </a:solidFill>
                <a:latin typeface="+mj-lt"/>
              </a:rPr>
              <a:t>CONTUNUOUS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1BFF3-5794-CC19-0706-99D1C21A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8</a:t>
            </a:fld>
            <a:endParaRPr lang="en-GB" noProof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936A7-D946-804B-949E-25D1DED9642F}"/>
              </a:ext>
            </a:extLst>
          </p:cNvPr>
          <p:cNvSpPr txBox="1"/>
          <p:nvPr/>
        </p:nvSpPr>
        <p:spPr>
          <a:xfrm>
            <a:off x="4045559" y="2767370"/>
            <a:ext cx="729752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works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7EAC59-F8B2-052E-DA2A-79DD74249718}"/>
              </a:ext>
            </a:extLst>
          </p:cNvPr>
          <p:cNvSpPr txBox="1"/>
          <p:nvPr/>
        </p:nvSpPr>
        <p:spPr>
          <a:xfrm>
            <a:off x="6157282" y="2767370"/>
            <a:ext cx="916213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worked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A61A21-54CD-F269-7A40-918D60551117}"/>
              </a:ext>
            </a:extLst>
          </p:cNvPr>
          <p:cNvSpPr txBox="1"/>
          <p:nvPr/>
        </p:nvSpPr>
        <p:spPr>
          <a:xfrm>
            <a:off x="8158301" y="2767370"/>
            <a:ext cx="1099853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will 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2A7485-7A2D-83E1-4E9C-84F475CA0BB4}"/>
              </a:ext>
            </a:extLst>
          </p:cNvPr>
          <p:cNvSpPr txBox="1"/>
          <p:nvPr/>
        </p:nvSpPr>
        <p:spPr>
          <a:xfrm>
            <a:off x="3789977" y="3477191"/>
            <a:ext cx="1240917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is working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7F85CF-CBC0-9FB4-04D0-E92BBCEB0668}"/>
              </a:ext>
            </a:extLst>
          </p:cNvPr>
          <p:cNvSpPr txBox="1"/>
          <p:nvPr/>
        </p:nvSpPr>
        <p:spPr>
          <a:xfrm>
            <a:off x="5850949" y="3477191"/>
            <a:ext cx="1528880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was working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FD6794-74BB-0DE4-B9EE-BFE01E500723}"/>
              </a:ext>
            </a:extLst>
          </p:cNvPr>
          <p:cNvSpPr txBox="1"/>
          <p:nvPr/>
        </p:nvSpPr>
        <p:spPr>
          <a:xfrm>
            <a:off x="7781595" y="3477191"/>
            <a:ext cx="1853264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will be working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1EB538-3351-508C-BCD7-4F409FA59616}"/>
              </a:ext>
            </a:extLst>
          </p:cNvPr>
          <p:cNvSpPr txBox="1"/>
          <p:nvPr/>
        </p:nvSpPr>
        <p:spPr>
          <a:xfrm>
            <a:off x="3706268" y="4213449"/>
            <a:ext cx="1408334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has worked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04FDFD-2D4E-AA3E-0B2E-6597408AAC13}"/>
              </a:ext>
            </a:extLst>
          </p:cNvPr>
          <p:cNvSpPr txBox="1"/>
          <p:nvPr/>
        </p:nvSpPr>
        <p:spPr>
          <a:xfrm>
            <a:off x="3502877" y="4905840"/>
            <a:ext cx="1905522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400" spc="-130" dirty="0">
                <a:solidFill>
                  <a:schemeClr val="bg1">
                    <a:lumMod val="75000"/>
                  </a:schemeClr>
                </a:solidFill>
              </a:rPr>
              <a:t>has been working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884BDD-91FE-0C35-E38E-09903BCCFA66}"/>
              </a:ext>
            </a:extLst>
          </p:cNvPr>
          <p:cNvSpPr txBox="1"/>
          <p:nvPr/>
        </p:nvSpPr>
        <p:spPr>
          <a:xfrm>
            <a:off x="6198255" y="2144250"/>
            <a:ext cx="532197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u="sng" dirty="0"/>
              <a:t>She: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D7C3CA-3282-B646-2E99-041ECD57CBFF}"/>
              </a:ext>
            </a:extLst>
          </p:cNvPr>
          <p:cNvSpPr txBox="1"/>
          <p:nvPr/>
        </p:nvSpPr>
        <p:spPr>
          <a:xfrm>
            <a:off x="5577284" y="4932504"/>
            <a:ext cx="1763111" cy="3385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200" spc="-130" dirty="0"/>
              <a:t>had been working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ABD443-40B7-1D90-C7AD-1B955B17F578}"/>
              </a:ext>
            </a:extLst>
          </p:cNvPr>
          <p:cNvSpPr txBox="1"/>
          <p:nvPr/>
        </p:nvSpPr>
        <p:spPr>
          <a:xfrm>
            <a:off x="7582781" y="4932504"/>
            <a:ext cx="2221377" cy="3385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200" spc="-130" dirty="0"/>
              <a:t>will have been working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E119EE-CCD2-F4AD-D23D-47AB2B4B9FE3}"/>
              </a:ext>
            </a:extLst>
          </p:cNvPr>
          <p:cNvSpPr txBox="1"/>
          <p:nvPr/>
        </p:nvSpPr>
        <p:spPr>
          <a:xfrm>
            <a:off x="5950719" y="4248762"/>
            <a:ext cx="1329338" cy="3385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200" dirty="0"/>
              <a:t>had worked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CB347D-5888-DDAE-527C-3E47DE5CF34D}"/>
              </a:ext>
            </a:extLst>
          </p:cNvPr>
          <p:cNvSpPr txBox="1"/>
          <p:nvPr/>
        </p:nvSpPr>
        <p:spPr>
          <a:xfrm>
            <a:off x="7764411" y="4252615"/>
            <a:ext cx="1887632" cy="3385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200" dirty="0"/>
              <a:t>will have worked</a:t>
            </a:r>
          </a:p>
        </p:txBody>
      </p:sp>
    </p:spTree>
    <p:extLst>
      <p:ext uri="{BB962C8B-B14F-4D97-AF65-F5344CB8AC3E}">
        <p14:creationId xmlns:p14="http://schemas.microsoft.com/office/powerpoint/2010/main" val="63158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1F5EC-AE87-32B0-3805-8B312CAF3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9C3D7534-EFD9-8126-FEB8-5623111F6AF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C53DA8-11C6-860B-682D-276207A6C75D}"/>
              </a:ext>
            </a:extLst>
          </p:cNvPr>
          <p:cNvSpPr txBox="1"/>
          <p:nvPr/>
        </p:nvSpPr>
        <p:spPr>
          <a:xfrm>
            <a:off x="3448105" y="249530"/>
            <a:ext cx="642571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NEGATIVE SENTENCES</a:t>
            </a:r>
            <a:endParaRPr lang="en-GB" sz="3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8A6B1F-9E4D-86BF-2E96-19665147C113}"/>
              </a:ext>
            </a:extLst>
          </p:cNvPr>
          <p:cNvSpPr txBox="1"/>
          <p:nvPr/>
        </p:nvSpPr>
        <p:spPr>
          <a:xfrm>
            <a:off x="3493308" y="763422"/>
            <a:ext cx="642571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000" dirty="0"/>
              <a:t>Потрібно вставити </a:t>
            </a:r>
            <a:r>
              <a:rPr lang="en-GB" sz="2000" b="1" u="sng" dirty="0"/>
              <a:t>not</a:t>
            </a:r>
            <a:r>
              <a:rPr lang="en-GB" sz="2000" dirty="0"/>
              <a:t> </a:t>
            </a:r>
            <a:r>
              <a:rPr lang="uk-UA" sz="2000" dirty="0"/>
              <a:t>після</a:t>
            </a:r>
            <a:r>
              <a:rPr lang="en-GB" sz="2000" dirty="0"/>
              <a:t> </a:t>
            </a:r>
            <a:r>
              <a:rPr lang="en-GB" sz="2000" b="1" dirty="0"/>
              <a:t>to be</a:t>
            </a:r>
            <a:r>
              <a:rPr lang="en-GB" sz="2000" dirty="0"/>
              <a:t>, </a:t>
            </a:r>
            <a:r>
              <a:rPr lang="en-GB" sz="2000" b="1" dirty="0"/>
              <a:t>do</a:t>
            </a:r>
            <a:r>
              <a:rPr lang="en-GB" sz="2000" dirty="0"/>
              <a:t>, </a:t>
            </a:r>
            <a:r>
              <a:rPr lang="en-GB" sz="2000" b="1" dirty="0"/>
              <a:t>did</a:t>
            </a:r>
            <a:r>
              <a:rPr lang="uk-UA" sz="2000" dirty="0"/>
              <a:t>,</a:t>
            </a:r>
            <a:r>
              <a:rPr lang="en-GB" sz="2000" dirty="0"/>
              <a:t> </a:t>
            </a:r>
            <a:r>
              <a:rPr lang="en-GB" sz="2000" b="1" dirty="0"/>
              <a:t>will</a:t>
            </a:r>
            <a:r>
              <a:rPr lang="uk-UA" sz="2000" dirty="0"/>
              <a:t>,</a:t>
            </a:r>
            <a:r>
              <a:rPr lang="en-GB" sz="2000" dirty="0"/>
              <a:t> </a:t>
            </a:r>
            <a:r>
              <a:rPr lang="en-GB" sz="2000" b="1" dirty="0"/>
              <a:t>have</a:t>
            </a:r>
          </a:p>
        </p:txBody>
      </p:sp>
      <p:sp>
        <p:nvSpPr>
          <p:cNvPr id="54" name="Rounded Rectangle 75">
            <a:extLst>
              <a:ext uri="{FF2B5EF4-FFF2-40B4-BE49-F238E27FC236}">
                <a16:creationId xmlns:a16="http://schemas.microsoft.com/office/drawing/2014/main" id="{618A6B22-22E2-5BE2-2440-1E69263ED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144780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4BF389-C50D-1B03-3380-16ED981C2EA6}"/>
              </a:ext>
            </a:extLst>
          </p:cNvPr>
          <p:cNvSpPr txBox="1"/>
          <p:nvPr/>
        </p:nvSpPr>
        <p:spPr>
          <a:xfrm>
            <a:off x="4149755" y="1604836"/>
            <a:ext cx="61177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Present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B3897B-5D11-A6ED-917C-0870ED2BFD14}"/>
              </a:ext>
            </a:extLst>
          </p:cNvPr>
          <p:cNvSpPr txBox="1"/>
          <p:nvPr/>
        </p:nvSpPr>
        <p:spPr>
          <a:xfrm>
            <a:off x="6414711" y="1604836"/>
            <a:ext cx="33445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Past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2A122E-9921-93E4-9993-803542C20C38}"/>
              </a:ext>
            </a:extLst>
          </p:cNvPr>
          <p:cNvSpPr txBox="1"/>
          <p:nvPr/>
        </p:nvSpPr>
        <p:spPr>
          <a:xfrm>
            <a:off x="8442038" y="1604836"/>
            <a:ext cx="53239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Future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8CF322AF-7F24-9E59-9282-044ECD7E5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653559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01474722-9474-5D49-6413-7AF1EDD8C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2653559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CEBF928-4F05-EEDE-F79F-2BFF67CED03E}"/>
              </a:ext>
            </a:extLst>
          </p:cNvPr>
          <p:cNvSpPr txBox="1"/>
          <p:nvPr/>
        </p:nvSpPr>
        <p:spPr>
          <a:xfrm>
            <a:off x="1545252" y="2810593"/>
            <a:ext cx="59631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SIMPLE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2F5E9255-74EB-694A-8CF3-5424DB372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3499527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5C4070B9-CE71-56B0-8D57-CC7E55DAE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3499527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085492-1197-9B8B-78F9-90258250FD79}"/>
              </a:ext>
            </a:extLst>
          </p:cNvPr>
          <p:cNvSpPr txBox="1"/>
          <p:nvPr/>
        </p:nvSpPr>
        <p:spPr>
          <a:xfrm>
            <a:off x="1283354" y="3656561"/>
            <a:ext cx="1120115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CONTINUOUS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121BA-A959-1211-8F52-351633F9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9</a:t>
            </a:fld>
            <a:endParaRPr lang="en-GB" noProof="0"/>
          </a:p>
        </p:txBody>
      </p:sp>
      <p:sp>
        <p:nvSpPr>
          <p:cNvPr id="3" name="Rounded Rectangle 79">
            <a:extLst>
              <a:ext uri="{FF2B5EF4-FFF2-40B4-BE49-F238E27FC236}">
                <a16:creationId xmlns:a16="http://schemas.microsoft.com/office/drawing/2014/main" id="{BBA8551F-399C-DB97-3ECF-C112790D0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4289620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FE1BD83D-A74F-FB70-2DCE-BAEE99A86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4289620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DCF76-5445-E905-4EB7-0E7DD2BE1523}"/>
              </a:ext>
            </a:extLst>
          </p:cNvPr>
          <p:cNvSpPr txBox="1"/>
          <p:nvPr/>
        </p:nvSpPr>
        <p:spPr>
          <a:xfrm>
            <a:off x="1109110" y="4446654"/>
            <a:ext cx="146860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PRESENT PERFECT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E1E645-1E9F-4276-E180-08C35AD1DAAD}"/>
              </a:ext>
            </a:extLst>
          </p:cNvPr>
          <p:cNvSpPr txBox="1"/>
          <p:nvPr/>
        </p:nvSpPr>
        <p:spPr>
          <a:xfrm>
            <a:off x="3908406" y="2797375"/>
            <a:ext cx="109446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do not 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BB0B2B-A7F9-BB45-FC72-E331516D0EA4}"/>
              </a:ext>
            </a:extLst>
          </p:cNvPr>
          <p:cNvSpPr txBox="1"/>
          <p:nvPr/>
        </p:nvSpPr>
        <p:spPr>
          <a:xfrm>
            <a:off x="6012259" y="2797375"/>
            <a:ext cx="113935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did not work</a:t>
            </a:r>
            <a:endParaRPr lang="en-GB" sz="1600" b="1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21EDB9-4678-00BF-872C-A878388458C9}"/>
              </a:ext>
            </a:extLst>
          </p:cNvPr>
          <p:cNvSpPr txBox="1"/>
          <p:nvPr/>
        </p:nvSpPr>
        <p:spPr>
          <a:xfrm>
            <a:off x="8129740" y="2797375"/>
            <a:ext cx="115698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will not 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523356-2936-7885-5B78-25EA9276CEA9}"/>
              </a:ext>
            </a:extLst>
          </p:cNvPr>
          <p:cNvSpPr txBox="1"/>
          <p:nvPr/>
        </p:nvSpPr>
        <p:spPr>
          <a:xfrm>
            <a:off x="3762533" y="3653362"/>
            <a:ext cx="138621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am not working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ECDD86-9B49-7CCA-1F79-24237A19456E}"/>
              </a:ext>
            </a:extLst>
          </p:cNvPr>
          <p:cNvSpPr txBox="1"/>
          <p:nvPr/>
        </p:nvSpPr>
        <p:spPr>
          <a:xfrm>
            <a:off x="5859625" y="3653362"/>
            <a:ext cx="144462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was not working</a:t>
            </a:r>
            <a:endParaRPr lang="en-GB" sz="1600" b="1" u="sn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250B69-5B1E-15F4-82E8-2B76B77C6FA9}"/>
              </a:ext>
            </a:extLst>
          </p:cNvPr>
          <p:cNvSpPr txBox="1"/>
          <p:nvPr/>
        </p:nvSpPr>
        <p:spPr>
          <a:xfrm>
            <a:off x="7878068" y="3653362"/>
            <a:ext cx="166032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will not be working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623546-877E-3A59-2B98-EE6613E9AA00}"/>
              </a:ext>
            </a:extLst>
          </p:cNvPr>
          <p:cNvSpPr txBox="1"/>
          <p:nvPr/>
        </p:nvSpPr>
        <p:spPr>
          <a:xfrm>
            <a:off x="3720695" y="4446654"/>
            <a:ext cx="146989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have not worked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A4CF35-EA53-992B-E2FA-4C71E6F0FA89}"/>
              </a:ext>
            </a:extLst>
          </p:cNvPr>
          <p:cNvSpPr txBox="1"/>
          <p:nvPr/>
        </p:nvSpPr>
        <p:spPr>
          <a:xfrm>
            <a:off x="5885911" y="4446654"/>
            <a:ext cx="139204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I had not worked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198E3A-E05A-192D-14F8-770A519E6B02}"/>
              </a:ext>
            </a:extLst>
          </p:cNvPr>
          <p:cNvSpPr txBox="1"/>
          <p:nvPr/>
        </p:nvSpPr>
        <p:spPr>
          <a:xfrm>
            <a:off x="7811384" y="4446654"/>
            <a:ext cx="179369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I will not have worked</a:t>
            </a:r>
          </a:p>
        </p:txBody>
      </p:sp>
    </p:spTree>
    <p:extLst>
      <p:ext uri="{BB962C8B-B14F-4D97-AF65-F5344CB8AC3E}">
        <p14:creationId xmlns:p14="http://schemas.microsoft.com/office/powerpoint/2010/main" val="142179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cD color sc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31737"/>
      </a:accent1>
      <a:accent2>
        <a:srgbClr val="FFC427"/>
      </a:accent2>
      <a:accent3>
        <a:srgbClr val="B4D78E"/>
      </a:accent3>
      <a:accent4>
        <a:srgbClr val="749CD3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4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5243669_TF89048086_Win32" id="{54E50B43-357E-4C4D-A9FF-7C51230BE7AA}" vid="{31B955CD-F2E2-4B66-9871-1ABE1C16EC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24ABD0-81DD-4E89-ADBD-FD03EEA4B679}">
  <ds:schemaRefs>
    <ds:schemaRef ds:uri="http://schemas.openxmlformats.org/package/2006/metadata/core-properties"/>
    <ds:schemaRef ds:uri="http://www.w3.org/XML/1998/namespace"/>
    <ds:schemaRef ds:uri="16c05727-aa75-4e4a-9b5f-8a80a1165891"/>
    <ds:schemaRef ds:uri="http://purl.org/dc/elements/1.1/"/>
    <ds:schemaRef ds:uri="http://purl.org/dc/dcmitype/"/>
    <ds:schemaRef ds:uri="http://schemas.microsoft.com/office/infopath/2007/PartnerControls"/>
    <ds:schemaRef ds:uri="230e9df3-be65-4c73-a93b-d1236ebd677e"/>
    <ds:schemaRef ds:uri="71af3243-3dd4-4a8d-8c0d-dd76da1f02a5"/>
    <ds:schemaRef ds:uri="http://schemas.microsoft.com/office/2006/documentManagement/types"/>
    <ds:schemaRef ds:uri="http://schemas.microsoft.com/sharepoint/v3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03986E7-BBBA-4E0B-9644-BCA74B964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D23832-4FF3-481A-BF21-E685DF7493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Balanced scorecard, from 24Slides</Template>
  <TotalTime>0</TotalTime>
  <Words>727</Words>
  <Application>Microsoft Office PowerPoint</Application>
  <PresentationFormat>Widescreen</PresentationFormat>
  <Paragraphs>328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 Narrow</vt:lpstr>
      <vt:lpstr>Arial</vt:lpstr>
      <vt:lpstr>Calibri</vt:lpstr>
      <vt:lpstr>Calibri Light</vt:lpstr>
      <vt:lpstr>Century Gothic</vt:lpstr>
      <vt:lpstr>Posterama</vt:lpstr>
      <vt:lpstr>Office Theme</vt:lpstr>
      <vt:lpstr>Balanced scorecard slide 5</vt:lpstr>
      <vt:lpstr>Balanced scorecard slide 5</vt:lpstr>
      <vt:lpstr>Balanced scorecard slide 5</vt:lpstr>
      <vt:lpstr>Balanced scorecard slide 5</vt:lpstr>
      <vt:lpstr>Balanced scorecard slide 5</vt:lpstr>
      <vt:lpstr>Balanced scorecard slide 5</vt:lpstr>
      <vt:lpstr>Balanced scorecard slide 5</vt:lpstr>
      <vt:lpstr>Balanced scorecard slide 5</vt:lpstr>
      <vt:lpstr>Balanced scorecard slide 5</vt:lpstr>
      <vt:lpstr>Balanced scorecard slide 5</vt:lpstr>
      <vt:lpstr>Balanced scorecard slide 5</vt:lpstr>
      <vt:lpstr>Balanced scorecard slide 5</vt:lpstr>
      <vt:lpstr>Balanced scorecard slide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Hulei</dc:creator>
  <cp:lastModifiedBy>Victor Hulei</cp:lastModifiedBy>
  <cp:revision>12</cp:revision>
  <dcterms:created xsi:type="dcterms:W3CDTF">2025-06-03T06:36:09Z</dcterms:created>
  <dcterms:modified xsi:type="dcterms:W3CDTF">2025-10-03T06:45:53Z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