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6D7A12-F5DB-456F-91DD-87B7ACCDB8E9}">
  <a:tblStyle styleId="{6A6D7A12-F5DB-456F-91DD-87B7ACCDB8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c81dd88f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c81dd88f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c81dd88f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c81dd88f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c81dd88f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c81dd88f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c81dd88f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c81dd88f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c81dd88f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c81dd88f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c81dd88f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c81dd88f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c81dd88f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c81dd88f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c81dd88f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c81dd88f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c81dd88f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c81dd88f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1637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922"/>
              <a:t>881177 SIL Project - </a:t>
            </a:r>
            <a:r>
              <a:rPr lang="it"/>
              <a:t>Diabetes Prediction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it" sz="1200">
                <a:latin typeface="Raleway"/>
                <a:ea typeface="Raleway"/>
                <a:cs typeface="Raleway"/>
                <a:sym typeface="Raleway"/>
              </a:rPr>
              <a:t> Victoria Grosu May 2025</a:t>
            </a:r>
            <a:endParaRPr sz="12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550"/>
            <a:ext cx="23717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46675" y="575950"/>
            <a:ext cx="82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Classification Model Comparison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00" y="1266425"/>
            <a:ext cx="560070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/>
          <p:nvPr/>
        </p:nvSpPr>
        <p:spPr>
          <a:xfrm>
            <a:off x="2305375" y="1562125"/>
            <a:ext cx="502200" cy="19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2921775" y="1757125"/>
            <a:ext cx="919200" cy="19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2996450" y="3257950"/>
            <a:ext cx="844500" cy="19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2351425" y="3257950"/>
            <a:ext cx="502200" cy="19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070075" y="3578925"/>
            <a:ext cx="39402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Best Model: GLM (Reduced)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Worst Model: KNN (k = 20)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07425" y="575950"/>
            <a:ext cx="8414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to the Data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83823" y="1307950"/>
            <a:ext cx="3231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1481"/>
              <a:buFont typeface="Arial"/>
              <a:buNone/>
            </a:pPr>
            <a:r>
              <a:rPr b="1" lang="it" sz="1350">
                <a:latin typeface="Arial"/>
                <a:ea typeface="Arial"/>
                <a:cs typeface="Arial"/>
                <a:sym typeface="Arial"/>
              </a:rPr>
              <a:t>Dataset (2023 survey):</a:t>
            </a:r>
            <a:endParaRPr b="1" sz="1350">
              <a:latin typeface="Arial"/>
              <a:ea typeface="Arial"/>
              <a:cs typeface="Arial"/>
              <a:sym typeface="Arial"/>
            </a:endParaRPr>
          </a:p>
          <a:p>
            <a:pPr indent="-301466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it" sz="1350">
                <a:latin typeface="Arial"/>
                <a:ea typeface="Arial"/>
                <a:cs typeface="Arial"/>
                <a:sym typeface="Arial"/>
              </a:rPr>
              <a:t>440 columns</a:t>
            </a:r>
            <a:br>
              <a:rPr lang="it" sz="1350">
                <a:latin typeface="Arial"/>
                <a:ea typeface="Arial"/>
                <a:cs typeface="Arial"/>
                <a:sym typeface="Arial"/>
              </a:rPr>
            </a:b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it" sz="1350">
                <a:latin typeface="Arial"/>
                <a:ea typeface="Arial"/>
                <a:cs typeface="Arial"/>
                <a:sym typeface="Arial"/>
              </a:rPr>
              <a:t>68% with missing values</a:t>
            </a:r>
            <a:br>
              <a:rPr lang="it" sz="1350">
                <a:latin typeface="Arial"/>
                <a:ea typeface="Arial"/>
                <a:cs typeface="Arial"/>
                <a:sym typeface="Arial"/>
              </a:rPr>
            </a:b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it" sz="1350">
                <a:latin typeface="Arial"/>
                <a:ea typeface="Arial"/>
                <a:cs typeface="Arial"/>
                <a:sym typeface="Arial"/>
              </a:rPr>
              <a:t>Avg. missingness per column: 52%</a:t>
            </a:r>
            <a:br>
              <a:rPr lang="it" sz="1350">
                <a:latin typeface="Arial"/>
                <a:ea typeface="Arial"/>
                <a:cs typeface="Arial"/>
                <a:sym typeface="Arial"/>
              </a:rPr>
            </a:b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it" sz="1350">
                <a:latin typeface="Arial"/>
                <a:ea typeface="Arial"/>
                <a:cs typeface="Arial"/>
                <a:sym typeface="Arial"/>
              </a:rPr>
              <a:t>Only 32% of columns fully complete</a:t>
            </a:r>
            <a:br>
              <a:rPr lang="it" sz="1350">
                <a:latin typeface="Arial"/>
                <a:ea typeface="Arial"/>
                <a:cs typeface="Arial"/>
                <a:sym typeface="Arial"/>
              </a:rPr>
            </a:b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1481"/>
              <a:buFont typeface="Arial"/>
              <a:buNone/>
            </a:pPr>
            <a:r>
              <a:rPr b="1" lang="it" sz="1350">
                <a:latin typeface="Arial"/>
                <a:ea typeface="Arial"/>
                <a:cs typeface="Arial"/>
                <a:sym typeface="Arial"/>
              </a:rPr>
              <a:t>Missing Data Pattern:</a:t>
            </a:r>
            <a:endParaRPr b="1" sz="1350">
              <a:latin typeface="Arial"/>
              <a:ea typeface="Arial"/>
              <a:cs typeface="Arial"/>
              <a:sym typeface="Arial"/>
            </a:endParaRPr>
          </a:p>
          <a:p>
            <a:pPr indent="-301466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it" sz="1350">
                <a:latin typeface="Arial"/>
                <a:ea typeface="Arial"/>
                <a:cs typeface="Arial"/>
                <a:sym typeface="Arial"/>
              </a:rPr>
              <a:t>Not missing at random (NMAR)</a:t>
            </a:r>
            <a:br>
              <a:rPr lang="it" sz="1350">
                <a:latin typeface="Arial"/>
                <a:ea typeface="Arial"/>
                <a:cs typeface="Arial"/>
                <a:sym typeface="Arial"/>
              </a:rPr>
            </a:b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it" sz="1350">
                <a:latin typeface="Arial"/>
                <a:ea typeface="Arial"/>
                <a:cs typeface="Arial"/>
                <a:sym typeface="Arial"/>
              </a:rPr>
              <a:t>Follows survey logic (e.g., follow-ups only shown after "Yes" responses)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4968125" y="1211350"/>
            <a:ext cx="3231000" cy="3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it" sz="1100">
                <a:solidFill>
                  <a:schemeClr val="dk2"/>
                </a:solidFill>
              </a:rPr>
              <a:t>Data Cleaning: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it" sz="1100">
                <a:solidFill>
                  <a:schemeClr val="dk2"/>
                </a:solidFill>
              </a:rPr>
              <a:t>Removed columns with any missing data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it" sz="1100">
                <a:solidFill>
                  <a:schemeClr val="dk2"/>
                </a:solidFill>
              </a:rPr>
              <a:t>Dropped uninformative or ID-like columns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it" sz="1100">
                <a:solidFill>
                  <a:schemeClr val="dk2"/>
                </a:solidFill>
              </a:rPr>
              <a:t>Excluded survey-explanatory fields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it" sz="1100">
                <a:solidFill>
                  <a:schemeClr val="dk2"/>
                </a:solidFill>
              </a:rPr>
              <a:t>Handling Perfect Separation in Categorical Predictors</a:t>
            </a:r>
            <a:endParaRPr sz="2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it" sz="1100">
                <a:solidFill>
                  <a:schemeClr val="dk2"/>
                </a:solidFill>
              </a:rPr>
              <a:t>Result: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it" sz="1100">
                <a:solidFill>
                  <a:schemeClr val="dk2"/>
                </a:solidFill>
              </a:rPr>
              <a:t>Variables reduced from 440 → ~200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63125" y="575950"/>
            <a:ext cx="8358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Correlation and Collinearity  Analysis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25" y="1595775"/>
            <a:ext cx="4203360" cy="30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885" y="1363750"/>
            <a:ext cx="4462715" cy="3187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51700" y="575950"/>
            <a:ext cx="8470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Exploratory Analysis of Numeric Predictors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849" y="1211350"/>
            <a:ext cx="4765199" cy="340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46675" y="575950"/>
            <a:ext cx="82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ct val="48888"/>
              <a:buFont typeface="Arial"/>
              <a:buNone/>
            </a:pPr>
            <a:r>
              <a:rPr b="0" lang="it" sz="22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 Transformation of Numeric Variables</a:t>
            </a:r>
            <a:endParaRPr b="0" sz="22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00" y="1492993"/>
            <a:ext cx="4078600" cy="291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576" y="1528925"/>
            <a:ext cx="4078600" cy="2913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44550" y="575950"/>
            <a:ext cx="8377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LASSO Model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475" y="1136900"/>
            <a:ext cx="3428500" cy="244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025" y="3524675"/>
            <a:ext cx="6437250" cy="7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4908600" y="3781100"/>
            <a:ext cx="690900" cy="19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1358450" y="3987725"/>
            <a:ext cx="6354000" cy="248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65250" y="575950"/>
            <a:ext cx="8256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Logistic Regression Modeling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63" y="1224663"/>
            <a:ext cx="7686675" cy="105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>
            <a:stCxn id="118" idx="3"/>
          </p:cNvCxnSpPr>
          <p:nvPr/>
        </p:nvCxnSpPr>
        <p:spPr>
          <a:xfrm>
            <a:off x="2229350" y="2104950"/>
            <a:ext cx="0" cy="61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/>
          <p:nvPr/>
        </p:nvSpPr>
        <p:spPr>
          <a:xfrm>
            <a:off x="753050" y="2007450"/>
            <a:ext cx="1476300" cy="19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65250" y="2722650"/>
            <a:ext cx="28317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b="1" lang="it" sz="800">
                <a:solidFill>
                  <a:schemeClr val="dk2"/>
                </a:solidFill>
              </a:rPr>
              <a:t>Ethnicity (HISPALLP_A)</a:t>
            </a:r>
            <a:br>
              <a:rPr b="1"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Ref: Hispanic.</a:t>
            </a:r>
            <a:br>
              <a:rPr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Non-Hispanic White and AIAN → </a:t>
            </a:r>
            <a:r>
              <a:rPr b="1" lang="it" sz="800">
                <a:solidFill>
                  <a:schemeClr val="dk2"/>
                </a:solidFill>
              </a:rPr>
              <a:t>Lower risk</a:t>
            </a:r>
            <a:br>
              <a:rPr b="1"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Non-Hispanic Asian → </a:t>
            </a:r>
            <a:r>
              <a:rPr b="1" lang="it" sz="800">
                <a:solidFill>
                  <a:schemeClr val="dk2"/>
                </a:solidFill>
              </a:rPr>
              <a:t>Higher risk</a:t>
            </a:r>
            <a:br>
              <a:rPr b="1" lang="it" sz="800">
                <a:solidFill>
                  <a:schemeClr val="dk2"/>
                </a:solidFill>
              </a:rPr>
            </a:br>
            <a:endParaRPr b="1" sz="800">
              <a:solidFill>
                <a:schemeClr val="dk2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b="1" lang="it" sz="800">
                <a:solidFill>
                  <a:schemeClr val="dk2"/>
                </a:solidFill>
              </a:rPr>
              <a:t>Age (AGEP_A)</a:t>
            </a:r>
            <a:br>
              <a:rPr b="1"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Older age → </a:t>
            </a:r>
            <a:r>
              <a:rPr b="1" lang="it" sz="800">
                <a:solidFill>
                  <a:schemeClr val="dk2"/>
                </a:solidFill>
              </a:rPr>
              <a:t>Higher risk</a:t>
            </a:r>
            <a:br>
              <a:rPr b="1" lang="it" sz="800">
                <a:solidFill>
                  <a:schemeClr val="dk2"/>
                </a:solidFill>
              </a:rPr>
            </a:br>
            <a:endParaRPr b="1" sz="800">
              <a:solidFill>
                <a:schemeClr val="dk2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b="1" lang="it" sz="800">
                <a:solidFill>
                  <a:schemeClr val="dk2"/>
                </a:solidFill>
              </a:rPr>
              <a:t>Eye Exam Timing (AVISEXAM_A)</a:t>
            </a:r>
            <a:br>
              <a:rPr b="1"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Ref: Never.</a:t>
            </a:r>
            <a:br>
              <a:rPr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Recent/Unknown exam → </a:t>
            </a:r>
            <a:r>
              <a:rPr b="1" lang="it" sz="800">
                <a:solidFill>
                  <a:schemeClr val="dk2"/>
                </a:solidFill>
              </a:rPr>
              <a:t>Higher risk</a:t>
            </a:r>
            <a:endParaRPr b="1" sz="600">
              <a:solidFill>
                <a:schemeClr val="dk2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360375" y="2696850"/>
            <a:ext cx="2831700" cy="1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b="1" lang="it" sz="800">
                <a:solidFill>
                  <a:schemeClr val="dk2"/>
                </a:solidFill>
              </a:rPr>
              <a:t>No CHD (CHDEV_A2)</a:t>
            </a:r>
            <a:br>
              <a:rPr b="1"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Ref: Diagnosed CHD.</a:t>
            </a:r>
            <a:br>
              <a:rPr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No CHD → </a:t>
            </a:r>
            <a:r>
              <a:rPr b="1" lang="it" sz="800">
                <a:solidFill>
                  <a:schemeClr val="dk2"/>
                </a:solidFill>
              </a:rPr>
              <a:t>Lower risk</a:t>
            </a:r>
            <a:endParaRPr b="1" sz="800">
              <a:solidFill>
                <a:schemeClr val="dk2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b="1" lang="it" sz="800">
                <a:solidFill>
                  <a:schemeClr val="dk2"/>
                </a:solidFill>
              </a:rPr>
              <a:t>No High Cholesterol (CHLEV_A2)</a:t>
            </a:r>
            <a:br>
              <a:rPr b="1"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Ref: Diagnosed.</a:t>
            </a:r>
            <a:br>
              <a:rPr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No cholesterol → </a:t>
            </a:r>
            <a:r>
              <a:rPr b="1" lang="it" sz="800">
                <a:solidFill>
                  <a:schemeClr val="dk2"/>
                </a:solidFill>
              </a:rPr>
              <a:t>Lower risk</a:t>
            </a:r>
            <a:br>
              <a:rPr b="1" lang="it" sz="800">
                <a:solidFill>
                  <a:schemeClr val="dk2"/>
                </a:solidFill>
              </a:rPr>
            </a:br>
            <a:endParaRPr b="1" sz="800">
              <a:solidFill>
                <a:schemeClr val="dk2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b="1" lang="it" sz="800">
                <a:solidFill>
                  <a:schemeClr val="dk2"/>
                </a:solidFill>
              </a:rPr>
              <a:t>No Hypertension (HYPEV_A2)</a:t>
            </a:r>
            <a:br>
              <a:rPr b="1"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Ref: Diagnosed.</a:t>
            </a:r>
            <a:br>
              <a:rPr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No hypertension → </a:t>
            </a:r>
            <a:r>
              <a:rPr b="1" lang="it" sz="800">
                <a:solidFill>
                  <a:schemeClr val="dk2"/>
                </a:solidFill>
              </a:rPr>
              <a:t>Lower risk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6192075" y="2722650"/>
            <a:ext cx="28317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b="1" lang="it" sz="800">
                <a:solidFill>
                  <a:schemeClr val="dk2"/>
                </a:solidFill>
              </a:rPr>
              <a:t>Self-Rated Health (PHSTAT_A)</a:t>
            </a:r>
            <a:br>
              <a:rPr b="1"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Ref: Excellent.</a:t>
            </a:r>
            <a:br>
              <a:rPr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Poorer health → </a:t>
            </a:r>
            <a:r>
              <a:rPr b="1" lang="it" sz="800">
                <a:solidFill>
                  <a:schemeClr val="dk2"/>
                </a:solidFill>
              </a:rPr>
              <a:t>Higher risk</a:t>
            </a:r>
            <a:r>
              <a:rPr lang="it" sz="800">
                <a:solidFill>
                  <a:schemeClr val="dk2"/>
                </a:solidFill>
              </a:rPr>
              <a:t> (dose-response)</a:t>
            </a:r>
            <a:br>
              <a:rPr lang="it" sz="800">
                <a:solidFill>
                  <a:schemeClr val="dk2"/>
                </a:solidFill>
              </a:rPr>
            </a:b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b="1" lang="it" sz="800">
                <a:solidFill>
                  <a:schemeClr val="dk2"/>
                </a:solidFill>
              </a:rPr>
              <a:t>Log-Weight (WEIGHTLBTC_A_log)</a:t>
            </a:r>
            <a:br>
              <a:rPr b="1"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Higher weight → </a:t>
            </a:r>
            <a:r>
              <a:rPr b="1" lang="it" sz="800">
                <a:solidFill>
                  <a:schemeClr val="dk2"/>
                </a:solidFill>
              </a:rPr>
              <a:t>Higher risk</a:t>
            </a:r>
            <a:br>
              <a:rPr b="1" lang="it" sz="800">
                <a:solidFill>
                  <a:schemeClr val="dk2"/>
                </a:solidFill>
              </a:rPr>
            </a:br>
            <a:endParaRPr b="1" sz="800">
              <a:solidFill>
                <a:schemeClr val="dk2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b="1" lang="it" sz="800">
                <a:solidFill>
                  <a:schemeClr val="dk2"/>
                </a:solidFill>
              </a:rPr>
              <a:t>Poverty Ratio (POVRATTC_A_log)</a:t>
            </a:r>
            <a:br>
              <a:rPr b="1" lang="it" sz="800">
                <a:solidFill>
                  <a:schemeClr val="dk2"/>
                </a:solidFill>
              </a:rPr>
            </a:br>
            <a:r>
              <a:rPr lang="it" sz="800">
                <a:solidFill>
                  <a:schemeClr val="dk2"/>
                </a:solidFill>
              </a:rPr>
              <a:t> Higher income → </a:t>
            </a:r>
            <a:r>
              <a:rPr b="1" lang="it" sz="800">
                <a:solidFill>
                  <a:schemeClr val="dk2"/>
                </a:solidFill>
              </a:rPr>
              <a:t>Lower risk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5050150" y="2007450"/>
            <a:ext cx="919200" cy="19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099125" y="1604375"/>
            <a:ext cx="919200" cy="19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7148325" y="2007450"/>
            <a:ext cx="919200" cy="19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2941400" y="1604375"/>
            <a:ext cx="471900" cy="19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2941400" y="1799375"/>
            <a:ext cx="471900" cy="19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61000" y="575950"/>
            <a:ext cx="8460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Classification Model Comparison: GLM, LDA, Naive Bayes, and KNN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450" y="1846550"/>
            <a:ext cx="68580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712725" y="3144600"/>
            <a:ext cx="2126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333333"/>
                </a:solidFill>
                <a:highlight>
                  <a:srgbClr val="FFFFFF"/>
                </a:highlight>
              </a:rPr>
              <a:t>--- Confusion Matrix: KNN ---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825525" y="343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{6A6D7A12-F5DB-456F-91DD-87B7ACCDB8E9}</a:tableStyleId>
              </a:tblPr>
              <a:tblGrid>
                <a:gridCol w="494700"/>
                <a:gridCol w="791800"/>
                <a:gridCol w="726800"/>
              </a:tblGrid>
              <a:tr h="26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it"/>
                        <a:t>6351</a:t>
                      </a:r>
                      <a:r>
                        <a:rPr lang="it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it"/>
                        <a:t>795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0"/>
          <p:cNvSpPr/>
          <p:nvPr/>
        </p:nvSpPr>
        <p:spPr>
          <a:xfrm>
            <a:off x="1154150" y="2738850"/>
            <a:ext cx="2550000" cy="19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 flipH="1">
            <a:off x="2709125" y="2996450"/>
            <a:ext cx="4200" cy="47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7" name="Google Shape;137;p20"/>
          <p:cNvSpPr/>
          <p:nvPr/>
        </p:nvSpPr>
        <p:spPr>
          <a:xfrm>
            <a:off x="4743450" y="2112625"/>
            <a:ext cx="919200" cy="19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808125" y="2311025"/>
            <a:ext cx="919200" cy="19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6896425" y="2112625"/>
            <a:ext cx="919200" cy="19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4168275" y="2112625"/>
            <a:ext cx="448200" cy="19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63125" y="575950"/>
            <a:ext cx="8358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Ridge Model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350" y="818225"/>
            <a:ext cx="3902301" cy="27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225" y="3504875"/>
            <a:ext cx="70675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5897650" y="3857075"/>
            <a:ext cx="919200" cy="19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2774350" y="4052075"/>
            <a:ext cx="401100" cy="19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7012500" y="4012425"/>
            <a:ext cx="919200" cy="19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