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598" r:id="rId3"/>
    <p:sldId id="512" r:id="rId4"/>
    <p:sldId id="717" r:id="rId5"/>
    <p:sldId id="718" r:id="rId6"/>
    <p:sldId id="719" r:id="rId7"/>
    <p:sldId id="720" r:id="rId8"/>
    <p:sldId id="721" r:id="rId9"/>
    <p:sldId id="722" r:id="rId10"/>
    <p:sldId id="723" r:id="rId11"/>
    <p:sldId id="725" r:id="rId12"/>
    <p:sldId id="71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003300"/>
    <a:srgbClr val="66CCFF"/>
    <a:srgbClr val="FF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9" autoAdjust="0"/>
    <p:restoredTop sz="94660"/>
  </p:normalViewPr>
  <p:slideViewPr>
    <p:cSldViewPr>
      <p:cViewPr>
        <p:scale>
          <a:sx n="75" d="100"/>
          <a:sy n="75" d="100"/>
        </p:scale>
        <p:origin x="-1272" y="-60"/>
      </p:cViewPr>
      <p:guideLst>
        <p:guide orient="horz" pos="2160"/>
        <p:guide pos="2852"/>
      </p:guideLst>
    </p:cSldViewPr>
  </p:slideViewPr>
  <p:notesTextViewPr>
    <p:cViewPr>
      <p:scale>
        <a:sx n="100" d="100"/>
        <a:sy n="100" d="100"/>
      </p:scale>
      <p:origin x="0" y="0"/>
    </p:cViewPr>
  </p:notesTextViewPr>
  <p:sorterViewPr>
    <p:cViewPr>
      <p:scale>
        <a:sx n="66" d="100"/>
        <a:sy n="66" d="100"/>
      </p:scale>
      <p:origin x="0" y="192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BDCEA-EAB5-4E42-9006-ABF5CA5EDF1F}" type="datetimeFigureOut">
              <a:rPr lang="en-US" smtClean="0"/>
              <a:pPr/>
              <a:t>10/13/2017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CB81C-5F6A-4BA3-91CD-42AC41AFADD3}" type="slidenum">
              <a:rPr lang="en-US" smtClean="0"/>
              <a:pPr/>
              <a:t>‹#›</a:t>
            </a:fld>
            <a:endParaRPr lang="en-US" dirty="0"/>
          </a:p>
        </p:txBody>
      </p:sp>
    </p:spTree>
    <p:extLst>
      <p:ext uri="{BB962C8B-B14F-4D97-AF65-F5344CB8AC3E}">
        <p14:creationId xmlns:p14="http://schemas.microsoft.com/office/powerpoint/2010/main" val="265141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FCB81C-5F6A-4BA3-91CD-42AC41AFADD3}" type="slidenum">
              <a:rPr lang="en-US" smtClean="0"/>
              <a:pPr/>
              <a:t>1</a:t>
            </a:fld>
            <a:endParaRPr lang="en-US" dirty="0"/>
          </a:p>
        </p:txBody>
      </p:sp>
    </p:spTree>
    <p:extLst>
      <p:ext uri="{BB962C8B-B14F-4D97-AF65-F5344CB8AC3E}">
        <p14:creationId xmlns:p14="http://schemas.microsoft.com/office/powerpoint/2010/main" val="134835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10/13/2017</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99310"/>
            <a:ext cx="8229600" cy="1770670"/>
          </a:xfrm>
        </p:spPr>
        <p:txBody>
          <a:bodyPr>
            <a:normAutofit/>
          </a:bodyPr>
          <a:lstStyle/>
          <a:p>
            <a:pPr>
              <a:lnSpc>
                <a:spcPct val="150000"/>
              </a:lnSpc>
            </a:pPr>
            <a:r>
              <a:rPr lang="en-IN" sz="2800" dirty="0" smtClean="0">
                <a:latin typeface="Cambria" panose="02040503050406030204" pitchFamily="18" charset="0"/>
              </a:rPr>
              <a:t>Shop Miner : Mining </a:t>
            </a:r>
            <a:r>
              <a:rPr lang="en-IN" sz="2800" dirty="0" smtClean="0">
                <a:latin typeface="Cambria" panose="02040503050406030204" pitchFamily="18" charset="0"/>
              </a:rPr>
              <a:t>Customer Shopping Behaviour</a:t>
            </a:r>
            <a:endParaRPr lang="en-US" sz="2400" dirty="0">
              <a:latin typeface="Cambria" panose="02040503050406030204" pitchFamily="18" charset="0"/>
            </a:endParaRPr>
          </a:p>
        </p:txBody>
      </p:sp>
      <p:grpSp>
        <p:nvGrpSpPr>
          <p:cNvPr id="10" name="Group 9"/>
          <p:cNvGrpSpPr/>
          <p:nvPr/>
        </p:nvGrpSpPr>
        <p:grpSpPr>
          <a:xfrm>
            <a:off x="623570" y="76200"/>
            <a:ext cx="7620000" cy="1432560"/>
            <a:chOff x="982" y="120"/>
            <a:chExt cx="12000" cy="2256"/>
          </a:xfrm>
        </p:grpSpPr>
        <p:sp>
          <p:nvSpPr>
            <p:cNvPr id="4"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3" cstate="print"/>
            <a:stretch>
              <a:fillRect/>
            </a:stretch>
          </p:blipFill>
          <p:spPr>
            <a:xfrm>
              <a:off x="1868" y="359"/>
              <a:ext cx="1526" cy="1526"/>
            </a:xfrm>
            <a:prstGeom prst="rect">
              <a:avLst/>
            </a:prstGeom>
          </p:spPr>
        </p:pic>
      </p:grpSp>
      <p:sp>
        <p:nvSpPr>
          <p:cNvPr id="7" name="TextBox 6"/>
          <p:cNvSpPr txBox="1"/>
          <p:nvPr/>
        </p:nvSpPr>
        <p:spPr>
          <a:xfrm>
            <a:off x="5965156" y="4714884"/>
            <a:ext cx="2375650" cy="1938992"/>
          </a:xfrm>
          <a:prstGeom prst="rect">
            <a:avLst/>
          </a:prstGeom>
          <a:noFill/>
        </p:spPr>
        <p:txBody>
          <a:bodyPr wrap="none" rtlCol="0">
            <a:spAutoFit/>
          </a:bodyPr>
          <a:lstStyle/>
          <a:p>
            <a:pPr algn="ctr"/>
            <a:r>
              <a:rPr lang="en-US" sz="2000" b="1" i="1" dirty="0" smtClean="0">
                <a:solidFill>
                  <a:srgbClr val="C00000"/>
                </a:solidFill>
                <a:latin typeface="Cambria" pitchFamily="18" charset="0"/>
              </a:rPr>
              <a:t>Guided by</a:t>
            </a:r>
          </a:p>
          <a:p>
            <a:pPr algn="ctr"/>
            <a:r>
              <a:rPr lang="en-US" sz="2000" b="1" i="1" dirty="0" smtClean="0">
                <a:solidFill>
                  <a:srgbClr val="C00000"/>
                </a:solidFill>
                <a:latin typeface="Cambria" pitchFamily="18" charset="0"/>
              </a:rPr>
              <a:t> </a:t>
            </a:r>
            <a:r>
              <a:rPr lang="en-US" sz="2000" i="1" dirty="0" smtClean="0">
                <a:solidFill>
                  <a:srgbClr val="C00000"/>
                </a:solidFill>
                <a:latin typeface="Cambria" pitchFamily="18" charset="0"/>
              </a:rPr>
              <a:t>S.SHARANYA</a:t>
            </a:r>
          </a:p>
          <a:p>
            <a:pPr algn="ctr"/>
            <a:r>
              <a:rPr lang="en-US" sz="2000" i="1" dirty="0" smtClean="0">
                <a:solidFill>
                  <a:srgbClr val="C00000"/>
                </a:solidFill>
                <a:latin typeface="Cambria" pitchFamily="18" charset="0"/>
              </a:rPr>
              <a:t>Asst. Professor (O.G),</a:t>
            </a:r>
          </a:p>
          <a:p>
            <a:pPr algn="ctr"/>
            <a:r>
              <a:rPr lang="en-US" sz="2000" i="1" dirty="0" smtClean="0">
                <a:solidFill>
                  <a:srgbClr val="C00000"/>
                </a:solidFill>
                <a:latin typeface="Cambria" pitchFamily="18" charset="0"/>
              </a:rPr>
              <a:t>Department of CSE,</a:t>
            </a:r>
          </a:p>
          <a:p>
            <a:pPr algn="ctr"/>
            <a:r>
              <a:rPr lang="en-US" sz="2000" i="1" dirty="0" smtClean="0">
                <a:solidFill>
                  <a:srgbClr val="C00000"/>
                </a:solidFill>
                <a:latin typeface="Cambria" pitchFamily="18" charset="0"/>
              </a:rPr>
              <a:t>SRM University,</a:t>
            </a:r>
          </a:p>
          <a:p>
            <a:pPr algn="ctr"/>
            <a:r>
              <a:rPr lang="en-US" sz="2000" i="1" dirty="0" err="1" smtClean="0">
                <a:solidFill>
                  <a:srgbClr val="C00000"/>
                </a:solidFill>
                <a:latin typeface="Cambria" pitchFamily="18" charset="0"/>
              </a:rPr>
              <a:t>Kattankulathur</a:t>
            </a:r>
            <a:endParaRPr lang="en-IN" sz="2000" i="1" dirty="0">
              <a:solidFill>
                <a:srgbClr val="C00000"/>
              </a:solidFill>
              <a:latin typeface="Cambria" pitchFamily="18" charset="0"/>
            </a:endParaRPr>
          </a:p>
        </p:txBody>
      </p:sp>
      <p:sp>
        <p:nvSpPr>
          <p:cNvPr id="8" name="TextBox 7"/>
          <p:cNvSpPr txBox="1"/>
          <p:nvPr/>
        </p:nvSpPr>
        <p:spPr>
          <a:xfrm>
            <a:off x="2268708" y="3145224"/>
            <a:ext cx="4199163" cy="1323439"/>
          </a:xfrm>
          <a:prstGeom prst="rect">
            <a:avLst/>
          </a:prstGeom>
          <a:noFill/>
        </p:spPr>
        <p:txBody>
          <a:bodyPr wrap="none" rtlCol="0">
            <a:spAutoFit/>
          </a:bodyPr>
          <a:lstStyle/>
          <a:p>
            <a:pPr algn="ctr"/>
            <a:endParaRPr lang="en-US" sz="2000" b="1" i="1" dirty="0" smtClean="0">
              <a:solidFill>
                <a:srgbClr val="336600"/>
              </a:solidFill>
              <a:latin typeface="Cambria" pitchFamily="18" charset="0"/>
            </a:endParaRPr>
          </a:p>
          <a:p>
            <a:pPr algn="ctr"/>
            <a:endParaRPr lang="en-US" sz="2000" b="1" i="1" dirty="0" smtClean="0">
              <a:solidFill>
                <a:srgbClr val="336600"/>
              </a:solidFill>
              <a:latin typeface="Cambria" pitchFamily="18" charset="0"/>
            </a:endParaRPr>
          </a:p>
          <a:p>
            <a:pPr algn="ctr"/>
            <a:r>
              <a:rPr lang="en-US" sz="2000" i="1" dirty="0" smtClean="0">
                <a:solidFill>
                  <a:srgbClr val="336600"/>
                </a:solidFill>
                <a:latin typeface="Cambria" pitchFamily="18" charset="0"/>
              </a:rPr>
              <a:t>RA1411003010701 – </a:t>
            </a:r>
            <a:r>
              <a:rPr lang="en-US" sz="2000" i="1" dirty="0" err="1" smtClean="0">
                <a:solidFill>
                  <a:srgbClr val="336600"/>
                </a:solidFill>
                <a:latin typeface="Cambria" pitchFamily="18" charset="0"/>
              </a:rPr>
              <a:t>Vikram</a:t>
            </a:r>
            <a:r>
              <a:rPr lang="en-US" sz="2000" i="1" dirty="0" smtClean="0">
                <a:solidFill>
                  <a:srgbClr val="336600"/>
                </a:solidFill>
                <a:latin typeface="Cambria" pitchFamily="18" charset="0"/>
              </a:rPr>
              <a:t> </a:t>
            </a:r>
            <a:r>
              <a:rPr lang="en-US" sz="2000" i="1" dirty="0" err="1" smtClean="0">
                <a:solidFill>
                  <a:srgbClr val="336600"/>
                </a:solidFill>
                <a:latin typeface="Cambria" pitchFamily="18" charset="0"/>
              </a:rPr>
              <a:t>Arikath</a:t>
            </a:r>
            <a:r>
              <a:rPr lang="en-US" sz="2000" i="1" dirty="0" smtClean="0">
                <a:solidFill>
                  <a:srgbClr val="336600"/>
                </a:solidFill>
                <a:latin typeface="Cambria" pitchFamily="18" charset="0"/>
              </a:rPr>
              <a:t> </a:t>
            </a:r>
          </a:p>
          <a:p>
            <a:pPr algn="ctr"/>
            <a:r>
              <a:rPr lang="en-US" sz="2000" i="1" dirty="0" smtClean="0">
                <a:solidFill>
                  <a:srgbClr val="336600"/>
                </a:solidFill>
                <a:latin typeface="Cambria" pitchFamily="18" charset="0"/>
              </a:rPr>
              <a:t>RA1411003010703 – T.L. </a:t>
            </a:r>
            <a:r>
              <a:rPr lang="en-US" sz="2000" i="1" dirty="0" err="1" smtClean="0">
                <a:solidFill>
                  <a:srgbClr val="336600"/>
                </a:solidFill>
                <a:latin typeface="Cambria" pitchFamily="18" charset="0"/>
              </a:rPr>
              <a:t>Harshitha</a:t>
            </a:r>
            <a:r>
              <a:rPr lang="en-US" sz="2000" i="1" dirty="0" smtClean="0">
                <a:solidFill>
                  <a:srgbClr val="336600"/>
                </a:solidFill>
                <a:latin typeface="Cambria" pitchFamily="18" charset="0"/>
              </a:rPr>
              <a:t> </a:t>
            </a:r>
            <a:endParaRPr lang="en-IN" sz="2000" i="1" dirty="0">
              <a:solidFill>
                <a:srgbClr val="336600"/>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738664"/>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8. Hardware &amp; Software Requirements</a:t>
            </a:r>
            <a:endParaRPr lang="en-US" sz="2400" dirty="0" smtClean="0">
              <a:latin typeface="Cambria" panose="02040503050406030204" pitchFamily="18" charset="0"/>
            </a:endParaRPr>
          </a:p>
        </p:txBody>
      </p:sp>
      <p:sp>
        <p:nvSpPr>
          <p:cNvPr id="6" name="TextBox 5"/>
          <p:cNvSpPr txBox="1"/>
          <p:nvPr/>
        </p:nvSpPr>
        <p:spPr>
          <a:xfrm>
            <a:off x="304800" y="2057400"/>
            <a:ext cx="8382000" cy="5078313"/>
          </a:xfrm>
          <a:prstGeom prst="rect">
            <a:avLst/>
          </a:prstGeom>
          <a:noFill/>
        </p:spPr>
        <p:txBody>
          <a:bodyPr wrap="square" rtlCol="0">
            <a:spAutoFit/>
          </a:bodyPr>
          <a:lstStyle/>
          <a:p>
            <a:pPr lvl="0">
              <a:lnSpc>
                <a:spcPct val="150000"/>
              </a:lnSpc>
            </a:pPr>
            <a:r>
              <a:rPr lang="en-IN" b="1" dirty="0">
                <a:latin typeface="Cambria" pitchFamily="18" charset="0"/>
              </a:rPr>
              <a:t>HARDWARE</a:t>
            </a:r>
          </a:p>
          <a:p>
            <a:pPr lvl="0">
              <a:lnSpc>
                <a:spcPct val="150000"/>
              </a:lnSpc>
            </a:pPr>
            <a:r>
              <a:rPr lang="en-IN" dirty="0">
                <a:latin typeface="Cambria" pitchFamily="18" charset="0"/>
              </a:rPr>
              <a:t>PROCESSOR		:  	</a:t>
            </a:r>
            <a:r>
              <a:rPr lang="en-IN" dirty="0" smtClean="0">
                <a:latin typeface="Cambria" pitchFamily="18" charset="0"/>
              </a:rPr>
              <a:t>DUAL </a:t>
            </a:r>
            <a:r>
              <a:rPr lang="en-IN" dirty="0">
                <a:latin typeface="Cambria" pitchFamily="18" charset="0"/>
              </a:rPr>
              <a:t>CORE 2 DUOS</a:t>
            </a:r>
          </a:p>
          <a:p>
            <a:pPr lvl="0">
              <a:lnSpc>
                <a:spcPct val="150000"/>
              </a:lnSpc>
            </a:pPr>
            <a:r>
              <a:rPr lang="en-IN" dirty="0">
                <a:latin typeface="Cambria" pitchFamily="18" charset="0"/>
              </a:rPr>
              <a:t>RAM			:	4GB DD RAM</a:t>
            </a:r>
          </a:p>
          <a:p>
            <a:pPr lvl="0">
              <a:lnSpc>
                <a:spcPct val="150000"/>
              </a:lnSpc>
            </a:pPr>
            <a:r>
              <a:rPr lang="en-IN" dirty="0">
                <a:latin typeface="Cambria" pitchFamily="18" charset="0"/>
              </a:rPr>
              <a:t>HARD DISK 		:	250 GB</a:t>
            </a:r>
          </a:p>
          <a:p>
            <a:pPr lvl="0">
              <a:lnSpc>
                <a:spcPct val="150000"/>
              </a:lnSpc>
            </a:pPr>
            <a:endParaRPr lang="en-IN" dirty="0">
              <a:latin typeface="Cambria" pitchFamily="18" charset="0"/>
            </a:endParaRPr>
          </a:p>
          <a:p>
            <a:pPr lvl="0">
              <a:lnSpc>
                <a:spcPct val="150000"/>
              </a:lnSpc>
            </a:pPr>
            <a:r>
              <a:rPr lang="en-IN" b="1" dirty="0" smtClean="0">
                <a:latin typeface="Cambria" pitchFamily="18" charset="0"/>
              </a:rPr>
              <a:t>SOFTWARE</a:t>
            </a:r>
            <a:endParaRPr lang="en-IN" b="1" dirty="0">
              <a:latin typeface="Cambria" pitchFamily="18" charset="0"/>
            </a:endParaRPr>
          </a:p>
          <a:p>
            <a:pPr lvl="0">
              <a:lnSpc>
                <a:spcPct val="150000"/>
              </a:lnSpc>
            </a:pPr>
            <a:r>
              <a:rPr lang="en-IN" dirty="0">
                <a:latin typeface="Cambria" pitchFamily="18" charset="0"/>
              </a:rPr>
              <a:t>FRONT END 		:  	            JAVA (J2EE, SERVLETS, JSP)</a:t>
            </a:r>
          </a:p>
          <a:p>
            <a:pPr lvl="0">
              <a:lnSpc>
                <a:spcPct val="150000"/>
              </a:lnSpc>
            </a:pPr>
            <a:r>
              <a:rPr lang="en-IN" dirty="0">
                <a:latin typeface="Cambria" pitchFamily="18" charset="0"/>
              </a:rPr>
              <a:t>BACK END		: 	            MY SQL</a:t>
            </a:r>
          </a:p>
          <a:p>
            <a:pPr lvl="0">
              <a:lnSpc>
                <a:spcPct val="150000"/>
              </a:lnSpc>
            </a:pPr>
            <a:r>
              <a:rPr lang="en-IN" dirty="0">
                <a:latin typeface="Cambria" pitchFamily="18" charset="0"/>
              </a:rPr>
              <a:t>OPERATING SYSTEM  	:  	</a:t>
            </a:r>
            <a:r>
              <a:rPr lang="en-IN" dirty="0" smtClean="0">
                <a:latin typeface="Cambria" pitchFamily="18" charset="0"/>
              </a:rPr>
              <a:t>            WINDOWS 07/08/10</a:t>
            </a:r>
            <a:endParaRPr lang="en-IN" dirty="0">
              <a:latin typeface="Cambria" pitchFamily="18" charset="0"/>
            </a:endParaRPr>
          </a:p>
          <a:p>
            <a:pPr lvl="0">
              <a:lnSpc>
                <a:spcPct val="150000"/>
              </a:lnSpc>
            </a:pPr>
            <a:r>
              <a:rPr lang="en-IN" dirty="0">
                <a:latin typeface="Cambria" pitchFamily="18" charset="0"/>
              </a:rPr>
              <a:t>IDE			:	            </a:t>
            </a:r>
            <a:r>
              <a:rPr lang="en-IN" dirty="0" smtClean="0">
                <a:latin typeface="Cambria" pitchFamily="18" charset="0"/>
              </a:rPr>
              <a:t>NET </a:t>
            </a:r>
            <a:r>
              <a:rPr lang="en-IN" dirty="0">
                <a:latin typeface="Cambria" pitchFamily="18" charset="0"/>
              </a:rPr>
              <a:t>BEANS, ECLIPSE</a:t>
            </a:r>
          </a:p>
          <a:p>
            <a:pPr lvl="0">
              <a:lnSpc>
                <a:spcPct val="150000"/>
              </a:lnSpc>
            </a:pPr>
            <a:endParaRPr lang="en-IN" dirty="0">
              <a:latin typeface="Cambria" pitchFamily="18" charset="0"/>
            </a:endParaRPr>
          </a:p>
          <a:p>
            <a:pPr lvl="0">
              <a:lnSpc>
                <a:spcPct val="150000"/>
              </a:lnSpc>
            </a:pPr>
            <a:endParaRPr lang="en-IN" dirty="0">
              <a:latin typeface="Cambria"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738664"/>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9. References</a:t>
            </a:r>
            <a:endParaRPr lang="en-US" sz="2400" dirty="0" smtClean="0">
              <a:latin typeface="Cambria" panose="02040503050406030204" pitchFamily="18" charset="0"/>
            </a:endParaRPr>
          </a:p>
        </p:txBody>
      </p:sp>
      <p:sp>
        <p:nvSpPr>
          <p:cNvPr id="6" name="TextBox 5"/>
          <p:cNvSpPr txBox="1"/>
          <p:nvPr/>
        </p:nvSpPr>
        <p:spPr>
          <a:xfrm>
            <a:off x="304800" y="2057400"/>
            <a:ext cx="8382000" cy="5170646"/>
          </a:xfrm>
          <a:prstGeom prst="rect">
            <a:avLst/>
          </a:prstGeom>
          <a:noFill/>
        </p:spPr>
        <p:txBody>
          <a:bodyPr wrap="square" rtlCol="0">
            <a:spAutoFit/>
          </a:bodyPr>
          <a:lstStyle/>
          <a:p>
            <a:pPr algn="just">
              <a:lnSpc>
                <a:spcPct val="150000"/>
              </a:lnSpc>
            </a:pPr>
            <a:r>
              <a:rPr lang="en-US" sz="2200" dirty="0" smtClean="0">
                <a:latin typeface="Cambria" pitchFamily="18" charset="0"/>
              </a:rPr>
              <a:t>1</a:t>
            </a:r>
            <a:r>
              <a:rPr lang="en-US" sz="2200" dirty="0" smtClean="0">
                <a:latin typeface="Cambria" pitchFamily="18" charset="0"/>
              </a:rPr>
              <a:t>. </a:t>
            </a:r>
            <a:r>
              <a:rPr lang="en-IN" sz="2200" dirty="0" smtClean="0">
                <a:latin typeface="Cambria" pitchFamily="18" charset="0"/>
              </a:rPr>
              <a:t>Design </a:t>
            </a:r>
            <a:r>
              <a:rPr lang="en-IN" sz="2200" dirty="0">
                <a:latin typeface="Cambria" pitchFamily="18" charset="0"/>
              </a:rPr>
              <a:t>and Implementation of an </a:t>
            </a:r>
            <a:r>
              <a:rPr lang="en-IN" sz="2200" dirty="0" smtClean="0">
                <a:latin typeface="Cambria" pitchFamily="18" charset="0"/>
              </a:rPr>
              <a:t>RFID-Based Customer </a:t>
            </a:r>
            <a:r>
              <a:rPr lang="en-IN" sz="2200" dirty="0">
                <a:latin typeface="Cambria" pitchFamily="18" charset="0"/>
              </a:rPr>
              <a:t>Shopping </a:t>
            </a:r>
            <a:r>
              <a:rPr lang="en-IN" sz="2200" dirty="0" smtClean="0">
                <a:latin typeface="Cambria" pitchFamily="18" charset="0"/>
              </a:rPr>
              <a:t>  </a:t>
            </a:r>
            <a:r>
              <a:rPr lang="en-IN" sz="2200" dirty="0" smtClean="0">
                <a:latin typeface="Cambria" pitchFamily="18" charset="0"/>
              </a:rPr>
              <a:t>  </a:t>
            </a:r>
            <a:r>
              <a:rPr lang="en-IN" sz="2200" dirty="0" err="1" smtClean="0">
                <a:latin typeface="Cambria" pitchFamily="18" charset="0"/>
              </a:rPr>
              <a:t>Behavior</a:t>
            </a:r>
            <a:r>
              <a:rPr lang="en-IN" sz="2200" dirty="0" smtClean="0">
                <a:latin typeface="Cambria" pitchFamily="18" charset="0"/>
              </a:rPr>
              <a:t> </a:t>
            </a:r>
            <a:r>
              <a:rPr lang="en-IN" sz="2200" dirty="0">
                <a:latin typeface="Cambria" pitchFamily="18" charset="0"/>
              </a:rPr>
              <a:t>Mining </a:t>
            </a:r>
            <a:r>
              <a:rPr lang="en-IN" sz="2200" dirty="0" smtClean="0">
                <a:latin typeface="Cambria" pitchFamily="18" charset="0"/>
              </a:rPr>
              <a:t>System</a:t>
            </a:r>
          </a:p>
          <a:p>
            <a:pPr algn="just">
              <a:lnSpc>
                <a:spcPct val="150000"/>
              </a:lnSpc>
            </a:pPr>
            <a:r>
              <a:rPr lang="en-IN" sz="2200" dirty="0" smtClean="0">
                <a:latin typeface="Cambria" pitchFamily="18" charset="0"/>
              </a:rPr>
              <a:t>By - </a:t>
            </a:r>
            <a:r>
              <a:rPr lang="en-IN" sz="2200" dirty="0" err="1">
                <a:latin typeface="Cambria" pitchFamily="18" charset="0"/>
              </a:rPr>
              <a:t>Zimu</a:t>
            </a:r>
            <a:r>
              <a:rPr lang="en-IN" sz="2200" dirty="0">
                <a:latin typeface="Cambria" pitchFamily="18" charset="0"/>
              </a:rPr>
              <a:t> Zhou, Student Member, </a:t>
            </a:r>
            <a:r>
              <a:rPr lang="en-IN" sz="2200" dirty="0" smtClean="0">
                <a:latin typeface="Cambria" pitchFamily="18" charset="0"/>
              </a:rPr>
              <a:t>IEEE; </a:t>
            </a:r>
            <a:r>
              <a:rPr lang="en-IN" sz="2200" dirty="0" err="1">
                <a:latin typeface="Cambria" pitchFamily="18" charset="0"/>
              </a:rPr>
              <a:t>Longfei</a:t>
            </a:r>
            <a:r>
              <a:rPr lang="en-IN" sz="2200" dirty="0">
                <a:latin typeface="Cambria" pitchFamily="18" charset="0"/>
              </a:rPr>
              <a:t> </a:t>
            </a:r>
            <a:r>
              <a:rPr lang="en-IN" sz="2200" dirty="0" err="1">
                <a:latin typeface="Cambria" pitchFamily="18" charset="0"/>
              </a:rPr>
              <a:t>Shangguan</a:t>
            </a:r>
            <a:r>
              <a:rPr lang="en-IN" sz="2200" dirty="0">
                <a:latin typeface="Cambria" pitchFamily="18" charset="0"/>
              </a:rPr>
              <a:t>, Student Member, IEEE, </a:t>
            </a:r>
            <a:r>
              <a:rPr lang="en-IN" sz="2200" dirty="0" smtClean="0">
                <a:latin typeface="Cambria" pitchFamily="18" charset="0"/>
              </a:rPr>
              <a:t>ACM; </a:t>
            </a:r>
            <a:r>
              <a:rPr lang="en-IN" sz="2200" dirty="0" err="1" smtClean="0">
                <a:latin typeface="Cambria" pitchFamily="18" charset="0"/>
              </a:rPr>
              <a:t>Xiaolong</a:t>
            </a:r>
            <a:r>
              <a:rPr lang="en-IN" sz="2200" dirty="0" smtClean="0">
                <a:latin typeface="Cambria" pitchFamily="18" charset="0"/>
              </a:rPr>
              <a:t> </a:t>
            </a:r>
            <a:r>
              <a:rPr lang="en-IN" sz="2200" dirty="0" err="1">
                <a:latin typeface="Cambria" pitchFamily="18" charset="0"/>
              </a:rPr>
              <a:t>Zheng</a:t>
            </a:r>
            <a:r>
              <a:rPr lang="en-IN" sz="2200" dirty="0">
                <a:latin typeface="Cambria" pitchFamily="18" charset="0"/>
              </a:rPr>
              <a:t>, Member, IEEE, </a:t>
            </a:r>
            <a:r>
              <a:rPr lang="en-IN" sz="2200" dirty="0" smtClean="0">
                <a:latin typeface="Cambria" pitchFamily="18" charset="0"/>
              </a:rPr>
              <a:t>ACM; </a:t>
            </a:r>
            <a:r>
              <a:rPr lang="en-IN" sz="2200" dirty="0">
                <a:latin typeface="Cambria" pitchFamily="18" charset="0"/>
              </a:rPr>
              <a:t>Lei Yang, Member, </a:t>
            </a:r>
            <a:r>
              <a:rPr lang="en-IN" sz="2200" dirty="0" smtClean="0">
                <a:latin typeface="Cambria" pitchFamily="18" charset="0"/>
              </a:rPr>
              <a:t>IEEE; </a:t>
            </a:r>
            <a:r>
              <a:rPr lang="en-IN" sz="2200" dirty="0" err="1" smtClean="0">
                <a:latin typeface="Cambria" pitchFamily="18" charset="0"/>
              </a:rPr>
              <a:t>Yunhao</a:t>
            </a:r>
            <a:r>
              <a:rPr lang="en-IN" sz="2200" dirty="0" smtClean="0">
                <a:latin typeface="Cambria" pitchFamily="18" charset="0"/>
              </a:rPr>
              <a:t> </a:t>
            </a:r>
            <a:r>
              <a:rPr lang="en-IN" sz="2200" dirty="0">
                <a:latin typeface="Cambria" pitchFamily="18" charset="0"/>
              </a:rPr>
              <a:t>Liu, Fellow, </a:t>
            </a:r>
            <a:r>
              <a:rPr lang="en-IN" sz="2200" dirty="0" smtClean="0">
                <a:latin typeface="Cambria" pitchFamily="18" charset="0"/>
              </a:rPr>
              <a:t>IEEE.</a:t>
            </a:r>
          </a:p>
          <a:p>
            <a:pPr algn="just">
              <a:lnSpc>
                <a:spcPct val="150000"/>
              </a:lnSpc>
            </a:pPr>
            <a:r>
              <a:rPr lang="en-IN" sz="2200" dirty="0">
                <a:latin typeface="Cambria" pitchFamily="18" charset="0"/>
              </a:rPr>
              <a:t>2. Mining Online User-Generated Content: Using Sentiment Analysis </a:t>
            </a:r>
            <a:r>
              <a:rPr lang="en-IN" sz="2200" dirty="0" smtClean="0">
                <a:latin typeface="Cambria" pitchFamily="18" charset="0"/>
              </a:rPr>
              <a:t>Technique to </a:t>
            </a:r>
            <a:r>
              <a:rPr lang="en-IN" sz="2200" dirty="0">
                <a:latin typeface="Cambria" pitchFamily="18" charset="0"/>
              </a:rPr>
              <a:t>Study Hotel Service </a:t>
            </a:r>
            <a:r>
              <a:rPr lang="en-IN" sz="2200" dirty="0" smtClean="0">
                <a:latin typeface="Cambria" pitchFamily="18" charset="0"/>
              </a:rPr>
              <a:t>Quality</a:t>
            </a:r>
          </a:p>
          <a:p>
            <a:pPr algn="just">
              <a:lnSpc>
                <a:spcPct val="150000"/>
              </a:lnSpc>
            </a:pPr>
            <a:r>
              <a:rPr lang="en-IN" sz="2200" dirty="0" smtClean="0">
                <a:latin typeface="Cambria" pitchFamily="18" charset="0"/>
              </a:rPr>
              <a:t>By - </a:t>
            </a:r>
            <a:r>
              <a:rPr lang="en-IN" sz="2200" dirty="0" err="1" smtClean="0">
                <a:latin typeface="Cambria" pitchFamily="18" charset="0"/>
              </a:rPr>
              <a:t>Wenjing</a:t>
            </a:r>
            <a:r>
              <a:rPr lang="en-IN" sz="2200" dirty="0" smtClean="0">
                <a:latin typeface="Cambria" pitchFamily="18" charset="0"/>
              </a:rPr>
              <a:t> </a:t>
            </a:r>
            <a:r>
              <a:rPr lang="en-IN" sz="2200" dirty="0" err="1" smtClean="0">
                <a:latin typeface="Cambria" pitchFamily="18" charset="0"/>
              </a:rPr>
              <a:t>Duan</a:t>
            </a:r>
            <a:r>
              <a:rPr lang="en-IN" sz="2200" dirty="0" smtClean="0">
                <a:latin typeface="Cambria" pitchFamily="18" charset="0"/>
              </a:rPr>
              <a:t>, The </a:t>
            </a:r>
            <a:r>
              <a:rPr lang="en-IN" sz="2200" dirty="0">
                <a:latin typeface="Cambria" pitchFamily="18" charset="0"/>
              </a:rPr>
              <a:t>George </a:t>
            </a:r>
            <a:r>
              <a:rPr lang="en-IN" sz="2200" dirty="0" smtClean="0">
                <a:latin typeface="Cambria" pitchFamily="18" charset="0"/>
              </a:rPr>
              <a:t>Washington University; Qing </a:t>
            </a:r>
            <a:r>
              <a:rPr lang="en-IN" sz="2200" dirty="0">
                <a:latin typeface="Cambria" pitchFamily="18" charset="0"/>
              </a:rPr>
              <a:t>Cao</a:t>
            </a:r>
          </a:p>
          <a:p>
            <a:pPr algn="just">
              <a:lnSpc>
                <a:spcPct val="150000"/>
              </a:lnSpc>
            </a:pPr>
            <a:r>
              <a:rPr lang="en-IN" sz="2200" dirty="0">
                <a:latin typeface="Cambria" pitchFamily="18" charset="0"/>
              </a:rPr>
              <a:t>Texas Tech University</a:t>
            </a:r>
          </a:p>
          <a:p>
            <a:pPr algn="just">
              <a:lnSpc>
                <a:spcPct val="150000"/>
              </a:lnSpc>
            </a:pPr>
            <a:endParaRPr lang="en-US" sz="2200" dirty="0" smtClean="0">
              <a:latin typeface="Cambria"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43240" y="3143248"/>
            <a:ext cx="2481250" cy="658706"/>
          </a:xfrm>
          <a:prstGeom prst="rect">
            <a:avLst/>
          </a:prstGeom>
          <a:noFill/>
        </p:spPr>
        <p:txBody>
          <a:bodyPr wrap="square" rtlCol="0" anchor="ctr" anchorCtr="0">
            <a:spAutoFit/>
          </a:bodyPr>
          <a:lstStyle/>
          <a:p>
            <a:pPr algn="ctr">
              <a:lnSpc>
                <a:spcPct val="150000"/>
              </a:lnSpc>
            </a:pPr>
            <a:r>
              <a:rPr lang="en-US" altLang="en-US" sz="2800" b="1" dirty="0" smtClean="0">
                <a:solidFill>
                  <a:srgbClr val="C00000"/>
                </a:solidFill>
                <a:latin typeface="Cambria" panose="02040503050406030204" pitchFamily="18" charset="0"/>
              </a:rPr>
              <a:t>Thank You</a:t>
            </a:r>
            <a:endParaRPr lang="en-US" sz="2400" dirty="0" smtClean="0">
              <a:solidFill>
                <a:srgbClr val="C00000"/>
              </a:solidFill>
              <a:latin typeface="Cambria" panose="02040503050406030204"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extLst>
      <p:ext uri="{BB962C8B-B14F-4D97-AF65-F5344CB8AC3E}">
        <p14:creationId xmlns:p14="http://schemas.microsoft.com/office/powerpoint/2010/main" val="73517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318736"/>
            <a:ext cx="8382000" cy="738664"/>
          </a:xfrm>
          <a:prstGeom prst="rect">
            <a:avLst/>
          </a:prstGeom>
          <a:noFill/>
        </p:spPr>
        <p:txBody>
          <a:bodyPr wrap="square" rtlCol="0" anchor="ctr" anchorCtr="0">
            <a:spAutoFit/>
          </a:bodyPr>
          <a:lstStyle/>
          <a:p>
            <a:pPr>
              <a:lnSpc>
                <a:spcPct val="150000"/>
              </a:lnSpc>
            </a:pPr>
            <a:r>
              <a:rPr lang="en-US" sz="2800" b="1" dirty="0" smtClean="0">
                <a:solidFill>
                  <a:srgbClr val="336600"/>
                </a:solidFill>
                <a:latin typeface="Cambria" panose="02040503050406030204" pitchFamily="18" charset="0"/>
              </a:rPr>
              <a:t>Overview</a:t>
            </a:r>
            <a:endParaRPr lang="en-US" sz="2400" dirty="0" smtClean="0">
              <a:latin typeface="Cambria" panose="02040503050406030204" pitchFamily="18" charset="0"/>
            </a:endParaRPr>
          </a:p>
        </p:txBody>
      </p:sp>
      <p:sp>
        <p:nvSpPr>
          <p:cNvPr id="6" name="TextBox 5"/>
          <p:cNvSpPr txBox="1"/>
          <p:nvPr/>
        </p:nvSpPr>
        <p:spPr>
          <a:xfrm>
            <a:off x="304800" y="2057400"/>
            <a:ext cx="8382000" cy="460004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Abstract</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Introduction</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Innovative Idea of the Project</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Purpose of the Project</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Scope of the Project</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Present System</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Proposed System</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Hardware and Software Requirements</a:t>
            </a:r>
          </a:p>
          <a:p>
            <a:pPr marL="342900" indent="-342900" algn="just">
              <a:lnSpc>
                <a:spcPct val="150000"/>
              </a:lnSpc>
              <a:buFont typeface="Wingdings" panose="05000000000000000000" pitchFamily="2" charset="2"/>
              <a:buChar char="q"/>
            </a:pPr>
            <a:r>
              <a:rPr lang="en-US" sz="2200" dirty="0" smtClean="0">
                <a:latin typeface="Cambria" panose="02040503050406030204" pitchFamily="18" charset="0"/>
              </a:rPr>
              <a:t>References</a:t>
            </a:r>
          </a:p>
        </p:txBody>
      </p:sp>
      <p:grpSp>
        <p:nvGrpSpPr>
          <p:cNvPr id="10"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extLst>
      <p:ext uri="{BB962C8B-B14F-4D97-AF65-F5344CB8AC3E}">
        <p14:creationId xmlns:p14="http://schemas.microsoft.com/office/powerpoint/2010/main" val="353385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658706"/>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1. Abstract</a:t>
            </a:r>
            <a:endParaRPr lang="en-US" sz="2400" dirty="0" smtClean="0">
              <a:latin typeface="Cambria" panose="02040503050406030204" pitchFamily="18" charset="0"/>
            </a:endParaRPr>
          </a:p>
        </p:txBody>
      </p:sp>
      <p:sp>
        <p:nvSpPr>
          <p:cNvPr id="6" name="TextBox 5"/>
          <p:cNvSpPr txBox="1"/>
          <p:nvPr/>
        </p:nvSpPr>
        <p:spPr>
          <a:xfrm>
            <a:off x="304800" y="2057400"/>
            <a:ext cx="8553480" cy="4247317"/>
          </a:xfrm>
          <a:prstGeom prst="rect">
            <a:avLst/>
          </a:prstGeom>
          <a:noFill/>
        </p:spPr>
        <p:txBody>
          <a:bodyPr wrap="square" rtlCol="0">
            <a:spAutoFit/>
          </a:bodyPr>
          <a:lstStyle/>
          <a:p>
            <a:pPr marL="800100" lvl="1" indent="-342900" algn="just">
              <a:lnSpc>
                <a:spcPct val="150000"/>
              </a:lnSpc>
              <a:buFont typeface="Wingdings" pitchFamily="2" charset="2"/>
              <a:buChar char="Ø"/>
            </a:pPr>
            <a:r>
              <a:rPr lang="en-IN" dirty="0" smtClean="0">
                <a:latin typeface="Cambria" pitchFamily="18" charset="0"/>
              </a:rPr>
              <a:t>This project, Shop Miner is about online shopping site that provides support for the buyers and sellers by giving them online profiles.</a:t>
            </a:r>
          </a:p>
          <a:p>
            <a:pPr marL="800100" lvl="1" indent="-342900" algn="just">
              <a:lnSpc>
                <a:spcPct val="150000"/>
              </a:lnSpc>
              <a:buFont typeface="Wingdings" pitchFamily="2" charset="2"/>
              <a:buChar char="Ø"/>
            </a:pPr>
            <a:r>
              <a:rPr lang="en-IN" dirty="0" smtClean="0">
                <a:latin typeface="Cambria" pitchFamily="18" charset="0"/>
              </a:rPr>
              <a:t> The data of the products purchased (count and reviews) are analysed and notified to the seller by the business analyst(admin) for a better e-commerce experience. </a:t>
            </a:r>
          </a:p>
          <a:p>
            <a:pPr marL="800100" lvl="1" indent="-342900" algn="just">
              <a:lnSpc>
                <a:spcPct val="150000"/>
              </a:lnSpc>
              <a:buFont typeface="Wingdings" pitchFamily="2" charset="2"/>
              <a:buChar char="Ø"/>
            </a:pPr>
            <a:r>
              <a:rPr lang="en-IN" dirty="0" smtClean="0">
                <a:latin typeface="Cambria" pitchFamily="18" charset="0"/>
              </a:rPr>
              <a:t>The data mined is based on number of products sold, reviews and customer interest. </a:t>
            </a:r>
          </a:p>
          <a:p>
            <a:pPr marL="800100" lvl="1" indent="-342900" algn="just">
              <a:lnSpc>
                <a:spcPct val="150000"/>
              </a:lnSpc>
              <a:buFont typeface="Wingdings" pitchFamily="2" charset="2"/>
              <a:buChar char="Ø"/>
            </a:pPr>
            <a:r>
              <a:rPr lang="en-IN" dirty="0" smtClean="0">
                <a:latin typeface="Cambria" pitchFamily="18" charset="0"/>
              </a:rPr>
              <a:t>Depending on results of user activity analysis, notifications about preferred products will be displayed to the customer.</a:t>
            </a:r>
          </a:p>
          <a:p>
            <a:pPr marL="800100" lvl="1" indent="-342900" algn="just">
              <a:lnSpc>
                <a:spcPct val="150000"/>
              </a:lnSpc>
              <a:buFont typeface="Wingdings" pitchFamily="2" charset="2"/>
              <a:buChar char="Ø"/>
            </a:pPr>
            <a:r>
              <a:rPr lang="en-IN" dirty="0" smtClean="0">
                <a:latin typeface="Cambria" pitchFamily="18" charset="0"/>
              </a:rPr>
              <a:t>The shop miner has provision for the user to view his friend’s </a:t>
            </a:r>
            <a:r>
              <a:rPr lang="en-IN" dirty="0" err="1" smtClean="0">
                <a:latin typeface="Cambria" pitchFamily="18" charset="0"/>
              </a:rPr>
              <a:t>wishlist</a:t>
            </a:r>
            <a:r>
              <a:rPr lang="en-IN" dirty="0" smtClean="0">
                <a:latin typeface="Cambria" pitchFamily="18" charset="0"/>
              </a:rPr>
              <a:t>.</a:t>
            </a:r>
            <a:endParaRPr lang="en-US" dirty="0" smtClean="0">
              <a:latin typeface="Cambria" pitchFamily="18" charset="0"/>
            </a:endParaRPr>
          </a:p>
        </p:txBody>
      </p:sp>
      <p:grpSp>
        <p:nvGrpSpPr>
          <p:cNvPr id="10"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658706"/>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2. Introduction</a:t>
            </a:r>
            <a:endParaRPr lang="en-US" sz="2400" dirty="0" smtClean="0">
              <a:latin typeface="Cambria" panose="02040503050406030204" pitchFamily="18" charset="0"/>
            </a:endParaRPr>
          </a:p>
        </p:txBody>
      </p:sp>
      <p:sp>
        <p:nvSpPr>
          <p:cNvPr id="6" name="TextBox 5"/>
          <p:cNvSpPr txBox="1"/>
          <p:nvPr/>
        </p:nvSpPr>
        <p:spPr>
          <a:xfrm>
            <a:off x="304800" y="2057400"/>
            <a:ext cx="8382000" cy="4662815"/>
          </a:xfrm>
          <a:prstGeom prst="rect">
            <a:avLst/>
          </a:prstGeom>
          <a:noFill/>
        </p:spPr>
        <p:txBody>
          <a:bodyPr wrap="square" rtlCol="0">
            <a:spAutoFit/>
          </a:bodyPr>
          <a:lstStyle/>
          <a:p>
            <a:pPr marL="285750" indent="-285750" algn="just">
              <a:lnSpc>
                <a:spcPct val="150000"/>
              </a:lnSpc>
              <a:buFont typeface="Wingdings" pitchFamily="2" charset="2"/>
              <a:buChar char="Ø"/>
            </a:pPr>
            <a:r>
              <a:rPr lang="en-IN" dirty="0">
                <a:latin typeface="Cambria" pitchFamily="18" charset="0"/>
              </a:rPr>
              <a:t>E-commerce sites have been growing in numbers throughout the past few years</a:t>
            </a:r>
            <a:r>
              <a:rPr lang="en-IN" dirty="0" smtClean="0">
                <a:latin typeface="Cambria" pitchFamily="18" charset="0"/>
              </a:rPr>
              <a:t>. As </a:t>
            </a:r>
            <a:r>
              <a:rPr lang="en-IN" dirty="0">
                <a:latin typeface="Cambria" pitchFamily="18" charset="0"/>
              </a:rPr>
              <a:t>a result, there are huge data-sets related to product information and customer information. </a:t>
            </a:r>
            <a:endParaRPr lang="en-IN" dirty="0" smtClean="0">
              <a:latin typeface="Cambria" pitchFamily="18" charset="0"/>
            </a:endParaRPr>
          </a:p>
          <a:p>
            <a:pPr marL="285750" indent="-285750" algn="just">
              <a:lnSpc>
                <a:spcPct val="150000"/>
              </a:lnSpc>
              <a:buFont typeface="Wingdings" pitchFamily="2" charset="2"/>
              <a:buChar char="Ø"/>
            </a:pPr>
            <a:r>
              <a:rPr lang="en-IN" dirty="0" smtClean="0">
                <a:latin typeface="Cambria" pitchFamily="18" charset="0"/>
              </a:rPr>
              <a:t>These </a:t>
            </a:r>
            <a:r>
              <a:rPr lang="en-IN" dirty="0" smtClean="0">
                <a:latin typeface="Cambria" pitchFamily="18" charset="0"/>
              </a:rPr>
              <a:t>terabytes </a:t>
            </a:r>
            <a:r>
              <a:rPr lang="en-IN" dirty="0">
                <a:latin typeface="Cambria" pitchFamily="18" charset="0"/>
              </a:rPr>
              <a:t>of data when analysed can help improve the e-commerce scenario and result in a more satisfactory situation for both the </a:t>
            </a:r>
            <a:r>
              <a:rPr lang="en-IN" dirty="0" smtClean="0">
                <a:latin typeface="Cambria" pitchFamily="18" charset="0"/>
              </a:rPr>
              <a:t>buyers </a:t>
            </a:r>
            <a:r>
              <a:rPr lang="en-IN" dirty="0">
                <a:latin typeface="Cambria" pitchFamily="18" charset="0"/>
              </a:rPr>
              <a:t>and </a:t>
            </a:r>
            <a:r>
              <a:rPr lang="en-IN" dirty="0" smtClean="0">
                <a:latin typeface="Cambria" pitchFamily="18" charset="0"/>
              </a:rPr>
              <a:t>sellers. </a:t>
            </a:r>
            <a:endParaRPr lang="en-IN" dirty="0" smtClean="0">
              <a:latin typeface="Cambria" pitchFamily="18" charset="0"/>
            </a:endParaRPr>
          </a:p>
          <a:p>
            <a:pPr marL="285750" indent="-285750" algn="just">
              <a:lnSpc>
                <a:spcPct val="150000"/>
              </a:lnSpc>
              <a:buFont typeface="Wingdings" pitchFamily="2" charset="2"/>
              <a:buChar char="Ø"/>
            </a:pPr>
            <a:r>
              <a:rPr lang="en-IN" dirty="0" smtClean="0">
                <a:latin typeface="Cambria" pitchFamily="18" charset="0"/>
              </a:rPr>
              <a:t>The </a:t>
            </a:r>
            <a:r>
              <a:rPr lang="en-IN" dirty="0" smtClean="0">
                <a:latin typeface="Cambria" pitchFamily="18" charset="0"/>
              </a:rPr>
              <a:t>aim of the project is to analyse the data related to the products that are purchased and provide that data to the seller which helps them to understand the target customers and their interests </a:t>
            </a:r>
            <a:r>
              <a:rPr lang="en-IN" dirty="0" smtClean="0">
                <a:latin typeface="Cambria" pitchFamily="18" charset="0"/>
              </a:rPr>
              <a:t>better.</a:t>
            </a:r>
          </a:p>
          <a:p>
            <a:pPr marL="285750" indent="-285750" algn="just">
              <a:lnSpc>
                <a:spcPct val="150000"/>
              </a:lnSpc>
              <a:buFont typeface="Wingdings" pitchFamily="2" charset="2"/>
              <a:buChar char="Ø"/>
            </a:pPr>
            <a:r>
              <a:rPr lang="en-IN" dirty="0" smtClean="0">
                <a:latin typeface="Cambria" pitchFamily="18" charset="0"/>
              </a:rPr>
              <a:t>The product specific information will impress the user thus providing a good shopping experience.</a:t>
            </a:r>
            <a:r>
              <a:rPr lang="en-IN" dirty="0" smtClean="0">
                <a:latin typeface="Cambria" pitchFamily="18" charset="0"/>
              </a:rPr>
              <a:t> </a:t>
            </a:r>
            <a:endParaRPr lang="en-US" dirty="0" smtClean="0">
              <a:latin typeface="Cambria"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658706"/>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3. Innovative Idea of the Project</a:t>
            </a:r>
            <a:endParaRPr lang="en-US" sz="2400" dirty="0" smtClean="0">
              <a:latin typeface="Cambria" panose="02040503050406030204" pitchFamily="18" charset="0"/>
            </a:endParaRPr>
          </a:p>
        </p:txBody>
      </p:sp>
      <p:sp>
        <p:nvSpPr>
          <p:cNvPr id="6" name="TextBox 5"/>
          <p:cNvSpPr txBox="1"/>
          <p:nvPr/>
        </p:nvSpPr>
        <p:spPr>
          <a:xfrm>
            <a:off x="304800" y="2057400"/>
            <a:ext cx="8382000" cy="4662815"/>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200" dirty="0" smtClean="0">
                <a:latin typeface="Cambria" panose="02040503050406030204" pitchFamily="18" charset="0"/>
              </a:rPr>
              <a:t>The current system of e-commerce sites do not provide sellers with the information regarding the sale of their products. </a:t>
            </a:r>
            <a:endParaRPr lang="en-US" sz="2200" dirty="0" smtClean="0">
              <a:latin typeface="Cambria" panose="02040503050406030204" pitchFamily="18" charset="0"/>
            </a:endParaRPr>
          </a:p>
          <a:p>
            <a:pPr marL="342900" indent="-342900" algn="just">
              <a:lnSpc>
                <a:spcPct val="150000"/>
              </a:lnSpc>
              <a:buFont typeface="Wingdings" pitchFamily="2" charset="2"/>
              <a:buChar char="Ø"/>
            </a:pPr>
            <a:r>
              <a:rPr lang="en-US" sz="2200" dirty="0" smtClean="0">
                <a:latin typeface="Cambria" panose="02040503050406030204" pitchFamily="18" charset="0"/>
              </a:rPr>
              <a:t>The Shop Miner </a:t>
            </a:r>
            <a:r>
              <a:rPr lang="en-US" sz="2200" dirty="0" smtClean="0">
                <a:latin typeface="Cambria" panose="02040503050406030204" pitchFamily="18" charset="0"/>
              </a:rPr>
              <a:t>aims to build a bridge between the e-commerce sites and the sellers so that the products provided by the sellers are more focused on certain target groups and it in turn helps the e-commerce site to provide a more favorable environment for the customers to make their purchases</a:t>
            </a:r>
            <a:r>
              <a:rPr lang="en-US" sz="2200" dirty="0" smtClean="0">
                <a:latin typeface="Cambria" panose="02040503050406030204" pitchFamily="18" charset="0"/>
              </a:rPr>
              <a:t>.</a:t>
            </a:r>
          </a:p>
          <a:p>
            <a:pPr marL="342900" indent="-342900" algn="just">
              <a:lnSpc>
                <a:spcPct val="150000"/>
              </a:lnSpc>
              <a:buFont typeface="Wingdings" pitchFamily="2" charset="2"/>
              <a:buChar char="Ø"/>
            </a:pPr>
            <a:r>
              <a:rPr lang="en-US" sz="2200" dirty="0" smtClean="0">
                <a:latin typeface="Cambria" panose="02040503050406030204" pitchFamily="18" charset="0"/>
              </a:rPr>
              <a:t>Viewing the </a:t>
            </a:r>
            <a:r>
              <a:rPr lang="en-US" sz="2200" dirty="0" err="1" smtClean="0">
                <a:latin typeface="Cambria" panose="02040503050406030204" pitchFamily="18" charset="0"/>
              </a:rPr>
              <a:t>wishlist</a:t>
            </a:r>
            <a:r>
              <a:rPr lang="en-US" sz="2200" dirty="0" smtClean="0">
                <a:latin typeface="Cambria" panose="02040503050406030204" pitchFamily="18" charset="0"/>
              </a:rPr>
              <a:t> of friends is an attractive feature of Shop Miner.</a:t>
            </a:r>
            <a:endParaRPr lang="en-US" sz="2200" dirty="0" smtClean="0">
              <a:latin typeface="Cambria" panose="02040503050406030204"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658706"/>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4. Purpose of the Project</a:t>
            </a:r>
            <a:endParaRPr lang="en-US" sz="2400" dirty="0" smtClean="0">
              <a:latin typeface="Cambria" panose="02040503050406030204" pitchFamily="18" charset="0"/>
            </a:endParaRPr>
          </a:p>
        </p:txBody>
      </p:sp>
      <p:sp>
        <p:nvSpPr>
          <p:cNvPr id="6" name="TextBox 5"/>
          <p:cNvSpPr txBox="1"/>
          <p:nvPr/>
        </p:nvSpPr>
        <p:spPr>
          <a:xfrm>
            <a:off x="304800" y="2057400"/>
            <a:ext cx="8382000" cy="2631490"/>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200" dirty="0" smtClean="0">
                <a:latin typeface="Cambria" panose="02040503050406030204" pitchFamily="18" charset="0"/>
              </a:rPr>
              <a:t>The amount of products present in e-commerce sites are large in number, this project helps in segregating the well received products better so as to readily provide the best and most needed consumer product to the customers without the need searching throughout the site and waste their time.</a:t>
            </a: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738664"/>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5. Scope of the Project</a:t>
            </a:r>
            <a:endParaRPr lang="en-US" sz="2400" dirty="0" smtClean="0">
              <a:latin typeface="Cambria" panose="02040503050406030204" pitchFamily="18" charset="0"/>
            </a:endParaRPr>
          </a:p>
        </p:txBody>
      </p:sp>
      <p:sp>
        <p:nvSpPr>
          <p:cNvPr id="6" name="TextBox 5"/>
          <p:cNvSpPr txBox="1"/>
          <p:nvPr/>
        </p:nvSpPr>
        <p:spPr>
          <a:xfrm>
            <a:off x="304800" y="2057400"/>
            <a:ext cx="8382000" cy="2123658"/>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200" dirty="0" smtClean="0">
                <a:latin typeface="Cambria" panose="02040503050406030204" pitchFamily="18" charset="0"/>
              </a:rPr>
              <a:t>All kinds of e-commerce sites can adopt this concept</a:t>
            </a:r>
            <a:r>
              <a:rPr lang="en-US" sz="2200" dirty="0" smtClean="0">
                <a:latin typeface="Cambria" panose="02040503050406030204" pitchFamily="18" charset="0"/>
              </a:rPr>
              <a:t>.</a:t>
            </a:r>
          </a:p>
          <a:p>
            <a:pPr marL="342900" indent="-342900" algn="just">
              <a:lnSpc>
                <a:spcPct val="150000"/>
              </a:lnSpc>
              <a:buFont typeface="Wingdings" pitchFamily="2" charset="2"/>
              <a:buChar char="Ø"/>
            </a:pPr>
            <a:r>
              <a:rPr lang="en-US" sz="2200" dirty="0" smtClean="0">
                <a:latin typeface="Cambria" panose="02040503050406030204" pitchFamily="18" charset="0"/>
              </a:rPr>
              <a:t> </a:t>
            </a:r>
            <a:r>
              <a:rPr lang="en-US" sz="2200" dirty="0" smtClean="0">
                <a:latin typeface="Cambria" panose="02040503050406030204" pitchFamily="18" charset="0"/>
              </a:rPr>
              <a:t>This concept will also help to understand and analyze the ideology and preference of the customers better and can help to build a more functioning e-commerce site.</a:t>
            </a: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658706"/>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6. Present System</a:t>
            </a:r>
            <a:endParaRPr lang="en-US" sz="2400" dirty="0" smtClean="0">
              <a:latin typeface="Cambria" panose="02040503050406030204" pitchFamily="18" charset="0"/>
            </a:endParaRPr>
          </a:p>
        </p:txBody>
      </p:sp>
      <p:sp>
        <p:nvSpPr>
          <p:cNvPr id="6" name="TextBox 5"/>
          <p:cNvSpPr txBox="1"/>
          <p:nvPr/>
        </p:nvSpPr>
        <p:spPr>
          <a:xfrm>
            <a:off x="304800" y="2057400"/>
            <a:ext cx="8382000" cy="3647152"/>
          </a:xfrm>
          <a:prstGeom prst="rect">
            <a:avLst/>
          </a:prstGeom>
          <a:noFill/>
        </p:spPr>
        <p:txBody>
          <a:bodyPr wrap="square" rtlCol="0">
            <a:spAutoFit/>
          </a:bodyPr>
          <a:lstStyle/>
          <a:p>
            <a:pPr marL="342900" lvl="0" indent="-342900" algn="just">
              <a:lnSpc>
                <a:spcPct val="150000"/>
              </a:lnSpc>
              <a:buFont typeface="Wingdings" pitchFamily="2" charset="2"/>
              <a:buChar char="Ø"/>
            </a:pPr>
            <a:r>
              <a:rPr lang="en-US" sz="2200" dirty="0" smtClean="0">
                <a:latin typeface="Cambria" panose="02040503050406030204" pitchFamily="18" charset="0"/>
              </a:rPr>
              <a:t>The existing systems force the consumer to go through a bunch of products. </a:t>
            </a:r>
            <a:endParaRPr lang="en-US" sz="2200" dirty="0" smtClean="0">
              <a:latin typeface="Cambria" panose="02040503050406030204" pitchFamily="18" charset="0"/>
            </a:endParaRPr>
          </a:p>
          <a:p>
            <a:pPr marL="342900" lvl="0" indent="-342900" algn="just">
              <a:lnSpc>
                <a:spcPct val="150000"/>
              </a:lnSpc>
              <a:buFont typeface="Wingdings" pitchFamily="2" charset="2"/>
              <a:buChar char="Ø"/>
            </a:pPr>
            <a:r>
              <a:rPr lang="en-US" sz="2200" dirty="0" smtClean="0">
                <a:latin typeface="Cambria" panose="02040503050406030204" pitchFamily="18" charset="0"/>
              </a:rPr>
              <a:t>It takes too </a:t>
            </a:r>
            <a:r>
              <a:rPr lang="en-US" sz="2200" dirty="0" smtClean="0">
                <a:latin typeface="Cambria" panose="02040503050406030204" pitchFamily="18" charset="0"/>
              </a:rPr>
              <a:t>much time for the user to select and purchase the needed </a:t>
            </a:r>
            <a:r>
              <a:rPr lang="en-US" sz="2200" dirty="0" smtClean="0">
                <a:latin typeface="Cambria" panose="02040503050406030204" pitchFamily="18" charset="0"/>
              </a:rPr>
              <a:t>product. </a:t>
            </a:r>
          </a:p>
          <a:p>
            <a:pPr marL="342900" lvl="0" indent="-342900" algn="just">
              <a:lnSpc>
                <a:spcPct val="150000"/>
              </a:lnSpc>
              <a:buFont typeface="Wingdings" pitchFamily="2" charset="2"/>
              <a:buChar char="Ø"/>
            </a:pPr>
            <a:r>
              <a:rPr lang="en-US" sz="2200" dirty="0" smtClean="0">
                <a:latin typeface="Cambria" panose="02040503050406030204" pitchFamily="18" charset="0"/>
              </a:rPr>
              <a:t>Network Resources are also wasted in the process.</a:t>
            </a:r>
            <a:endParaRPr lang="en-US" sz="2200" dirty="0" smtClean="0">
              <a:latin typeface="Cambria" panose="02040503050406030204" pitchFamily="18" charset="0"/>
            </a:endParaRPr>
          </a:p>
          <a:p>
            <a:pPr marL="342900" lvl="0" indent="-342900" algn="just">
              <a:lnSpc>
                <a:spcPct val="150000"/>
              </a:lnSpc>
              <a:buFont typeface="Wingdings" pitchFamily="2" charset="2"/>
              <a:buChar char="Ø"/>
            </a:pPr>
            <a:r>
              <a:rPr lang="en-US" sz="2200" dirty="0" smtClean="0">
                <a:latin typeface="Cambria" panose="02040503050406030204" pitchFamily="18" charset="0"/>
              </a:rPr>
              <a:t>The </a:t>
            </a:r>
            <a:r>
              <a:rPr lang="en-US" sz="2200" dirty="0" smtClean="0">
                <a:latin typeface="Cambria" panose="02040503050406030204" pitchFamily="18" charset="0"/>
              </a:rPr>
              <a:t>data of the products purchased are not analyzed properly and the sellers have very less idea about the sales of  their product</a:t>
            </a:r>
            <a:r>
              <a:rPr lang="en-US" sz="2200" dirty="0" smtClean="0">
                <a:latin typeface="Cambria" panose="02040503050406030204" pitchFamily="18" charset="0"/>
              </a:rPr>
              <a:t>.</a:t>
            </a: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1411579"/>
            <a:ext cx="8382000" cy="738664"/>
          </a:xfrm>
          <a:prstGeom prst="rect">
            <a:avLst/>
          </a:prstGeom>
          <a:noFill/>
        </p:spPr>
        <p:txBody>
          <a:bodyPr wrap="square" rtlCol="0" anchor="ctr" anchorCtr="0">
            <a:spAutoFit/>
          </a:bodyPr>
          <a:lstStyle/>
          <a:p>
            <a:pPr>
              <a:lnSpc>
                <a:spcPct val="150000"/>
              </a:lnSpc>
            </a:pPr>
            <a:r>
              <a:rPr lang="en-US" altLang="en-US" sz="2800" b="1" dirty="0" smtClean="0">
                <a:solidFill>
                  <a:srgbClr val="336600"/>
                </a:solidFill>
                <a:latin typeface="Cambria" panose="02040503050406030204" pitchFamily="18" charset="0"/>
              </a:rPr>
              <a:t>7. Proposed System</a:t>
            </a:r>
            <a:endParaRPr lang="en-US" sz="2400" dirty="0" smtClean="0">
              <a:latin typeface="Cambria" panose="02040503050406030204" pitchFamily="18" charset="0"/>
            </a:endParaRPr>
          </a:p>
        </p:txBody>
      </p:sp>
      <p:sp>
        <p:nvSpPr>
          <p:cNvPr id="6" name="TextBox 5"/>
          <p:cNvSpPr txBox="1"/>
          <p:nvPr/>
        </p:nvSpPr>
        <p:spPr>
          <a:xfrm>
            <a:off x="304800" y="2057400"/>
            <a:ext cx="8382000" cy="4708981"/>
          </a:xfrm>
          <a:prstGeom prst="rect">
            <a:avLst/>
          </a:prstGeom>
          <a:noFill/>
        </p:spPr>
        <p:txBody>
          <a:bodyPr wrap="square" rtlCol="0">
            <a:spAutoFit/>
          </a:bodyPr>
          <a:lstStyle/>
          <a:p>
            <a:pPr marL="342900" lvl="0" indent="-342900">
              <a:lnSpc>
                <a:spcPct val="150000"/>
              </a:lnSpc>
              <a:buFont typeface="Wingdings" pitchFamily="2" charset="2"/>
              <a:buChar char="Ø"/>
            </a:pPr>
            <a:r>
              <a:rPr lang="en-US" sz="2000" dirty="0" smtClean="0">
                <a:latin typeface="Cambria" pitchFamily="18" charset="0"/>
              </a:rPr>
              <a:t>The concept of Data Mining is used to analyze data stored in clusters  </a:t>
            </a:r>
            <a:r>
              <a:rPr lang="en-US" sz="2000" dirty="0" smtClean="0">
                <a:latin typeface="Cambria" pitchFamily="18" charset="0"/>
              </a:rPr>
              <a:t>and provide </a:t>
            </a:r>
            <a:r>
              <a:rPr lang="en-US" sz="2000" dirty="0" smtClean="0">
                <a:latin typeface="Cambria" pitchFamily="18" charset="0"/>
              </a:rPr>
              <a:t>the sales information to the sellers such as the number of times a product is purchased and the customer reviews it has got</a:t>
            </a:r>
            <a:r>
              <a:rPr lang="en-US" sz="2000" dirty="0" smtClean="0">
                <a:latin typeface="Cambria" pitchFamily="18" charset="0"/>
              </a:rPr>
              <a:t>.</a:t>
            </a:r>
          </a:p>
          <a:p>
            <a:pPr marL="342900" lvl="0" indent="-342900">
              <a:lnSpc>
                <a:spcPct val="150000"/>
              </a:lnSpc>
              <a:buFont typeface="Wingdings" pitchFamily="2" charset="2"/>
              <a:buChar char="Ø"/>
            </a:pPr>
            <a:r>
              <a:rPr lang="en-US" sz="2000" dirty="0" smtClean="0">
                <a:latin typeface="Cambria" pitchFamily="18" charset="0"/>
              </a:rPr>
              <a:t> </a:t>
            </a:r>
            <a:r>
              <a:rPr lang="en-US" sz="2000" dirty="0" smtClean="0">
                <a:latin typeface="Cambria" pitchFamily="18" charset="0"/>
              </a:rPr>
              <a:t>H</a:t>
            </a:r>
            <a:r>
              <a:rPr lang="en-US" sz="2000" dirty="0" smtClean="0">
                <a:latin typeface="Cambria" pitchFamily="18" charset="0"/>
              </a:rPr>
              <a:t>elps </a:t>
            </a:r>
            <a:r>
              <a:rPr lang="en-US" sz="2000" dirty="0" smtClean="0">
                <a:latin typeface="Cambria" pitchFamily="18" charset="0"/>
              </a:rPr>
              <a:t>giving the buyers and sellers individualized user profiles with each having it’s own attributes</a:t>
            </a:r>
            <a:r>
              <a:rPr lang="en-US" sz="2000" dirty="0" smtClean="0">
                <a:latin typeface="Cambria" pitchFamily="18" charset="0"/>
              </a:rPr>
              <a:t>.</a:t>
            </a:r>
          </a:p>
          <a:p>
            <a:pPr marL="342900" lvl="0" indent="-342900">
              <a:lnSpc>
                <a:spcPct val="150000"/>
              </a:lnSpc>
              <a:buFont typeface="Wingdings" pitchFamily="2" charset="2"/>
              <a:buChar char="Ø"/>
            </a:pPr>
            <a:r>
              <a:rPr lang="en-US" sz="2000" dirty="0" smtClean="0">
                <a:latin typeface="Cambria" pitchFamily="18" charset="0"/>
              </a:rPr>
              <a:t> </a:t>
            </a:r>
            <a:r>
              <a:rPr lang="en-US" sz="2000" dirty="0" smtClean="0">
                <a:latin typeface="Cambria" pitchFamily="18" charset="0"/>
              </a:rPr>
              <a:t>An admin system that controls the entire site and acts as the business analyst and provides information to the sellers. </a:t>
            </a:r>
            <a:endParaRPr lang="en-US" sz="2000" dirty="0" smtClean="0">
              <a:latin typeface="Cambria" pitchFamily="18" charset="0"/>
            </a:endParaRPr>
          </a:p>
          <a:p>
            <a:pPr marL="342900" lvl="0" indent="-342900">
              <a:lnSpc>
                <a:spcPct val="150000"/>
              </a:lnSpc>
              <a:buFont typeface="Wingdings" pitchFamily="2" charset="2"/>
              <a:buChar char="Ø"/>
            </a:pPr>
            <a:r>
              <a:rPr lang="en-US" sz="2000" dirty="0" smtClean="0">
                <a:latin typeface="Cambria" pitchFamily="18" charset="0"/>
              </a:rPr>
              <a:t>Time stamp for each product viewed is recorded and analyzed.</a:t>
            </a:r>
          </a:p>
          <a:p>
            <a:pPr marL="342900" lvl="0" indent="-342900">
              <a:lnSpc>
                <a:spcPct val="150000"/>
              </a:lnSpc>
              <a:buFont typeface="Wingdings" pitchFamily="2" charset="2"/>
              <a:buChar char="Ø"/>
            </a:pPr>
            <a:r>
              <a:rPr lang="en-US" sz="2000" dirty="0">
                <a:latin typeface="Cambria" pitchFamily="18" charset="0"/>
              </a:rPr>
              <a:t> </a:t>
            </a:r>
            <a:r>
              <a:rPr lang="en-US" sz="2000" dirty="0" smtClean="0">
                <a:latin typeface="Cambria" pitchFamily="18" charset="0"/>
              </a:rPr>
              <a:t>Wish-lists can be made and can be viewed by other users as well.</a:t>
            </a:r>
          </a:p>
          <a:p>
            <a:pPr lvl="0">
              <a:lnSpc>
                <a:spcPct val="150000"/>
              </a:lnSpc>
            </a:pPr>
            <a:endParaRPr lang="en-US" sz="2000" dirty="0" smtClean="0">
              <a:latin typeface="Cambria" pitchFamily="18" charset="0"/>
            </a:endParaRPr>
          </a:p>
        </p:txBody>
      </p:sp>
      <p:grpSp>
        <p:nvGrpSpPr>
          <p:cNvPr id="2" name="Group 9"/>
          <p:cNvGrpSpPr/>
          <p:nvPr/>
        </p:nvGrpSpPr>
        <p:grpSpPr>
          <a:xfrm>
            <a:off x="623570" y="76200"/>
            <a:ext cx="7620000" cy="1432560"/>
            <a:chOff x="982" y="120"/>
            <a:chExt cx="12000" cy="2256"/>
          </a:xfrm>
        </p:grpSpPr>
        <p:sp>
          <p:nvSpPr>
            <p:cNvPr id="3" name="TextBox 3"/>
            <p:cNvSpPr txBox="1"/>
            <p:nvPr/>
          </p:nvSpPr>
          <p:spPr>
            <a:xfrm>
              <a:off x="982" y="120"/>
              <a:ext cx="12000" cy="2256"/>
            </a:xfrm>
            <a:prstGeom prst="rect">
              <a:avLst/>
            </a:prstGeom>
            <a:noFill/>
          </p:spPr>
          <p:txBody>
            <a:bodyPr wrap="square" rtlCol="0">
              <a:spAutoFit/>
            </a:bodyPr>
            <a:lstStyle/>
            <a:p>
              <a:pPr algn="ctr"/>
              <a:r>
                <a:rPr lang="en-IN" altLang="en-US" sz="3200" b="1" dirty="0" smtClean="0">
                  <a:solidFill>
                    <a:srgbClr val="C00000"/>
                  </a:solidFill>
                </a:rPr>
                <a:t>SRM</a:t>
              </a:r>
            </a:p>
            <a:p>
              <a:pPr algn="ctr"/>
              <a:r>
                <a:rPr lang="en-IN" altLang="en-US" sz="3200" b="1" dirty="0" smtClean="0">
                  <a:solidFill>
                    <a:srgbClr val="C00000"/>
                  </a:solidFill>
                </a:rPr>
                <a:t>UNIVERSITY</a:t>
              </a:r>
              <a:r>
                <a:rPr lang="en-US" sz="2800" b="1" dirty="0" smtClean="0">
                  <a:solidFill>
                    <a:srgbClr val="C00000"/>
                  </a:solidFill>
                </a:rPr>
                <a:t>,</a:t>
              </a:r>
            </a:p>
            <a:p>
              <a:pPr algn="ctr"/>
              <a:r>
                <a:rPr lang="en-US" sz="2400" b="1" dirty="0" smtClean="0">
                  <a:solidFill>
                    <a:srgbClr val="C00000"/>
                  </a:solidFill>
                </a:rPr>
                <a:t>CHENNAI.</a:t>
              </a:r>
              <a:endParaRPr lang="en-US" sz="2400" b="1" dirty="0">
                <a:solidFill>
                  <a:srgbClr val="C00000"/>
                </a:solidFill>
              </a:endParaRPr>
            </a:p>
          </p:txBody>
        </p:sp>
        <p:pic>
          <p:nvPicPr>
            <p:cNvPr id="5" name="Picture 4" descr="logo new"/>
            <p:cNvPicPr>
              <a:picLocks noChangeAspect="1"/>
            </p:cNvPicPr>
            <p:nvPr/>
          </p:nvPicPr>
          <p:blipFill>
            <a:blip r:embed="rId2" cstate="print"/>
            <a:stretch>
              <a:fillRect/>
            </a:stretch>
          </p:blipFill>
          <p:spPr>
            <a:xfrm>
              <a:off x="1868" y="359"/>
              <a:ext cx="1526" cy="1526"/>
            </a:xfrm>
            <a:prstGeom prst="rect">
              <a:avLst/>
            </a:prstGeom>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2155</TotalTime>
  <Words>804</Words>
  <Application>Microsoft Office PowerPoint</Application>
  <PresentationFormat>On-screen Show (4:3)</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Shop Miner : Mining Customer Shopping Behaviour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DFT REPORT</dc:title>
  <dc:creator>prabhu</dc:creator>
  <cp:lastModifiedBy>Vikram Arikath</cp:lastModifiedBy>
  <cp:revision>1448</cp:revision>
  <dcterms:created xsi:type="dcterms:W3CDTF">2006-08-16T00:00:00Z</dcterms:created>
  <dcterms:modified xsi:type="dcterms:W3CDTF">2017-10-13T04:30:03Z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