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solidFill>
                  <a:srgbClr val="00B0F0"/>
                </a:solidFill>
                <a:latin typeface="Times New Roman" pitchFamily="18" charset="0"/>
                <a:cs typeface="Times New Roman" pitchFamily="18" charset="0"/>
              </a:rPr>
              <a:t>SOLAR STILL</a:t>
            </a:r>
            <a:endParaRPr lang="en-IN" sz="8000"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14288" y="685800"/>
            <a:ext cx="4633912" cy="572464"/>
          </a:xfrm>
          <a:prstGeom prst="rect">
            <a:avLst/>
          </a:prstGeom>
          <a:noFill/>
          <a:ln w="9525">
            <a:noFill/>
            <a:miter lim="800000"/>
            <a:headEnd/>
            <a:tailEnd/>
          </a:ln>
        </p:spPr>
        <p:txBody>
          <a:bodyPr wrap="square">
            <a:spAutoFit/>
          </a:bodyPr>
          <a:lstStyle/>
          <a:p>
            <a:pPr algn="just">
              <a:lnSpc>
                <a:spcPct val="130000"/>
              </a:lnSpc>
              <a:spcBef>
                <a:spcPct val="50000"/>
              </a:spcBef>
            </a:pPr>
            <a:r>
              <a:rPr lang="en-US" sz="2400" b="1" i="1" dirty="0">
                <a:solidFill>
                  <a:srgbClr val="006600"/>
                </a:solidFill>
              </a:rPr>
              <a:t>Solar Insulation Available :</a:t>
            </a:r>
          </a:p>
        </p:txBody>
      </p:sp>
      <p:sp>
        <p:nvSpPr>
          <p:cNvPr id="77827" name="Text Box 5"/>
          <p:cNvSpPr txBox="1">
            <a:spLocks noChangeArrowheads="1"/>
          </p:cNvSpPr>
          <p:nvPr/>
        </p:nvSpPr>
        <p:spPr bwMode="auto">
          <a:xfrm>
            <a:off x="0" y="1143001"/>
            <a:ext cx="9077325" cy="1932837"/>
          </a:xfrm>
          <a:prstGeom prst="rect">
            <a:avLst/>
          </a:prstGeom>
          <a:noFill/>
          <a:ln w="9525">
            <a:noFill/>
            <a:miter lim="800000"/>
            <a:headEnd/>
            <a:tailEnd/>
          </a:ln>
        </p:spPr>
        <p:txBody>
          <a:bodyPr wrap="square">
            <a:spAutoFit/>
          </a:bodyPr>
          <a:lstStyle/>
          <a:p>
            <a:pPr algn="just">
              <a:lnSpc>
                <a:spcPct val="130000"/>
              </a:lnSpc>
              <a:spcBef>
                <a:spcPct val="30000"/>
              </a:spcBef>
            </a:pPr>
            <a:r>
              <a:rPr lang="en-US" sz="2300" b="1" dirty="0">
                <a:solidFill>
                  <a:srgbClr val="800000"/>
                </a:solidFill>
              </a:rPr>
              <a:t>The solar still output is a strong function of amount of solar radiation falling on a given location.  For a given temperature, higher solar radiation results in higher amount of distilled water.  Thus, more the solar </a:t>
            </a:r>
            <a:r>
              <a:rPr lang="en-US" sz="2300" b="1" dirty="0" err="1">
                <a:solidFill>
                  <a:srgbClr val="800000"/>
                </a:solidFill>
              </a:rPr>
              <a:t>insolation</a:t>
            </a:r>
            <a:r>
              <a:rPr lang="en-US" sz="2300" b="1" dirty="0">
                <a:solidFill>
                  <a:srgbClr val="800000"/>
                </a:solidFill>
              </a:rPr>
              <a:t> more is the output of solar still.</a:t>
            </a:r>
            <a:r>
              <a:rPr lang="en-US" sz="2300" b="1" dirty="0">
                <a:solidFill>
                  <a:srgbClr val="336600"/>
                </a:solidFill>
              </a:rPr>
              <a:t>    </a:t>
            </a:r>
            <a:endParaRPr lang="en-US" sz="2300" b="1" dirty="0">
              <a:solidFill>
                <a:srgbClr val="0000FF"/>
              </a:solidFill>
            </a:endParaRPr>
          </a:p>
        </p:txBody>
      </p:sp>
      <p:sp>
        <p:nvSpPr>
          <p:cNvPr id="77828" name="Text Box 6"/>
          <p:cNvSpPr txBox="1">
            <a:spLocks noChangeArrowheads="1"/>
          </p:cNvSpPr>
          <p:nvPr/>
        </p:nvSpPr>
        <p:spPr bwMode="auto">
          <a:xfrm>
            <a:off x="-14288" y="2971800"/>
            <a:ext cx="4633913" cy="572464"/>
          </a:xfrm>
          <a:prstGeom prst="rect">
            <a:avLst/>
          </a:prstGeom>
          <a:noFill/>
          <a:ln w="9525">
            <a:noFill/>
            <a:miter lim="800000"/>
            <a:headEnd/>
            <a:tailEnd/>
          </a:ln>
        </p:spPr>
        <p:txBody>
          <a:bodyPr wrap="square">
            <a:spAutoFit/>
          </a:bodyPr>
          <a:lstStyle/>
          <a:p>
            <a:pPr algn="just">
              <a:lnSpc>
                <a:spcPct val="130000"/>
              </a:lnSpc>
              <a:spcBef>
                <a:spcPct val="50000"/>
              </a:spcBef>
            </a:pPr>
            <a:r>
              <a:rPr lang="en-US" sz="2400" b="1" i="1" dirty="0">
                <a:solidFill>
                  <a:srgbClr val="336600"/>
                </a:solidFill>
              </a:rPr>
              <a:t>Wind Velocity :</a:t>
            </a:r>
          </a:p>
        </p:txBody>
      </p:sp>
      <p:sp>
        <p:nvSpPr>
          <p:cNvPr id="77829" name="Text Box 7"/>
          <p:cNvSpPr txBox="1">
            <a:spLocks noChangeArrowheads="1"/>
          </p:cNvSpPr>
          <p:nvPr/>
        </p:nvSpPr>
        <p:spPr bwMode="auto">
          <a:xfrm>
            <a:off x="0" y="3429000"/>
            <a:ext cx="9077325" cy="1472711"/>
          </a:xfrm>
          <a:prstGeom prst="rect">
            <a:avLst/>
          </a:prstGeom>
          <a:noFill/>
          <a:ln w="9525">
            <a:noFill/>
            <a:miter lim="800000"/>
            <a:headEnd/>
            <a:tailEnd/>
          </a:ln>
        </p:spPr>
        <p:txBody>
          <a:bodyPr wrap="square">
            <a:spAutoFit/>
          </a:bodyPr>
          <a:lstStyle/>
          <a:p>
            <a:pPr algn="just">
              <a:lnSpc>
                <a:spcPct val="130000"/>
              </a:lnSpc>
              <a:spcBef>
                <a:spcPct val="30000"/>
              </a:spcBef>
            </a:pPr>
            <a:r>
              <a:rPr lang="en-US" sz="2300" b="1" dirty="0">
                <a:solidFill>
                  <a:srgbClr val="FF0000"/>
                </a:solidFill>
              </a:rPr>
              <a:t>Higher wind speed would cause of higher heat losses from the still, which will result in lower efficiency, meaning less distilled water.  Thus, lesser the wind speed more is the output of solar still.     </a:t>
            </a:r>
          </a:p>
        </p:txBody>
      </p:sp>
      <p:sp>
        <p:nvSpPr>
          <p:cNvPr id="77830" name="Text Box 9"/>
          <p:cNvSpPr txBox="1">
            <a:spLocks noChangeArrowheads="1"/>
          </p:cNvSpPr>
          <p:nvPr/>
        </p:nvSpPr>
        <p:spPr bwMode="auto">
          <a:xfrm>
            <a:off x="-42863" y="5010150"/>
            <a:ext cx="4953001" cy="566738"/>
          </a:xfrm>
          <a:prstGeom prst="rect">
            <a:avLst/>
          </a:prstGeom>
          <a:noFill/>
          <a:ln w="9525">
            <a:noFill/>
            <a:miter lim="800000"/>
            <a:headEnd/>
            <a:tailEnd/>
          </a:ln>
        </p:spPr>
        <p:txBody>
          <a:bodyPr>
            <a:spAutoFit/>
          </a:bodyPr>
          <a:lstStyle/>
          <a:p>
            <a:pPr algn="just">
              <a:lnSpc>
                <a:spcPct val="130000"/>
              </a:lnSpc>
              <a:spcBef>
                <a:spcPct val="50000"/>
              </a:spcBef>
            </a:pPr>
            <a:r>
              <a:rPr lang="en-US" sz="2400" b="1" i="1">
                <a:solidFill>
                  <a:srgbClr val="336600"/>
                </a:solidFill>
              </a:rPr>
              <a:t>Ambient Air Temperature :  </a:t>
            </a:r>
          </a:p>
        </p:txBody>
      </p:sp>
      <p:sp>
        <p:nvSpPr>
          <p:cNvPr id="77831" name="Text Box 10"/>
          <p:cNvSpPr txBox="1">
            <a:spLocks noChangeArrowheads="1"/>
          </p:cNvSpPr>
          <p:nvPr/>
        </p:nvSpPr>
        <p:spPr bwMode="auto">
          <a:xfrm>
            <a:off x="0" y="5470525"/>
            <a:ext cx="9077325" cy="1458913"/>
          </a:xfrm>
          <a:prstGeom prst="rect">
            <a:avLst/>
          </a:prstGeom>
          <a:noFill/>
          <a:ln w="9525">
            <a:noFill/>
            <a:miter lim="800000"/>
            <a:headEnd/>
            <a:tailEnd/>
          </a:ln>
        </p:spPr>
        <p:txBody>
          <a:bodyPr>
            <a:spAutoFit/>
          </a:bodyPr>
          <a:lstStyle/>
          <a:p>
            <a:pPr algn="just">
              <a:lnSpc>
                <a:spcPct val="130000"/>
              </a:lnSpc>
              <a:spcBef>
                <a:spcPct val="30000"/>
              </a:spcBef>
            </a:pPr>
            <a:r>
              <a:rPr lang="en-US" sz="2300" b="1" dirty="0">
                <a:solidFill>
                  <a:srgbClr val="0033CC"/>
                </a:solidFill>
              </a:rPr>
              <a:t>Increase in ambient temperature will increase the output of solar still because heat losses will decrease.  Thus, more the ambient air temperature more is the output of solar still.</a:t>
            </a:r>
          </a:p>
        </p:txBody>
      </p:sp>
      <p:sp>
        <p:nvSpPr>
          <p:cNvPr id="8" name="TextBox 7"/>
          <p:cNvSpPr txBox="1"/>
          <p:nvPr/>
        </p:nvSpPr>
        <p:spPr>
          <a:xfrm>
            <a:off x="1600200" y="0"/>
            <a:ext cx="6248400" cy="523220"/>
          </a:xfrm>
          <a:prstGeom prst="rect">
            <a:avLst/>
          </a:prstGeom>
          <a:noFill/>
        </p:spPr>
        <p:txBody>
          <a:bodyPr wrap="square" rtlCol="0">
            <a:spAutoFit/>
          </a:bodyPr>
          <a:lstStyle/>
          <a:p>
            <a:r>
              <a:rPr lang="en-US" sz="2800" dirty="0" smtClean="0">
                <a:solidFill>
                  <a:srgbClr val="002060"/>
                </a:solidFill>
                <a:latin typeface="Times New Roman" pitchFamily="18" charset="0"/>
                <a:cs typeface="Times New Roman" pitchFamily="18" charset="0"/>
              </a:rPr>
              <a:t>Factors affecting Solar still Performance</a:t>
            </a:r>
            <a:endParaRPr lang="en-IN" sz="2800" dirty="0">
              <a:solidFill>
                <a:srgbClr val="00206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6"/>
          <p:cNvSpPr txBox="1">
            <a:spLocks noChangeArrowheads="1"/>
          </p:cNvSpPr>
          <p:nvPr/>
        </p:nvSpPr>
        <p:spPr bwMode="auto">
          <a:xfrm>
            <a:off x="0" y="-28575"/>
            <a:ext cx="4633913" cy="647700"/>
          </a:xfrm>
          <a:prstGeom prst="rect">
            <a:avLst/>
          </a:prstGeom>
          <a:noFill/>
          <a:ln w="9525">
            <a:noFill/>
            <a:miter lim="800000"/>
            <a:headEnd/>
            <a:tailEnd/>
          </a:ln>
        </p:spPr>
        <p:txBody>
          <a:bodyPr>
            <a:spAutoFit/>
          </a:bodyPr>
          <a:lstStyle/>
          <a:p>
            <a:pPr algn="just">
              <a:lnSpc>
                <a:spcPct val="130000"/>
              </a:lnSpc>
              <a:spcBef>
                <a:spcPct val="50000"/>
              </a:spcBef>
            </a:pPr>
            <a:r>
              <a:rPr lang="en-US" sz="2800" b="1" i="1">
                <a:solidFill>
                  <a:srgbClr val="336600"/>
                </a:solidFill>
              </a:rPr>
              <a:t>Brine Depth :</a:t>
            </a:r>
          </a:p>
        </p:txBody>
      </p:sp>
      <p:sp>
        <p:nvSpPr>
          <p:cNvPr id="78851" name="Text Box 7"/>
          <p:cNvSpPr txBox="1">
            <a:spLocks noChangeArrowheads="1"/>
          </p:cNvSpPr>
          <p:nvPr/>
        </p:nvSpPr>
        <p:spPr bwMode="auto">
          <a:xfrm>
            <a:off x="0" y="635000"/>
            <a:ext cx="9077325" cy="863600"/>
          </a:xfrm>
          <a:prstGeom prst="rect">
            <a:avLst/>
          </a:prstGeom>
          <a:noFill/>
          <a:ln w="9525">
            <a:noFill/>
            <a:miter lim="800000"/>
            <a:headEnd/>
            <a:tailEnd/>
          </a:ln>
        </p:spPr>
        <p:txBody>
          <a:bodyPr>
            <a:spAutoFit/>
          </a:bodyPr>
          <a:lstStyle/>
          <a:p>
            <a:pPr algn="just">
              <a:lnSpc>
                <a:spcPct val="110000"/>
              </a:lnSpc>
              <a:spcBef>
                <a:spcPct val="30000"/>
              </a:spcBef>
            </a:pPr>
            <a:r>
              <a:rPr lang="en-US" sz="2300" b="1" dirty="0">
                <a:solidFill>
                  <a:srgbClr val="000099"/>
                </a:solidFill>
              </a:rPr>
              <a:t>As brine depth increases, the solar still productivity decreases.  Thus, lesser the brine depth more is the output of solar still     </a:t>
            </a:r>
          </a:p>
        </p:txBody>
      </p:sp>
      <p:sp>
        <p:nvSpPr>
          <p:cNvPr id="78852" name="Text Box 10"/>
          <p:cNvSpPr txBox="1">
            <a:spLocks noChangeArrowheads="1"/>
          </p:cNvSpPr>
          <p:nvPr/>
        </p:nvSpPr>
        <p:spPr bwMode="auto">
          <a:xfrm>
            <a:off x="0" y="1739900"/>
            <a:ext cx="4633913" cy="647700"/>
          </a:xfrm>
          <a:prstGeom prst="rect">
            <a:avLst/>
          </a:prstGeom>
          <a:noFill/>
          <a:ln w="9525">
            <a:noFill/>
            <a:miter lim="800000"/>
            <a:headEnd/>
            <a:tailEnd/>
          </a:ln>
        </p:spPr>
        <p:txBody>
          <a:bodyPr>
            <a:spAutoFit/>
          </a:bodyPr>
          <a:lstStyle/>
          <a:p>
            <a:pPr algn="just">
              <a:lnSpc>
                <a:spcPct val="130000"/>
              </a:lnSpc>
              <a:spcBef>
                <a:spcPct val="50000"/>
              </a:spcBef>
            </a:pPr>
            <a:r>
              <a:rPr lang="en-US" sz="2800" b="1" i="1">
                <a:solidFill>
                  <a:srgbClr val="336600"/>
                </a:solidFill>
              </a:rPr>
              <a:t>Slope of the glass cover :</a:t>
            </a:r>
          </a:p>
        </p:txBody>
      </p:sp>
      <p:sp>
        <p:nvSpPr>
          <p:cNvPr id="78853" name="Text Box 11"/>
          <p:cNvSpPr txBox="1">
            <a:spLocks noChangeArrowheads="1"/>
          </p:cNvSpPr>
          <p:nvPr/>
        </p:nvSpPr>
        <p:spPr bwMode="auto">
          <a:xfrm>
            <a:off x="9525" y="2395538"/>
            <a:ext cx="9077325" cy="1635125"/>
          </a:xfrm>
          <a:prstGeom prst="rect">
            <a:avLst/>
          </a:prstGeom>
          <a:noFill/>
          <a:ln w="9525">
            <a:noFill/>
            <a:miter lim="800000"/>
            <a:headEnd/>
            <a:tailEnd/>
          </a:ln>
        </p:spPr>
        <p:txBody>
          <a:bodyPr>
            <a:spAutoFit/>
          </a:bodyPr>
          <a:lstStyle/>
          <a:p>
            <a:pPr algn="just">
              <a:lnSpc>
                <a:spcPct val="110000"/>
              </a:lnSpc>
              <a:spcBef>
                <a:spcPct val="30000"/>
              </a:spcBef>
            </a:pPr>
            <a:r>
              <a:rPr lang="en-US" sz="2300" b="1" dirty="0">
                <a:solidFill>
                  <a:srgbClr val="9900CC"/>
                </a:solidFill>
              </a:rPr>
              <a:t>Lower glass cover slope increases the output but for practical reason it should be more than 10</a:t>
            </a:r>
            <a:r>
              <a:rPr lang="en-US" sz="2300" b="1" dirty="0">
                <a:solidFill>
                  <a:srgbClr val="9900CC"/>
                </a:solidFill>
                <a:cs typeface="Arial" charset="0"/>
              </a:rPr>
              <a:t>°, for much smaller angle the water droplets will fall in the basin.  Thus, slope of solar still must be 20-30° </a:t>
            </a:r>
            <a:r>
              <a:rPr lang="en-US" sz="2300" b="1" dirty="0">
                <a:solidFill>
                  <a:srgbClr val="9900CC"/>
                </a:solidFill>
              </a:rPr>
              <a:t>with horizontal.    </a:t>
            </a:r>
          </a:p>
        </p:txBody>
      </p:sp>
      <p:sp>
        <p:nvSpPr>
          <p:cNvPr id="78854" name="Text Box 12"/>
          <p:cNvSpPr txBox="1">
            <a:spLocks noChangeArrowheads="1"/>
          </p:cNvSpPr>
          <p:nvPr/>
        </p:nvSpPr>
        <p:spPr bwMode="auto">
          <a:xfrm>
            <a:off x="14288" y="4178300"/>
            <a:ext cx="4633912" cy="647700"/>
          </a:xfrm>
          <a:prstGeom prst="rect">
            <a:avLst/>
          </a:prstGeom>
          <a:noFill/>
          <a:ln w="9525">
            <a:noFill/>
            <a:miter lim="800000"/>
            <a:headEnd/>
            <a:tailEnd/>
          </a:ln>
        </p:spPr>
        <p:txBody>
          <a:bodyPr>
            <a:spAutoFit/>
          </a:bodyPr>
          <a:lstStyle/>
          <a:p>
            <a:pPr algn="just">
              <a:lnSpc>
                <a:spcPct val="130000"/>
              </a:lnSpc>
              <a:spcBef>
                <a:spcPct val="50000"/>
              </a:spcBef>
            </a:pPr>
            <a:r>
              <a:rPr lang="en-US" sz="2800" b="1" i="1">
                <a:solidFill>
                  <a:srgbClr val="336600"/>
                </a:solidFill>
              </a:rPr>
              <a:t>Glass material &amp; angle :</a:t>
            </a:r>
          </a:p>
        </p:txBody>
      </p:sp>
      <p:sp>
        <p:nvSpPr>
          <p:cNvPr id="78855" name="Text Box 13"/>
          <p:cNvSpPr txBox="1">
            <a:spLocks noChangeArrowheads="1"/>
          </p:cNvSpPr>
          <p:nvPr/>
        </p:nvSpPr>
        <p:spPr bwMode="auto">
          <a:xfrm>
            <a:off x="-4763" y="4805363"/>
            <a:ext cx="9077326" cy="2020887"/>
          </a:xfrm>
          <a:prstGeom prst="rect">
            <a:avLst/>
          </a:prstGeom>
          <a:noFill/>
          <a:ln w="9525">
            <a:noFill/>
            <a:miter lim="800000"/>
            <a:headEnd/>
            <a:tailEnd/>
          </a:ln>
        </p:spPr>
        <p:txBody>
          <a:bodyPr>
            <a:spAutoFit/>
          </a:bodyPr>
          <a:lstStyle/>
          <a:p>
            <a:pPr algn="just">
              <a:lnSpc>
                <a:spcPct val="110000"/>
              </a:lnSpc>
              <a:spcBef>
                <a:spcPct val="30000"/>
              </a:spcBef>
            </a:pPr>
            <a:r>
              <a:rPr lang="en-US" sz="2300" b="1">
                <a:solidFill>
                  <a:srgbClr val="990000"/>
                </a:solidFill>
              </a:rPr>
              <a:t>The slop of the cover must be sufficient to ensure that the condensed water runs smoothly through the condensate channel without reflecting too much solar energy and without forming large droplets.  The glass should be low absorption glazing.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0" y="-4763"/>
            <a:ext cx="9144000" cy="717551"/>
          </a:xfrm>
          <a:prstGeom prst="rect">
            <a:avLst/>
          </a:prstGeom>
          <a:solidFill>
            <a:srgbClr val="006666"/>
          </a:solidFill>
          <a:ln w="9525">
            <a:noFill/>
            <a:miter lim="800000"/>
            <a:headEnd/>
            <a:tailEnd/>
          </a:ln>
        </p:spPr>
        <p:txBody>
          <a:bodyPr>
            <a:spAutoFit/>
          </a:bodyPr>
          <a:lstStyle/>
          <a:p>
            <a:pPr algn="ctr">
              <a:lnSpc>
                <a:spcPct val="110000"/>
              </a:lnSpc>
              <a:spcBef>
                <a:spcPct val="20000"/>
              </a:spcBef>
            </a:pPr>
            <a:r>
              <a:rPr lang="en-US" sz="4000" b="1">
                <a:solidFill>
                  <a:srgbClr val="CCFF33"/>
                </a:solidFill>
              </a:rPr>
              <a:t>ECONOMICS OF SOLAR STILL  </a:t>
            </a:r>
          </a:p>
        </p:txBody>
      </p:sp>
      <p:sp>
        <p:nvSpPr>
          <p:cNvPr id="79875" name="Text Box 5"/>
          <p:cNvSpPr txBox="1">
            <a:spLocks noChangeArrowheads="1"/>
          </p:cNvSpPr>
          <p:nvPr/>
        </p:nvSpPr>
        <p:spPr bwMode="auto">
          <a:xfrm>
            <a:off x="52388" y="685800"/>
            <a:ext cx="9077325" cy="6197600"/>
          </a:xfrm>
          <a:prstGeom prst="rect">
            <a:avLst/>
          </a:prstGeom>
          <a:noFill/>
          <a:ln w="9525">
            <a:noFill/>
            <a:miter lim="800000"/>
            <a:headEnd/>
            <a:tailEnd/>
          </a:ln>
        </p:spPr>
        <p:txBody>
          <a:bodyPr>
            <a:spAutoFit/>
          </a:bodyPr>
          <a:lstStyle/>
          <a:p>
            <a:pPr algn="just">
              <a:lnSpc>
                <a:spcPct val="134000"/>
              </a:lnSpc>
              <a:spcBef>
                <a:spcPct val="30000"/>
              </a:spcBef>
            </a:pPr>
            <a:r>
              <a:rPr lang="en-US" sz="2200" b="1">
                <a:solidFill>
                  <a:srgbClr val="336600"/>
                </a:solidFill>
              </a:rPr>
              <a:t>Payback period can be calculated using the following sample calculation for distilled water used in battery maintenance.  According to the calculations shown in Section 4.6.2 a solar distil with 30 % efficiency will produce about 2.86 litres per day per square metre if the daily solar radiation is 6 kWh / m</a:t>
            </a:r>
            <a:r>
              <a:rPr lang="en-US" sz="2200" b="1" baseline="30000">
                <a:solidFill>
                  <a:srgbClr val="336600"/>
                </a:solidFill>
              </a:rPr>
              <a:t>2</a:t>
            </a:r>
            <a:r>
              <a:rPr lang="en-US" sz="2200" b="1">
                <a:solidFill>
                  <a:srgbClr val="336600"/>
                </a:solidFill>
              </a:rPr>
              <a:t>- day.</a:t>
            </a:r>
          </a:p>
          <a:p>
            <a:pPr algn="just">
              <a:lnSpc>
                <a:spcPct val="134000"/>
              </a:lnSpc>
              <a:spcBef>
                <a:spcPct val="30000"/>
              </a:spcBef>
            </a:pPr>
            <a:r>
              <a:rPr lang="en-US" sz="2200" b="1">
                <a:solidFill>
                  <a:srgbClr val="336600"/>
                </a:solidFill>
              </a:rPr>
              <a:t>Calculation of payback period for solar distill unit</a:t>
            </a:r>
          </a:p>
          <a:p>
            <a:pPr algn="just">
              <a:lnSpc>
                <a:spcPct val="134000"/>
              </a:lnSpc>
              <a:spcBef>
                <a:spcPct val="30000"/>
              </a:spcBef>
            </a:pPr>
            <a:r>
              <a:rPr lang="en-US" sz="2200" b="1">
                <a:solidFill>
                  <a:srgbClr val="336600"/>
                </a:solidFill>
              </a:rPr>
              <a:t>Daily distill water production per unit area </a:t>
            </a:r>
          </a:p>
          <a:p>
            <a:pPr algn="just">
              <a:lnSpc>
                <a:spcPct val="134000"/>
              </a:lnSpc>
              <a:spcBef>
                <a:spcPct val="30000"/>
              </a:spcBef>
            </a:pPr>
            <a:r>
              <a:rPr lang="en-US" sz="2200" b="1">
                <a:solidFill>
                  <a:srgbClr val="336600"/>
                </a:solidFill>
              </a:rPr>
              <a:t>	=	2.86 litre / day</a:t>
            </a:r>
          </a:p>
          <a:p>
            <a:pPr algn="just">
              <a:lnSpc>
                <a:spcPct val="134000"/>
              </a:lnSpc>
              <a:spcBef>
                <a:spcPct val="30000"/>
              </a:spcBef>
            </a:pPr>
            <a:r>
              <a:rPr lang="en-US" sz="2200" b="1">
                <a:solidFill>
                  <a:srgbClr val="336600"/>
                </a:solidFill>
              </a:rPr>
              <a:t>Cost of manufacturing of solar distill for one square metre area </a:t>
            </a:r>
          </a:p>
          <a:p>
            <a:pPr algn="just">
              <a:lnSpc>
                <a:spcPct val="134000"/>
              </a:lnSpc>
              <a:spcBef>
                <a:spcPct val="30000"/>
              </a:spcBef>
            </a:pPr>
            <a:r>
              <a:rPr lang="en-US" sz="2200" b="1">
                <a:solidFill>
                  <a:srgbClr val="336600"/>
                </a:solidFill>
              </a:rPr>
              <a:t>	=	Rs 1500 / m</a:t>
            </a:r>
            <a:r>
              <a:rPr lang="en-US" sz="2200" b="1" baseline="30000">
                <a:solidFill>
                  <a:srgbClr val="336600"/>
                </a:solidFill>
              </a:rPr>
              <a:t>2</a:t>
            </a:r>
          </a:p>
          <a:p>
            <a:pPr algn="just">
              <a:lnSpc>
                <a:spcPct val="134000"/>
              </a:lnSpc>
              <a:spcBef>
                <a:spcPct val="30000"/>
              </a:spcBef>
            </a:pPr>
            <a:r>
              <a:rPr lang="en-US" sz="2200" b="1">
                <a:solidFill>
                  <a:srgbClr val="336600"/>
                </a:solidFill>
              </a:rPr>
              <a:t>Cost of distill water in the market</a:t>
            </a:r>
          </a:p>
          <a:p>
            <a:pPr algn="just">
              <a:lnSpc>
                <a:spcPct val="134000"/>
              </a:lnSpc>
              <a:spcBef>
                <a:spcPct val="30000"/>
              </a:spcBef>
            </a:pPr>
            <a:r>
              <a:rPr lang="en-US" sz="2200" b="1">
                <a:solidFill>
                  <a:srgbClr val="336600"/>
                </a:solidFill>
              </a:rPr>
              <a:t>	=	Rs 10 / litre </a:t>
            </a:r>
          </a:p>
        </p:txBody>
      </p:sp>
      <p:cxnSp>
        <p:nvCxnSpPr>
          <p:cNvPr id="5" name="Straight Connector 4"/>
          <p:cNvCxnSpPr/>
          <p:nvPr/>
        </p:nvCxnSpPr>
        <p:spPr>
          <a:xfrm>
            <a:off x="0" y="6858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66675" y="-30163"/>
            <a:ext cx="9077325" cy="6878638"/>
          </a:xfrm>
          <a:prstGeom prst="rect">
            <a:avLst/>
          </a:prstGeom>
          <a:noFill/>
          <a:ln w="9525">
            <a:noFill/>
            <a:miter lim="800000"/>
            <a:headEnd/>
            <a:tailEnd/>
          </a:ln>
        </p:spPr>
        <p:txBody>
          <a:bodyPr>
            <a:spAutoFit/>
          </a:bodyPr>
          <a:lstStyle/>
          <a:p>
            <a:pPr algn="just">
              <a:lnSpc>
                <a:spcPct val="150000"/>
              </a:lnSpc>
              <a:spcBef>
                <a:spcPct val="30000"/>
              </a:spcBef>
            </a:pPr>
            <a:r>
              <a:rPr lang="en-US" sz="2600" b="1">
                <a:solidFill>
                  <a:srgbClr val="336600"/>
                </a:solidFill>
              </a:rPr>
              <a:t>Worth of distill water produced everyday ( gain )</a:t>
            </a:r>
          </a:p>
          <a:p>
            <a:pPr algn="just">
              <a:lnSpc>
                <a:spcPct val="150000"/>
              </a:lnSpc>
              <a:spcBef>
                <a:spcPct val="30000"/>
              </a:spcBef>
            </a:pPr>
            <a:r>
              <a:rPr lang="en-US" sz="2600" b="1">
                <a:solidFill>
                  <a:srgbClr val="336600"/>
                </a:solidFill>
              </a:rPr>
              <a:t>	=	</a:t>
            </a:r>
            <a:r>
              <a:rPr lang="en-US" sz="2600" b="1">
                <a:solidFill>
                  <a:srgbClr val="FF3300"/>
                </a:solidFill>
              </a:rPr>
              <a:t>2.86 x 10 = Rs 28.6 / day</a:t>
            </a:r>
          </a:p>
          <a:p>
            <a:pPr algn="just">
              <a:lnSpc>
                <a:spcPct val="150000"/>
              </a:lnSpc>
              <a:spcBef>
                <a:spcPct val="30000"/>
              </a:spcBef>
            </a:pPr>
            <a:r>
              <a:rPr lang="en-US" sz="2600" b="1">
                <a:solidFill>
                  <a:srgbClr val="336600"/>
                </a:solidFill>
              </a:rPr>
              <a:t>The number of days required to recover the cost                  of solar distil </a:t>
            </a:r>
          </a:p>
          <a:p>
            <a:pPr algn="just">
              <a:lnSpc>
                <a:spcPct val="150000"/>
              </a:lnSpc>
              <a:spcBef>
                <a:spcPct val="30000"/>
              </a:spcBef>
            </a:pPr>
            <a:r>
              <a:rPr lang="en-US" sz="2600" b="1">
                <a:solidFill>
                  <a:srgbClr val="336600"/>
                </a:solidFill>
              </a:rPr>
              <a:t>	=	</a:t>
            </a:r>
            <a:r>
              <a:rPr lang="en-US" sz="2600" b="1">
                <a:solidFill>
                  <a:srgbClr val="0033CC"/>
                </a:solidFill>
              </a:rPr>
              <a:t>Cost of manufacturing </a:t>
            </a:r>
          </a:p>
          <a:p>
            <a:pPr algn="just">
              <a:lnSpc>
                <a:spcPct val="150000"/>
              </a:lnSpc>
              <a:spcBef>
                <a:spcPct val="30000"/>
              </a:spcBef>
            </a:pPr>
            <a:r>
              <a:rPr lang="en-US" sz="2600" b="1">
                <a:solidFill>
                  <a:srgbClr val="336600"/>
                </a:solidFill>
              </a:rPr>
              <a:t>		    </a:t>
            </a:r>
            <a:r>
              <a:rPr lang="en-US" sz="2600" b="1">
                <a:solidFill>
                  <a:srgbClr val="0033CC"/>
                </a:solidFill>
              </a:rPr>
              <a:t>Cost gain per day </a:t>
            </a:r>
          </a:p>
          <a:p>
            <a:pPr algn="just">
              <a:lnSpc>
                <a:spcPct val="150000"/>
              </a:lnSpc>
              <a:spcBef>
                <a:spcPct val="30000"/>
              </a:spcBef>
            </a:pPr>
            <a:r>
              <a:rPr lang="en-US" sz="2600" b="1">
                <a:solidFill>
                  <a:srgbClr val="336600"/>
                </a:solidFill>
              </a:rPr>
              <a:t>	=	</a:t>
            </a:r>
            <a:r>
              <a:rPr lang="en-US" sz="2600" b="1">
                <a:solidFill>
                  <a:srgbClr val="FF3300"/>
                </a:solidFill>
              </a:rPr>
              <a:t>1500 / 28.6</a:t>
            </a:r>
            <a:r>
              <a:rPr lang="en-US" sz="2600" b="1">
                <a:solidFill>
                  <a:srgbClr val="336600"/>
                </a:solidFill>
              </a:rPr>
              <a:t>		=	</a:t>
            </a:r>
            <a:r>
              <a:rPr lang="en-US" sz="2600" b="1">
                <a:solidFill>
                  <a:srgbClr val="FF3300"/>
                </a:solidFill>
              </a:rPr>
              <a:t>52.31</a:t>
            </a:r>
          </a:p>
          <a:p>
            <a:pPr algn="just">
              <a:lnSpc>
                <a:spcPct val="150000"/>
              </a:lnSpc>
              <a:spcBef>
                <a:spcPct val="30000"/>
              </a:spcBef>
            </a:pPr>
            <a:r>
              <a:rPr lang="en-US" sz="2600" b="1">
                <a:solidFill>
                  <a:srgbClr val="336600"/>
                </a:solidFill>
              </a:rPr>
              <a:t>	=	</a:t>
            </a:r>
            <a:r>
              <a:rPr lang="en-US" sz="2600" b="1">
                <a:solidFill>
                  <a:srgbClr val="FF3300"/>
                </a:solidFill>
              </a:rPr>
              <a:t>53 days</a:t>
            </a:r>
          </a:p>
          <a:p>
            <a:pPr algn="just">
              <a:lnSpc>
                <a:spcPct val="150000"/>
              </a:lnSpc>
              <a:spcBef>
                <a:spcPct val="30000"/>
              </a:spcBef>
            </a:pPr>
            <a:r>
              <a:rPr lang="en-US" sz="2600" b="1">
                <a:solidFill>
                  <a:srgbClr val="336600"/>
                </a:solidFill>
              </a:rPr>
              <a:t>Thus, it can be seen that the payback period for solar distill is within 2 to 3 months. </a:t>
            </a:r>
          </a:p>
        </p:txBody>
      </p:sp>
      <p:sp>
        <p:nvSpPr>
          <p:cNvPr id="80899" name="Line 5"/>
          <p:cNvSpPr>
            <a:spLocks noChangeShapeType="1"/>
          </p:cNvSpPr>
          <p:nvPr/>
        </p:nvSpPr>
        <p:spPr bwMode="auto">
          <a:xfrm>
            <a:off x="1981200" y="3538538"/>
            <a:ext cx="3581400" cy="0"/>
          </a:xfrm>
          <a:prstGeom prst="line">
            <a:avLst/>
          </a:prstGeom>
          <a:noFill/>
          <a:ln w="38100">
            <a:solidFill>
              <a:srgbClr val="FF3300"/>
            </a:solidFill>
            <a:round/>
            <a:headEnd/>
            <a:tailEnd/>
          </a:ln>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5838825"/>
            <a:ext cx="8305800" cy="561975"/>
          </a:xfrm>
          <a:prstGeom prst="rect">
            <a:avLst/>
          </a:prstGeom>
          <a:solidFill>
            <a:srgbClr val="9900CC"/>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00CC"/>
            </a:extrusionClr>
          </a:sp3d>
        </p:spPr>
        <p:txBody>
          <a:bodyPr>
            <a:spAutoFit/>
            <a:flatTx/>
          </a:bodyPr>
          <a:lstStyle/>
          <a:p>
            <a:pPr algn="ctr">
              <a:lnSpc>
                <a:spcPct val="110000"/>
              </a:lnSpc>
              <a:spcBef>
                <a:spcPct val="20000"/>
              </a:spcBef>
            </a:pPr>
            <a:r>
              <a:rPr lang="en-US" sz="2800" b="1">
                <a:solidFill>
                  <a:srgbClr val="FFFF00"/>
                </a:solidFill>
              </a:rPr>
              <a:t>Schematic Diagram of a Single Basin Solar Still</a:t>
            </a:r>
          </a:p>
        </p:txBody>
      </p:sp>
      <p:grpSp>
        <p:nvGrpSpPr>
          <p:cNvPr id="2" name="Group 3"/>
          <p:cNvGrpSpPr>
            <a:grpSpLocks/>
          </p:cNvGrpSpPr>
          <p:nvPr/>
        </p:nvGrpSpPr>
        <p:grpSpPr bwMode="auto">
          <a:xfrm>
            <a:off x="-100013" y="914400"/>
            <a:ext cx="9405938" cy="4206875"/>
            <a:chOff x="-63" y="720"/>
            <a:chExt cx="5925" cy="2650"/>
          </a:xfrm>
        </p:grpSpPr>
        <p:grpSp>
          <p:nvGrpSpPr>
            <p:cNvPr id="3" name="Group 4"/>
            <p:cNvGrpSpPr>
              <a:grpSpLocks/>
            </p:cNvGrpSpPr>
            <p:nvPr/>
          </p:nvGrpSpPr>
          <p:grpSpPr bwMode="auto">
            <a:xfrm>
              <a:off x="864" y="1248"/>
              <a:ext cx="3840" cy="1536"/>
              <a:chOff x="768" y="1632"/>
              <a:chExt cx="4560" cy="1728"/>
            </a:xfrm>
          </p:grpSpPr>
          <p:sp>
            <p:nvSpPr>
              <p:cNvPr id="69663" name="Oval 5"/>
              <p:cNvSpPr>
                <a:spLocks noChangeArrowheads="1"/>
              </p:cNvSpPr>
              <p:nvPr/>
            </p:nvSpPr>
            <p:spPr bwMode="auto">
              <a:xfrm>
                <a:off x="4299" y="2277"/>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9664" name="Rectangle 6"/>
              <p:cNvSpPr>
                <a:spLocks noChangeArrowheads="1"/>
              </p:cNvSpPr>
              <p:nvPr/>
            </p:nvSpPr>
            <p:spPr bwMode="auto">
              <a:xfrm>
                <a:off x="1104" y="1632"/>
                <a:ext cx="240"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69665" name="Rectangle 7" descr="80%"/>
              <p:cNvSpPr>
                <a:spLocks noChangeArrowheads="1"/>
              </p:cNvSpPr>
              <p:nvPr/>
            </p:nvSpPr>
            <p:spPr bwMode="auto">
              <a:xfrm flipV="1">
                <a:off x="1443" y="2829"/>
                <a:ext cx="2964" cy="240"/>
              </a:xfrm>
              <a:prstGeom prst="rect">
                <a:avLst/>
              </a:prstGeom>
              <a:pattFill prst="pct80">
                <a:fgClr>
                  <a:srgbClr val="CCFFFF"/>
                </a:fgClr>
                <a:bgClr>
                  <a:schemeClr val="tx1"/>
                </a:bgClr>
              </a:pattFill>
              <a:ln w="9525">
                <a:solidFill>
                  <a:srgbClr val="DDDDDD"/>
                </a:solidFill>
                <a:miter lim="800000"/>
                <a:headEnd/>
                <a:tailEnd/>
              </a:ln>
            </p:spPr>
            <p:txBody>
              <a:bodyPr wrap="none" anchor="ctr"/>
              <a:lstStyle/>
              <a:p>
                <a:endParaRPr lang="en-US"/>
              </a:p>
            </p:txBody>
          </p:sp>
          <p:sp>
            <p:nvSpPr>
              <p:cNvPr id="69666" name="Line 8"/>
              <p:cNvSpPr>
                <a:spLocks noChangeShapeType="1"/>
              </p:cNvSpPr>
              <p:nvPr/>
            </p:nvSpPr>
            <p:spPr bwMode="auto">
              <a:xfrm>
                <a:off x="1344" y="3156"/>
                <a:ext cx="3168" cy="0"/>
              </a:xfrm>
              <a:prstGeom prst="line">
                <a:avLst/>
              </a:prstGeom>
              <a:noFill/>
              <a:ln w="9525">
                <a:solidFill>
                  <a:schemeClr val="tx1"/>
                </a:solidFill>
                <a:round/>
                <a:headEnd/>
                <a:tailEnd/>
              </a:ln>
            </p:spPr>
            <p:txBody>
              <a:bodyPr/>
              <a:lstStyle/>
              <a:p>
                <a:endParaRPr lang="en-IN"/>
              </a:p>
            </p:txBody>
          </p:sp>
          <p:sp>
            <p:nvSpPr>
              <p:cNvPr id="69667" name="Rectangle 9"/>
              <p:cNvSpPr>
                <a:spLocks noChangeArrowheads="1"/>
              </p:cNvSpPr>
              <p:nvPr/>
            </p:nvSpPr>
            <p:spPr bwMode="auto">
              <a:xfrm>
                <a:off x="1344" y="3072"/>
                <a:ext cx="3168" cy="96"/>
              </a:xfrm>
              <a:prstGeom prst="rect">
                <a:avLst/>
              </a:prstGeom>
              <a:solidFill>
                <a:srgbClr val="669900"/>
              </a:solidFill>
              <a:ln w="9525">
                <a:solidFill>
                  <a:srgbClr val="CC3300"/>
                </a:solidFill>
                <a:miter lim="800000"/>
                <a:headEnd/>
                <a:tailEnd/>
              </a:ln>
            </p:spPr>
            <p:txBody>
              <a:bodyPr wrap="none" anchor="ctr"/>
              <a:lstStyle/>
              <a:p>
                <a:endParaRPr lang="en-US"/>
              </a:p>
            </p:txBody>
          </p:sp>
          <p:sp>
            <p:nvSpPr>
              <p:cNvPr id="69668" name="Rectangle 10"/>
              <p:cNvSpPr>
                <a:spLocks noChangeArrowheads="1"/>
              </p:cNvSpPr>
              <p:nvPr/>
            </p:nvSpPr>
            <p:spPr bwMode="auto">
              <a:xfrm>
                <a:off x="1344" y="2592"/>
                <a:ext cx="96" cy="576"/>
              </a:xfrm>
              <a:prstGeom prst="rect">
                <a:avLst/>
              </a:prstGeom>
              <a:solidFill>
                <a:srgbClr val="669900"/>
              </a:solidFill>
              <a:ln w="9525">
                <a:solidFill>
                  <a:srgbClr val="CC3300"/>
                </a:solidFill>
                <a:miter lim="800000"/>
                <a:headEnd/>
                <a:tailEnd/>
              </a:ln>
            </p:spPr>
            <p:txBody>
              <a:bodyPr wrap="none" anchor="ctr"/>
              <a:lstStyle/>
              <a:p>
                <a:endParaRPr lang="en-US"/>
              </a:p>
            </p:txBody>
          </p:sp>
          <p:sp>
            <p:nvSpPr>
              <p:cNvPr id="69669" name="Rectangle 11"/>
              <p:cNvSpPr>
                <a:spLocks noChangeArrowheads="1"/>
              </p:cNvSpPr>
              <p:nvPr/>
            </p:nvSpPr>
            <p:spPr bwMode="auto">
              <a:xfrm>
                <a:off x="4416" y="2637"/>
                <a:ext cx="96" cy="528"/>
              </a:xfrm>
              <a:prstGeom prst="rect">
                <a:avLst/>
              </a:prstGeom>
              <a:solidFill>
                <a:srgbClr val="669900"/>
              </a:solidFill>
              <a:ln w="38100">
                <a:solidFill>
                  <a:srgbClr val="CC3300"/>
                </a:solidFill>
                <a:miter lim="800000"/>
                <a:headEnd/>
                <a:tailEnd/>
              </a:ln>
            </p:spPr>
            <p:txBody>
              <a:bodyPr wrap="none" anchor="ctr"/>
              <a:lstStyle/>
              <a:p>
                <a:endParaRPr lang="en-US"/>
              </a:p>
            </p:txBody>
          </p:sp>
          <p:sp>
            <p:nvSpPr>
              <p:cNvPr id="69670" name="Rectangle 12"/>
              <p:cNvSpPr>
                <a:spLocks noChangeArrowheads="1"/>
              </p:cNvSpPr>
              <p:nvPr/>
            </p:nvSpPr>
            <p:spPr bwMode="auto">
              <a:xfrm>
                <a:off x="1104" y="1776"/>
                <a:ext cx="240" cy="1584"/>
              </a:xfrm>
              <a:prstGeom prst="rect">
                <a:avLst/>
              </a:prstGeom>
              <a:solidFill>
                <a:srgbClr val="663300"/>
              </a:solidFill>
              <a:ln w="9525">
                <a:solidFill>
                  <a:schemeClr val="tx1"/>
                </a:solidFill>
                <a:miter lim="800000"/>
                <a:headEnd/>
                <a:tailEnd/>
              </a:ln>
            </p:spPr>
            <p:txBody>
              <a:bodyPr wrap="none" anchor="ctr"/>
              <a:lstStyle/>
              <a:p>
                <a:endParaRPr lang="en-US"/>
              </a:p>
            </p:txBody>
          </p:sp>
          <p:sp>
            <p:nvSpPr>
              <p:cNvPr id="69671" name="Rectangle 13"/>
              <p:cNvSpPr>
                <a:spLocks noChangeArrowheads="1"/>
              </p:cNvSpPr>
              <p:nvPr/>
            </p:nvSpPr>
            <p:spPr bwMode="auto">
              <a:xfrm>
                <a:off x="4524" y="2448"/>
                <a:ext cx="240" cy="912"/>
              </a:xfrm>
              <a:prstGeom prst="rect">
                <a:avLst/>
              </a:prstGeom>
              <a:solidFill>
                <a:srgbClr val="663300"/>
              </a:solidFill>
              <a:ln w="38100">
                <a:solidFill>
                  <a:schemeClr val="tx1"/>
                </a:solidFill>
                <a:miter lim="800000"/>
                <a:headEnd/>
                <a:tailEnd/>
              </a:ln>
            </p:spPr>
            <p:txBody>
              <a:bodyPr wrap="none" anchor="ctr"/>
              <a:lstStyle/>
              <a:p>
                <a:endParaRPr lang="en-US"/>
              </a:p>
            </p:txBody>
          </p:sp>
          <p:sp>
            <p:nvSpPr>
              <p:cNvPr id="69672" name="Rectangle 14"/>
              <p:cNvSpPr>
                <a:spLocks noChangeArrowheads="1"/>
              </p:cNvSpPr>
              <p:nvPr/>
            </p:nvSpPr>
            <p:spPr bwMode="auto">
              <a:xfrm>
                <a:off x="1344" y="3168"/>
                <a:ext cx="3168" cy="192"/>
              </a:xfrm>
              <a:prstGeom prst="rect">
                <a:avLst/>
              </a:prstGeom>
              <a:solidFill>
                <a:srgbClr val="663300"/>
              </a:solidFill>
              <a:ln w="9525">
                <a:solidFill>
                  <a:schemeClr val="tx1"/>
                </a:solidFill>
                <a:miter lim="800000"/>
                <a:headEnd/>
                <a:tailEnd/>
              </a:ln>
            </p:spPr>
            <p:txBody>
              <a:bodyPr wrap="none" anchor="ctr"/>
              <a:lstStyle/>
              <a:p>
                <a:endParaRPr lang="en-US"/>
              </a:p>
            </p:txBody>
          </p:sp>
          <p:sp>
            <p:nvSpPr>
              <p:cNvPr id="69673" name="Line 15"/>
              <p:cNvSpPr>
                <a:spLocks noChangeShapeType="1"/>
              </p:cNvSpPr>
              <p:nvPr/>
            </p:nvSpPr>
            <p:spPr bwMode="auto">
              <a:xfrm>
                <a:off x="4224" y="2784"/>
                <a:ext cx="720" cy="0"/>
              </a:xfrm>
              <a:prstGeom prst="line">
                <a:avLst/>
              </a:prstGeom>
              <a:noFill/>
              <a:ln w="38100">
                <a:solidFill>
                  <a:srgbClr val="CC0099"/>
                </a:solidFill>
                <a:round/>
                <a:headEnd/>
                <a:tailEnd/>
              </a:ln>
            </p:spPr>
            <p:txBody>
              <a:bodyPr/>
              <a:lstStyle/>
              <a:p>
                <a:endParaRPr lang="en-IN"/>
              </a:p>
            </p:txBody>
          </p:sp>
          <p:sp>
            <p:nvSpPr>
              <p:cNvPr id="69674" name="Line 16"/>
              <p:cNvSpPr>
                <a:spLocks noChangeShapeType="1"/>
              </p:cNvSpPr>
              <p:nvPr/>
            </p:nvSpPr>
            <p:spPr bwMode="auto">
              <a:xfrm>
                <a:off x="4227" y="2715"/>
                <a:ext cx="816" cy="0"/>
              </a:xfrm>
              <a:prstGeom prst="line">
                <a:avLst/>
              </a:prstGeom>
              <a:noFill/>
              <a:ln w="38100">
                <a:solidFill>
                  <a:srgbClr val="CC0099"/>
                </a:solidFill>
                <a:round/>
                <a:headEnd/>
                <a:tailEnd/>
              </a:ln>
            </p:spPr>
            <p:txBody>
              <a:bodyPr/>
              <a:lstStyle/>
              <a:p>
                <a:endParaRPr lang="en-IN"/>
              </a:p>
            </p:txBody>
          </p:sp>
          <p:sp>
            <p:nvSpPr>
              <p:cNvPr id="69675" name="Line 17"/>
              <p:cNvSpPr>
                <a:spLocks noChangeShapeType="1"/>
              </p:cNvSpPr>
              <p:nvPr/>
            </p:nvSpPr>
            <p:spPr bwMode="auto">
              <a:xfrm>
                <a:off x="4944" y="2784"/>
                <a:ext cx="0" cy="480"/>
              </a:xfrm>
              <a:prstGeom prst="line">
                <a:avLst/>
              </a:prstGeom>
              <a:noFill/>
              <a:ln w="38100">
                <a:solidFill>
                  <a:srgbClr val="CC0099"/>
                </a:solidFill>
                <a:round/>
                <a:headEnd/>
                <a:tailEnd/>
              </a:ln>
            </p:spPr>
            <p:txBody>
              <a:bodyPr/>
              <a:lstStyle/>
              <a:p>
                <a:endParaRPr lang="en-IN"/>
              </a:p>
            </p:txBody>
          </p:sp>
          <p:sp>
            <p:nvSpPr>
              <p:cNvPr id="69676" name="Line 18"/>
              <p:cNvSpPr>
                <a:spLocks noChangeShapeType="1"/>
              </p:cNvSpPr>
              <p:nvPr/>
            </p:nvSpPr>
            <p:spPr bwMode="auto">
              <a:xfrm>
                <a:off x="5040" y="2715"/>
                <a:ext cx="0" cy="576"/>
              </a:xfrm>
              <a:prstGeom prst="line">
                <a:avLst/>
              </a:prstGeom>
              <a:noFill/>
              <a:ln w="38100">
                <a:solidFill>
                  <a:srgbClr val="CC0099"/>
                </a:solidFill>
                <a:round/>
                <a:headEnd/>
                <a:tailEnd/>
              </a:ln>
            </p:spPr>
            <p:txBody>
              <a:bodyPr/>
              <a:lstStyle/>
              <a:p>
                <a:endParaRPr lang="en-IN"/>
              </a:p>
            </p:txBody>
          </p:sp>
          <p:sp>
            <p:nvSpPr>
              <p:cNvPr id="69677" name="Rectangle 19"/>
              <p:cNvSpPr>
                <a:spLocks noChangeArrowheads="1"/>
              </p:cNvSpPr>
              <p:nvPr/>
            </p:nvSpPr>
            <p:spPr bwMode="auto">
              <a:xfrm rot="667224">
                <a:off x="1046" y="1932"/>
                <a:ext cx="3748" cy="91"/>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9678" name="Line 20"/>
              <p:cNvSpPr>
                <a:spLocks noChangeShapeType="1"/>
              </p:cNvSpPr>
              <p:nvPr/>
            </p:nvSpPr>
            <p:spPr bwMode="auto">
              <a:xfrm>
                <a:off x="4512" y="2496"/>
                <a:ext cx="816" cy="0"/>
              </a:xfrm>
              <a:prstGeom prst="line">
                <a:avLst/>
              </a:prstGeom>
              <a:noFill/>
              <a:ln w="38100">
                <a:solidFill>
                  <a:srgbClr val="CC0099"/>
                </a:solidFill>
                <a:round/>
                <a:headEnd/>
                <a:tailEnd/>
              </a:ln>
            </p:spPr>
            <p:txBody>
              <a:bodyPr/>
              <a:lstStyle/>
              <a:p>
                <a:endParaRPr lang="en-IN"/>
              </a:p>
            </p:txBody>
          </p:sp>
          <p:sp>
            <p:nvSpPr>
              <p:cNvPr id="69679" name="Line 21"/>
              <p:cNvSpPr>
                <a:spLocks noChangeShapeType="1"/>
              </p:cNvSpPr>
              <p:nvPr/>
            </p:nvSpPr>
            <p:spPr bwMode="auto">
              <a:xfrm>
                <a:off x="4512" y="2574"/>
                <a:ext cx="816" cy="0"/>
              </a:xfrm>
              <a:prstGeom prst="line">
                <a:avLst/>
              </a:prstGeom>
              <a:noFill/>
              <a:ln w="38100">
                <a:solidFill>
                  <a:srgbClr val="CC0099"/>
                </a:solidFill>
                <a:round/>
                <a:headEnd/>
                <a:tailEnd/>
              </a:ln>
            </p:spPr>
            <p:txBody>
              <a:bodyPr/>
              <a:lstStyle/>
              <a:p>
                <a:endParaRPr lang="en-IN"/>
              </a:p>
            </p:txBody>
          </p:sp>
          <p:sp>
            <p:nvSpPr>
              <p:cNvPr id="69680" name="Rectangle 22"/>
              <p:cNvSpPr>
                <a:spLocks noChangeArrowheads="1"/>
              </p:cNvSpPr>
              <p:nvPr/>
            </p:nvSpPr>
            <p:spPr bwMode="auto">
              <a:xfrm>
                <a:off x="4521" y="2352"/>
                <a:ext cx="240" cy="96"/>
              </a:xfrm>
              <a:prstGeom prst="rect">
                <a:avLst/>
              </a:prstGeom>
              <a:solidFill>
                <a:srgbClr val="FF0000"/>
              </a:solidFill>
              <a:ln w="38100">
                <a:solidFill>
                  <a:schemeClr val="tx1"/>
                </a:solidFill>
                <a:miter lim="800000"/>
                <a:headEnd/>
                <a:tailEnd/>
              </a:ln>
            </p:spPr>
            <p:txBody>
              <a:bodyPr wrap="none" anchor="ctr"/>
              <a:lstStyle/>
              <a:p>
                <a:endParaRPr lang="en-US"/>
              </a:p>
            </p:txBody>
          </p:sp>
          <p:sp>
            <p:nvSpPr>
              <p:cNvPr id="69681" name="Line 23"/>
              <p:cNvSpPr>
                <a:spLocks noChangeShapeType="1"/>
              </p:cNvSpPr>
              <p:nvPr/>
            </p:nvSpPr>
            <p:spPr bwMode="auto">
              <a:xfrm flipH="1">
                <a:off x="768" y="3072"/>
                <a:ext cx="576" cy="0"/>
              </a:xfrm>
              <a:prstGeom prst="line">
                <a:avLst/>
              </a:prstGeom>
              <a:noFill/>
              <a:ln w="38100">
                <a:solidFill>
                  <a:srgbClr val="CC0099"/>
                </a:solidFill>
                <a:round/>
                <a:headEnd/>
                <a:tailEnd/>
              </a:ln>
            </p:spPr>
            <p:txBody>
              <a:bodyPr/>
              <a:lstStyle/>
              <a:p>
                <a:endParaRPr lang="en-IN"/>
              </a:p>
            </p:txBody>
          </p:sp>
          <p:sp>
            <p:nvSpPr>
              <p:cNvPr id="69682" name="Line 24"/>
              <p:cNvSpPr>
                <a:spLocks noChangeShapeType="1"/>
              </p:cNvSpPr>
              <p:nvPr/>
            </p:nvSpPr>
            <p:spPr bwMode="auto">
              <a:xfrm flipH="1">
                <a:off x="864" y="2997"/>
                <a:ext cx="480" cy="0"/>
              </a:xfrm>
              <a:prstGeom prst="line">
                <a:avLst/>
              </a:prstGeom>
              <a:noFill/>
              <a:ln w="38100">
                <a:solidFill>
                  <a:srgbClr val="CC0099"/>
                </a:solidFill>
                <a:round/>
                <a:headEnd/>
                <a:tailEnd/>
              </a:ln>
            </p:spPr>
            <p:txBody>
              <a:bodyPr/>
              <a:lstStyle/>
              <a:p>
                <a:endParaRPr lang="en-IN"/>
              </a:p>
            </p:txBody>
          </p:sp>
          <p:sp>
            <p:nvSpPr>
              <p:cNvPr id="69683" name="Line 25"/>
              <p:cNvSpPr>
                <a:spLocks noChangeShapeType="1"/>
              </p:cNvSpPr>
              <p:nvPr/>
            </p:nvSpPr>
            <p:spPr bwMode="auto">
              <a:xfrm flipV="1">
                <a:off x="768" y="2400"/>
                <a:ext cx="0" cy="672"/>
              </a:xfrm>
              <a:prstGeom prst="line">
                <a:avLst/>
              </a:prstGeom>
              <a:noFill/>
              <a:ln w="38100">
                <a:solidFill>
                  <a:srgbClr val="CC0099"/>
                </a:solidFill>
                <a:round/>
                <a:headEnd/>
                <a:tailEnd/>
              </a:ln>
            </p:spPr>
            <p:txBody>
              <a:bodyPr/>
              <a:lstStyle/>
              <a:p>
                <a:endParaRPr lang="en-IN"/>
              </a:p>
            </p:txBody>
          </p:sp>
          <p:sp>
            <p:nvSpPr>
              <p:cNvPr id="69684" name="Line 26"/>
              <p:cNvSpPr>
                <a:spLocks noChangeShapeType="1"/>
              </p:cNvSpPr>
              <p:nvPr/>
            </p:nvSpPr>
            <p:spPr bwMode="auto">
              <a:xfrm flipV="1">
                <a:off x="864" y="2400"/>
                <a:ext cx="0" cy="585"/>
              </a:xfrm>
              <a:prstGeom prst="line">
                <a:avLst/>
              </a:prstGeom>
              <a:noFill/>
              <a:ln w="38100">
                <a:solidFill>
                  <a:srgbClr val="CC0099"/>
                </a:solidFill>
                <a:round/>
                <a:headEnd/>
                <a:tailEnd/>
              </a:ln>
            </p:spPr>
            <p:txBody>
              <a:bodyPr/>
              <a:lstStyle/>
              <a:p>
                <a:endParaRPr lang="en-IN"/>
              </a:p>
            </p:txBody>
          </p:sp>
          <p:sp>
            <p:nvSpPr>
              <p:cNvPr id="69685" name="Line 27"/>
              <p:cNvSpPr>
                <a:spLocks noChangeShapeType="1"/>
              </p:cNvSpPr>
              <p:nvPr/>
            </p:nvSpPr>
            <p:spPr bwMode="auto">
              <a:xfrm>
                <a:off x="2397" y="1977"/>
                <a:ext cx="1284" cy="270"/>
              </a:xfrm>
              <a:prstGeom prst="line">
                <a:avLst/>
              </a:prstGeom>
              <a:noFill/>
              <a:ln w="38100">
                <a:solidFill>
                  <a:srgbClr val="FF0000"/>
                </a:solidFill>
                <a:round/>
                <a:headEnd/>
                <a:tailEnd type="triangle" w="med" len="med"/>
              </a:ln>
            </p:spPr>
            <p:txBody>
              <a:bodyPr/>
              <a:lstStyle/>
              <a:p>
                <a:endParaRPr lang="en-IN"/>
              </a:p>
            </p:txBody>
          </p:sp>
          <p:sp>
            <p:nvSpPr>
              <p:cNvPr id="69686" name="Oval 28"/>
              <p:cNvSpPr>
                <a:spLocks noChangeArrowheads="1"/>
              </p:cNvSpPr>
              <p:nvPr/>
            </p:nvSpPr>
            <p:spPr bwMode="auto">
              <a:xfrm>
                <a:off x="1536" y="1770"/>
                <a:ext cx="96"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9687" name="Oval 29"/>
              <p:cNvSpPr>
                <a:spLocks noChangeArrowheads="1"/>
              </p:cNvSpPr>
              <p:nvPr/>
            </p:nvSpPr>
            <p:spPr bwMode="auto">
              <a:xfrm>
                <a:off x="1821" y="1812"/>
                <a:ext cx="96"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9688" name="Oval 30"/>
              <p:cNvSpPr>
                <a:spLocks noChangeArrowheads="1"/>
              </p:cNvSpPr>
              <p:nvPr/>
            </p:nvSpPr>
            <p:spPr bwMode="auto">
              <a:xfrm>
                <a:off x="2130" y="1866"/>
                <a:ext cx="96"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9689" name="Oval 31"/>
              <p:cNvSpPr>
                <a:spLocks noChangeArrowheads="1"/>
              </p:cNvSpPr>
              <p:nvPr/>
            </p:nvSpPr>
            <p:spPr bwMode="auto">
              <a:xfrm>
                <a:off x="3870" y="2229"/>
                <a:ext cx="96"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9690" name="Oval 32"/>
              <p:cNvSpPr>
                <a:spLocks noChangeArrowheads="1"/>
              </p:cNvSpPr>
              <p:nvPr/>
            </p:nvSpPr>
            <p:spPr bwMode="auto">
              <a:xfrm>
                <a:off x="2736" y="2004"/>
                <a:ext cx="96"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9691" name="Oval 33"/>
              <p:cNvSpPr>
                <a:spLocks noChangeArrowheads="1"/>
              </p:cNvSpPr>
              <p:nvPr/>
            </p:nvSpPr>
            <p:spPr bwMode="auto">
              <a:xfrm>
                <a:off x="3120" y="2079"/>
                <a:ext cx="96" cy="48"/>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69647" name="Line 34"/>
            <p:cNvSpPr>
              <a:spLocks noChangeShapeType="1"/>
            </p:cNvSpPr>
            <p:nvPr/>
          </p:nvSpPr>
          <p:spPr bwMode="auto">
            <a:xfrm flipV="1">
              <a:off x="972" y="2784"/>
              <a:ext cx="180" cy="240"/>
            </a:xfrm>
            <a:prstGeom prst="line">
              <a:avLst/>
            </a:prstGeom>
            <a:noFill/>
            <a:ln w="38100">
              <a:solidFill>
                <a:srgbClr val="FF0000"/>
              </a:solidFill>
              <a:round/>
              <a:headEnd/>
              <a:tailEnd type="triangle" w="med" len="med"/>
            </a:ln>
          </p:spPr>
          <p:txBody>
            <a:bodyPr/>
            <a:lstStyle/>
            <a:p>
              <a:endParaRPr lang="en-IN"/>
            </a:p>
          </p:txBody>
        </p:sp>
        <p:sp>
          <p:nvSpPr>
            <p:cNvPr id="69648" name="Line 35"/>
            <p:cNvSpPr>
              <a:spLocks noChangeShapeType="1"/>
            </p:cNvSpPr>
            <p:nvPr/>
          </p:nvSpPr>
          <p:spPr bwMode="auto">
            <a:xfrm flipV="1">
              <a:off x="1668" y="2544"/>
              <a:ext cx="432" cy="576"/>
            </a:xfrm>
            <a:prstGeom prst="line">
              <a:avLst/>
            </a:prstGeom>
            <a:noFill/>
            <a:ln w="38100">
              <a:solidFill>
                <a:srgbClr val="FF0000"/>
              </a:solidFill>
              <a:round/>
              <a:headEnd/>
              <a:tailEnd type="triangle" w="med" len="med"/>
            </a:ln>
          </p:spPr>
          <p:txBody>
            <a:bodyPr/>
            <a:lstStyle/>
            <a:p>
              <a:endParaRPr lang="en-IN"/>
            </a:p>
          </p:txBody>
        </p:sp>
        <p:sp>
          <p:nvSpPr>
            <p:cNvPr id="69649" name="Line 36"/>
            <p:cNvSpPr>
              <a:spLocks noChangeShapeType="1"/>
            </p:cNvSpPr>
            <p:nvPr/>
          </p:nvSpPr>
          <p:spPr bwMode="auto">
            <a:xfrm flipV="1">
              <a:off x="3132" y="2016"/>
              <a:ext cx="756" cy="1104"/>
            </a:xfrm>
            <a:prstGeom prst="line">
              <a:avLst/>
            </a:prstGeom>
            <a:noFill/>
            <a:ln w="38100">
              <a:solidFill>
                <a:srgbClr val="FF0000"/>
              </a:solidFill>
              <a:round/>
              <a:headEnd/>
              <a:tailEnd type="triangle" w="med" len="med"/>
            </a:ln>
          </p:spPr>
          <p:txBody>
            <a:bodyPr/>
            <a:lstStyle/>
            <a:p>
              <a:endParaRPr lang="en-IN"/>
            </a:p>
          </p:txBody>
        </p:sp>
        <p:sp>
          <p:nvSpPr>
            <p:cNvPr id="69650" name="Freeform 37"/>
            <p:cNvSpPr>
              <a:spLocks/>
            </p:cNvSpPr>
            <p:nvPr/>
          </p:nvSpPr>
          <p:spPr bwMode="auto">
            <a:xfrm>
              <a:off x="3852" y="1932"/>
              <a:ext cx="169" cy="108"/>
            </a:xfrm>
            <a:custGeom>
              <a:avLst/>
              <a:gdLst>
                <a:gd name="T0" fmla="*/ 0 w 256"/>
                <a:gd name="T1" fmla="*/ 0 h 144"/>
                <a:gd name="T2" fmla="*/ 18 w 256"/>
                <a:gd name="T3" fmla="*/ 34 h 144"/>
                <a:gd name="T4" fmla="*/ 30 w 256"/>
                <a:gd name="T5" fmla="*/ 0 h 144"/>
                <a:gd name="T6" fmla="*/ 0 60000 65536"/>
                <a:gd name="T7" fmla="*/ 0 60000 65536"/>
                <a:gd name="T8" fmla="*/ 0 60000 65536"/>
                <a:gd name="T9" fmla="*/ 0 w 256"/>
                <a:gd name="T10" fmla="*/ 0 h 144"/>
                <a:gd name="T11" fmla="*/ 256 w 256"/>
                <a:gd name="T12" fmla="*/ 144 h 144"/>
              </a:gdLst>
              <a:ahLst/>
              <a:cxnLst>
                <a:cxn ang="T6">
                  <a:pos x="T0" y="T1"/>
                </a:cxn>
                <a:cxn ang="T7">
                  <a:pos x="T2" y="T3"/>
                </a:cxn>
                <a:cxn ang="T8">
                  <a:pos x="T4" y="T5"/>
                </a:cxn>
              </a:cxnLst>
              <a:rect l="T9" t="T10" r="T11" b="T12"/>
              <a:pathLst>
                <a:path w="256" h="144">
                  <a:moveTo>
                    <a:pt x="0" y="0"/>
                  </a:moveTo>
                  <a:cubicBezTo>
                    <a:pt x="52" y="72"/>
                    <a:pt x="104" y="144"/>
                    <a:pt x="144" y="144"/>
                  </a:cubicBezTo>
                  <a:cubicBezTo>
                    <a:pt x="184" y="144"/>
                    <a:pt x="256" y="40"/>
                    <a:pt x="240" y="0"/>
                  </a:cubicBezTo>
                </a:path>
              </a:pathLst>
            </a:custGeom>
            <a:noFill/>
            <a:ln w="38100">
              <a:solidFill>
                <a:srgbClr val="006600"/>
              </a:solidFill>
              <a:round/>
              <a:headEnd/>
              <a:tailEnd/>
            </a:ln>
          </p:spPr>
          <p:txBody>
            <a:bodyPr/>
            <a:lstStyle/>
            <a:p>
              <a:endParaRPr lang="en-US"/>
            </a:p>
          </p:txBody>
        </p:sp>
        <p:sp>
          <p:nvSpPr>
            <p:cNvPr id="69651" name="Text Box 38"/>
            <p:cNvSpPr txBox="1">
              <a:spLocks noChangeArrowheads="1"/>
            </p:cNvSpPr>
            <p:nvPr/>
          </p:nvSpPr>
          <p:spPr bwMode="auto">
            <a:xfrm>
              <a:off x="624" y="3072"/>
              <a:ext cx="672" cy="250"/>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Tank</a:t>
              </a:r>
            </a:p>
          </p:txBody>
        </p:sp>
        <p:sp>
          <p:nvSpPr>
            <p:cNvPr id="69652" name="Text Box 39"/>
            <p:cNvSpPr txBox="1">
              <a:spLocks noChangeArrowheads="1"/>
            </p:cNvSpPr>
            <p:nvPr/>
          </p:nvSpPr>
          <p:spPr bwMode="auto">
            <a:xfrm>
              <a:off x="1353" y="3102"/>
              <a:ext cx="855" cy="250"/>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Absorber</a:t>
              </a:r>
            </a:p>
          </p:txBody>
        </p:sp>
        <p:sp>
          <p:nvSpPr>
            <p:cNvPr id="69653" name="Text Box 40"/>
            <p:cNvSpPr txBox="1">
              <a:spLocks noChangeArrowheads="1"/>
            </p:cNvSpPr>
            <p:nvPr/>
          </p:nvSpPr>
          <p:spPr bwMode="auto">
            <a:xfrm>
              <a:off x="2304" y="3120"/>
              <a:ext cx="2112" cy="250"/>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Condensate channel</a:t>
              </a:r>
            </a:p>
          </p:txBody>
        </p:sp>
        <p:sp>
          <p:nvSpPr>
            <p:cNvPr id="69654" name="Text Box 41"/>
            <p:cNvSpPr txBox="1">
              <a:spLocks noChangeArrowheads="1"/>
            </p:cNvSpPr>
            <p:nvPr/>
          </p:nvSpPr>
          <p:spPr bwMode="auto">
            <a:xfrm>
              <a:off x="4242" y="2703"/>
              <a:ext cx="1392" cy="442"/>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Excess make-up water outlet</a:t>
              </a:r>
            </a:p>
          </p:txBody>
        </p:sp>
        <p:sp>
          <p:nvSpPr>
            <p:cNvPr id="69655" name="Text Box 42"/>
            <p:cNvSpPr txBox="1">
              <a:spLocks noChangeArrowheads="1"/>
            </p:cNvSpPr>
            <p:nvPr/>
          </p:nvSpPr>
          <p:spPr bwMode="auto">
            <a:xfrm>
              <a:off x="4422" y="2102"/>
              <a:ext cx="1440" cy="442"/>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Distilled water outlet</a:t>
              </a:r>
            </a:p>
          </p:txBody>
        </p:sp>
        <p:sp>
          <p:nvSpPr>
            <p:cNvPr id="69656" name="Text Box 43"/>
            <p:cNvSpPr txBox="1">
              <a:spLocks noChangeArrowheads="1"/>
            </p:cNvSpPr>
            <p:nvPr/>
          </p:nvSpPr>
          <p:spPr bwMode="auto">
            <a:xfrm>
              <a:off x="3642" y="984"/>
              <a:ext cx="1776" cy="250"/>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Transparent cover</a:t>
              </a:r>
            </a:p>
          </p:txBody>
        </p:sp>
        <p:sp>
          <p:nvSpPr>
            <p:cNvPr id="69657" name="Line 44"/>
            <p:cNvSpPr>
              <a:spLocks noChangeShapeType="1"/>
            </p:cNvSpPr>
            <p:nvPr/>
          </p:nvSpPr>
          <p:spPr bwMode="auto">
            <a:xfrm flipH="1">
              <a:off x="3648" y="1248"/>
              <a:ext cx="480" cy="432"/>
            </a:xfrm>
            <a:prstGeom prst="line">
              <a:avLst/>
            </a:prstGeom>
            <a:noFill/>
            <a:ln w="38100">
              <a:solidFill>
                <a:srgbClr val="FF0000"/>
              </a:solidFill>
              <a:round/>
              <a:headEnd/>
              <a:tailEnd type="triangle" w="med" len="med"/>
            </a:ln>
          </p:spPr>
          <p:txBody>
            <a:bodyPr/>
            <a:lstStyle/>
            <a:p>
              <a:endParaRPr lang="en-IN"/>
            </a:p>
          </p:txBody>
        </p:sp>
        <p:sp>
          <p:nvSpPr>
            <p:cNvPr id="69658" name="Text Box 45"/>
            <p:cNvSpPr txBox="1">
              <a:spLocks noChangeArrowheads="1"/>
            </p:cNvSpPr>
            <p:nvPr/>
          </p:nvSpPr>
          <p:spPr bwMode="auto">
            <a:xfrm>
              <a:off x="1104" y="720"/>
              <a:ext cx="1872" cy="250"/>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Condensed droplets</a:t>
              </a:r>
            </a:p>
          </p:txBody>
        </p:sp>
        <p:sp>
          <p:nvSpPr>
            <p:cNvPr id="69659" name="Line 46"/>
            <p:cNvSpPr>
              <a:spLocks noChangeShapeType="1"/>
            </p:cNvSpPr>
            <p:nvPr/>
          </p:nvSpPr>
          <p:spPr bwMode="auto">
            <a:xfrm>
              <a:off x="1872" y="960"/>
              <a:ext cx="192" cy="528"/>
            </a:xfrm>
            <a:prstGeom prst="line">
              <a:avLst/>
            </a:prstGeom>
            <a:noFill/>
            <a:ln w="38100">
              <a:solidFill>
                <a:srgbClr val="FF0000"/>
              </a:solidFill>
              <a:round/>
              <a:headEnd/>
              <a:tailEnd type="triangle" w="med" len="med"/>
            </a:ln>
          </p:spPr>
          <p:txBody>
            <a:bodyPr/>
            <a:lstStyle/>
            <a:p>
              <a:endParaRPr lang="en-IN"/>
            </a:p>
          </p:txBody>
        </p:sp>
        <p:cxnSp>
          <p:nvCxnSpPr>
            <p:cNvPr id="69660" name="AutoShape 47"/>
            <p:cNvCxnSpPr>
              <a:cxnSpLocks noChangeShapeType="1"/>
            </p:cNvCxnSpPr>
            <p:nvPr/>
          </p:nvCxnSpPr>
          <p:spPr bwMode="auto">
            <a:xfrm>
              <a:off x="624" y="960"/>
              <a:ext cx="528" cy="384"/>
            </a:xfrm>
            <a:prstGeom prst="bentConnector3">
              <a:avLst>
                <a:gd name="adj1" fmla="val 50000"/>
              </a:avLst>
            </a:prstGeom>
            <a:noFill/>
            <a:ln w="38100">
              <a:solidFill>
                <a:srgbClr val="FF0000"/>
              </a:solidFill>
              <a:miter lim="800000"/>
              <a:headEnd/>
              <a:tailEnd type="triangle" w="med" len="med"/>
            </a:ln>
          </p:spPr>
        </p:cxnSp>
        <p:sp>
          <p:nvSpPr>
            <p:cNvPr id="69661" name="Text Box 48"/>
            <p:cNvSpPr txBox="1">
              <a:spLocks noChangeArrowheads="1"/>
            </p:cNvSpPr>
            <p:nvPr/>
          </p:nvSpPr>
          <p:spPr bwMode="auto">
            <a:xfrm>
              <a:off x="192" y="720"/>
              <a:ext cx="1008" cy="250"/>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Insulators</a:t>
              </a:r>
            </a:p>
          </p:txBody>
        </p:sp>
        <p:sp>
          <p:nvSpPr>
            <p:cNvPr id="69662" name="Text Box 49"/>
            <p:cNvSpPr txBox="1">
              <a:spLocks noChangeArrowheads="1"/>
            </p:cNvSpPr>
            <p:nvPr/>
          </p:nvSpPr>
          <p:spPr bwMode="auto">
            <a:xfrm>
              <a:off x="-63" y="1571"/>
              <a:ext cx="1296" cy="442"/>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Make-up water inlet</a:t>
              </a:r>
            </a:p>
          </p:txBody>
        </p:sp>
      </p:grpSp>
      <p:sp>
        <p:nvSpPr>
          <p:cNvPr id="69636" name="AutoShape 50"/>
          <p:cNvSpPr>
            <a:spLocks noChangeArrowheads="1"/>
          </p:cNvSpPr>
          <p:nvPr/>
        </p:nvSpPr>
        <p:spPr bwMode="auto">
          <a:xfrm>
            <a:off x="4800600" y="762000"/>
            <a:ext cx="838200" cy="838200"/>
          </a:xfrm>
          <a:prstGeom prst="sun">
            <a:avLst>
              <a:gd name="adj" fmla="val 25000"/>
            </a:avLst>
          </a:prstGeom>
          <a:solidFill>
            <a:srgbClr val="FFFF00"/>
          </a:solidFill>
          <a:ln w="9525">
            <a:solidFill>
              <a:srgbClr val="FF0000"/>
            </a:solidFill>
            <a:miter lim="800000"/>
            <a:headEnd/>
            <a:tailEnd/>
          </a:ln>
        </p:spPr>
        <p:txBody>
          <a:bodyPr wrap="none" anchor="ctr"/>
          <a:lstStyle/>
          <a:p>
            <a:endParaRPr lang="en-US"/>
          </a:p>
        </p:txBody>
      </p:sp>
      <p:cxnSp>
        <p:nvCxnSpPr>
          <p:cNvPr id="69637" name="AutoShape 51"/>
          <p:cNvCxnSpPr>
            <a:cxnSpLocks noChangeShapeType="1"/>
          </p:cNvCxnSpPr>
          <p:nvPr/>
        </p:nvCxnSpPr>
        <p:spPr bwMode="auto">
          <a:xfrm rot="10800000" flipV="1">
            <a:off x="4038600" y="1524000"/>
            <a:ext cx="685800" cy="228600"/>
          </a:xfrm>
          <a:prstGeom prst="curvedConnector3">
            <a:avLst>
              <a:gd name="adj1" fmla="val 50000"/>
            </a:avLst>
          </a:prstGeom>
          <a:noFill/>
          <a:ln w="38100">
            <a:solidFill>
              <a:srgbClr val="FF0000"/>
            </a:solidFill>
            <a:round/>
            <a:headEnd/>
            <a:tailEnd type="triangle" w="med" len="med"/>
          </a:ln>
        </p:spPr>
      </p:cxnSp>
      <p:cxnSp>
        <p:nvCxnSpPr>
          <p:cNvPr id="69638" name="AutoShape 52"/>
          <p:cNvCxnSpPr>
            <a:cxnSpLocks noChangeShapeType="1"/>
          </p:cNvCxnSpPr>
          <p:nvPr/>
        </p:nvCxnSpPr>
        <p:spPr bwMode="auto">
          <a:xfrm rot="10800000" flipV="1">
            <a:off x="4495800" y="1752600"/>
            <a:ext cx="685800" cy="228600"/>
          </a:xfrm>
          <a:prstGeom prst="curvedConnector3">
            <a:avLst>
              <a:gd name="adj1" fmla="val 50000"/>
            </a:avLst>
          </a:prstGeom>
          <a:noFill/>
          <a:ln w="38100">
            <a:solidFill>
              <a:srgbClr val="FF0000"/>
            </a:solidFill>
            <a:round/>
            <a:headEnd/>
            <a:tailEnd type="triangle" w="med" len="med"/>
          </a:ln>
        </p:spPr>
      </p:cxnSp>
      <p:cxnSp>
        <p:nvCxnSpPr>
          <p:cNvPr id="69639" name="AutoShape 53"/>
          <p:cNvCxnSpPr>
            <a:cxnSpLocks noChangeShapeType="1"/>
          </p:cNvCxnSpPr>
          <p:nvPr/>
        </p:nvCxnSpPr>
        <p:spPr bwMode="auto">
          <a:xfrm rot="10800000" flipV="1">
            <a:off x="4953000" y="1905000"/>
            <a:ext cx="685800" cy="228600"/>
          </a:xfrm>
          <a:prstGeom prst="curvedConnector3">
            <a:avLst>
              <a:gd name="adj1" fmla="val 50000"/>
            </a:avLst>
          </a:prstGeom>
          <a:noFill/>
          <a:ln w="38100">
            <a:solidFill>
              <a:srgbClr val="FF0000"/>
            </a:solidFill>
            <a:round/>
            <a:headEnd/>
            <a:tailEnd type="triangle" w="med" len="med"/>
          </a:ln>
        </p:spPr>
      </p:cxnSp>
      <p:sp>
        <p:nvSpPr>
          <p:cNvPr id="69640" name="Text Box 54"/>
          <p:cNvSpPr txBox="1">
            <a:spLocks noChangeArrowheads="1"/>
          </p:cNvSpPr>
          <p:nvPr/>
        </p:nvSpPr>
        <p:spPr bwMode="auto">
          <a:xfrm>
            <a:off x="3971925" y="3071813"/>
            <a:ext cx="2438400" cy="396875"/>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Brine depth</a:t>
            </a:r>
          </a:p>
        </p:txBody>
      </p:sp>
      <p:sp>
        <p:nvSpPr>
          <p:cNvPr id="69641" name="Line 55"/>
          <p:cNvSpPr>
            <a:spLocks noChangeShapeType="1"/>
          </p:cNvSpPr>
          <p:nvPr/>
        </p:nvSpPr>
        <p:spPr bwMode="auto">
          <a:xfrm flipV="1">
            <a:off x="2590800" y="3124200"/>
            <a:ext cx="0" cy="304800"/>
          </a:xfrm>
          <a:prstGeom prst="line">
            <a:avLst/>
          </a:prstGeom>
          <a:noFill/>
          <a:ln w="38100">
            <a:solidFill>
              <a:srgbClr val="FF0000"/>
            </a:solidFill>
            <a:round/>
            <a:headEnd/>
            <a:tailEnd type="triangle" w="med" len="med"/>
          </a:ln>
        </p:spPr>
        <p:txBody>
          <a:bodyPr/>
          <a:lstStyle/>
          <a:p>
            <a:endParaRPr lang="en-IN"/>
          </a:p>
        </p:txBody>
      </p:sp>
      <p:sp>
        <p:nvSpPr>
          <p:cNvPr id="69642" name="Line 56"/>
          <p:cNvSpPr>
            <a:spLocks noChangeShapeType="1"/>
          </p:cNvSpPr>
          <p:nvPr/>
        </p:nvSpPr>
        <p:spPr bwMode="auto">
          <a:xfrm flipV="1">
            <a:off x="3429000" y="3124200"/>
            <a:ext cx="0" cy="304800"/>
          </a:xfrm>
          <a:prstGeom prst="line">
            <a:avLst/>
          </a:prstGeom>
          <a:noFill/>
          <a:ln w="38100">
            <a:solidFill>
              <a:srgbClr val="FF0000"/>
            </a:solidFill>
            <a:round/>
            <a:headEnd/>
            <a:tailEnd type="triangle" w="med" len="med"/>
          </a:ln>
        </p:spPr>
        <p:txBody>
          <a:bodyPr/>
          <a:lstStyle/>
          <a:p>
            <a:endParaRPr lang="en-IN"/>
          </a:p>
        </p:txBody>
      </p:sp>
      <p:sp>
        <p:nvSpPr>
          <p:cNvPr id="69643" name="Line 57"/>
          <p:cNvSpPr>
            <a:spLocks noChangeShapeType="1"/>
          </p:cNvSpPr>
          <p:nvPr/>
        </p:nvSpPr>
        <p:spPr bwMode="auto">
          <a:xfrm flipV="1">
            <a:off x="4343400" y="3124200"/>
            <a:ext cx="0" cy="304800"/>
          </a:xfrm>
          <a:prstGeom prst="line">
            <a:avLst/>
          </a:prstGeom>
          <a:noFill/>
          <a:ln w="38100">
            <a:solidFill>
              <a:srgbClr val="FF0000"/>
            </a:solidFill>
            <a:round/>
            <a:headEnd/>
            <a:tailEnd type="triangle" w="med" len="med"/>
          </a:ln>
        </p:spPr>
        <p:txBody>
          <a:bodyPr/>
          <a:lstStyle/>
          <a:p>
            <a:endParaRPr lang="en-IN"/>
          </a:p>
        </p:txBody>
      </p:sp>
      <p:sp>
        <p:nvSpPr>
          <p:cNvPr id="69644" name="Line 58"/>
          <p:cNvSpPr>
            <a:spLocks noChangeShapeType="1"/>
          </p:cNvSpPr>
          <p:nvPr/>
        </p:nvSpPr>
        <p:spPr bwMode="auto">
          <a:xfrm flipV="1">
            <a:off x="3914775" y="3448050"/>
            <a:ext cx="0" cy="304800"/>
          </a:xfrm>
          <a:prstGeom prst="line">
            <a:avLst/>
          </a:prstGeom>
          <a:noFill/>
          <a:ln w="38100">
            <a:solidFill>
              <a:srgbClr val="FF0000"/>
            </a:solidFill>
            <a:round/>
            <a:headEnd type="triangle" w="med" len="med"/>
            <a:tailEnd type="triangle" w="med" len="med"/>
          </a:ln>
        </p:spPr>
        <p:txBody>
          <a:bodyPr/>
          <a:lstStyle/>
          <a:p>
            <a:endParaRPr lang="en-IN"/>
          </a:p>
        </p:txBody>
      </p:sp>
      <p:sp>
        <p:nvSpPr>
          <p:cNvPr id="69645" name="Text Box 59"/>
          <p:cNvSpPr txBox="1">
            <a:spLocks noChangeArrowheads="1"/>
          </p:cNvSpPr>
          <p:nvPr/>
        </p:nvSpPr>
        <p:spPr bwMode="auto">
          <a:xfrm>
            <a:off x="2057400" y="2590800"/>
            <a:ext cx="1905000" cy="396875"/>
          </a:xfrm>
          <a:prstGeom prst="rect">
            <a:avLst/>
          </a:prstGeom>
          <a:noFill/>
          <a:ln w="9525">
            <a:noFill/>
            <a:miter lim="800000"/>
            <a:headEnd/>
            <a:tailEnd/>
          </a:ln>
        </p:spPr>
        <p:txBody>
          <a:bodyPr>
            <a:spAutoFit/>
          </a:bodyPr>
          <a:lstStyle/>
          <a:p>
            <a:pPr algn="ctr">
              <a:spcBef>
                <a:spcPct val="50000"/>
              </a:spcBef>
            </a:pPr>
            <a:r>
              <a:rPr lang="en-US" sz="2000" b="1">
                <a:solidFill>
                  <a:srgbClr val="6600CC"/>
                </a:solidFill>
              </a:rPr>
              <a:t>Vapoures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19050" y="-47625"/>
            <a:ext cx="9124950" cy="503238"/>
          </a:xfrm>
          <a:prstGeom prst="rect">
            <a:avLst/>
          </a:prstGeom>
          <a:solidFill>
            <a:schemeClr val="tx1"/>
          </a:solidFill>
          <a:ln w="9525">
            <a:noFill/>
            <a:miter lim="800000"/>
            <a:headEnd/>
            <a:tailEnd/>
          </a:ln>
        </p:spPr>
        <p:txBody>
          <a:bodyPr>
            <a:spAutoFit/>
          </a:bodyPr>
          <a:lstStyle/>
          <a:p>
            <a:pPr algn="ctr">
              <a:spcBef>
                <a:spcPct val="10000"/>
              </a:spcBef>
            </a:pPr>
            <a:r>
              <a:rPr lang="en-US" sz="2700" b="1" i="1">
                <a:solidFill>
                  <a:schemeClr val="bg1"/>
                </a:solidFill>
              </a:rPr>
              <a:t>The Components of Solar Distill &amp; Their Specifications   </a:t>
            </a:r>
          </a:p>
        </p:txBody>
      </p:sp>
      <p:graphicFrame>
        <p:nvGraphicFramePr>
          <p:cNvPr id="50375" name="Group 199"/>
          <p:cNvGraphicFramePr>
            <a:graphicFrameLocks noGrp="1"/>
          </p:cNvGraphicFramePr>
          <p:nvPr/>
        </p:nvGraphicFramePr>
        <p:xfrm>
          <a:off x="76200" y="495300"/>
          <a:ext cx="8915400" cy="6431280"/>
        </p:xfrm>
        <a:graphic>
          <a:graphicData uri="http://schemas.openxmlformats.org/drawingml/2006/table">
            <a:tbl>
              <a:tblPr/>
              <a:tblGrid>
                <a:gridCol w="2405063"/>
                <a:gridCol w="2547937"/>
                <a:gridCol w="3962400"/>
              </a:tblGrid>
              <a:tr h="388938">
                <a:tc rowSpan="2">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System Components </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gridSpan="2">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Specifications</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hMerge="1">
                  <a:txBody>
                    <a:bodyPr/>
                    <a:lstStyle/>
                    <a:p>
                      <a:endParaRPr lang="en-US"/>
                    </a:p>
                  </a:txBody>
                  <a:tcPr/>
                </a:tc>
              </a:tr>
              <a:tr h="377825">
                <a:tc v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Material</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Purpose</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1658938">
                <a:tc>
                  <a:txBody>
                    <a:bodyPr/>
                    <a:lstStyle/>
                    <a:p>
                      <a:pPr marL="0" marR="0" lvl="0" indent="0" algn="l"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Water basin / tank</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Cement concrete or fiberglass</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Container of saline water                ( brick - cement can be used for basin, tank should be insulated at the base to avoid thermal loss ). </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577850">
                <a:tc>
                  <a:txBody>
                    <a:bodyPr/>
                    <a:lstStyle/>
                    <a:p>
                      <a:pPr marL="533400" marR="0" lvl="0" indent="-533400" algn="l"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Insulation</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Polyurethane Foam        ( PUF ), putty, tars, silicon sealant  </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To prevent heat losses                     ( should not become brittle, cracks may form resulting in </a:t>
                      </a:r>
                      <a:r>
                        <a:rPr kumimoji="0" lang="en-US" sz="2000" b="1" i="0" u="none" strike="noStrike" cap="none" normalizeH="0" baseline="0" dirty="0" err="1" smtClean="0">
                          <a:ln>
                            <a:noFill/>
                          </a:ln>
                          <a:solidFill>
                            <a:schemeClr val="tx1"/>
                          </a:solidFill>
                          <a:effectLst/>
                          <a:latin typeface="Arial" charset="0"/>
                        </a:rPr>
                        <a:t>vapour</a:t>
                      </a:r>
                      <a:r>
                        <a:rPr kumimoji="0" lang="en-US" sz="2000" b="1" i="0" u="none" strike="noStrike" cap="none" normalizeH="0" baseline="0" dirty="0" smtClean="0">
                          <a:ln>
                            <a:noFill/>
                          </a:ln>
                          <a:solidFill>
                            <a:schemeClr val="tx1"/>
                          </a:solidFill>
                          <a:effectLst/>
                          <a:latin typeface="Arial" charset="0"/>
                        </a:rPr>
                        <a:t> leakage ).</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1900238">
                <a:tc>
                  <a:txBody>
                    <a:bodyPr/>
                    <a:lstStyle/>
                    <a:p>
                      <a:pPr marL="0" marR="0" lvl="0" indent="0" algn="l"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Transparent cover</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Glass or polyethylene </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10000"/>
                        </a:lnSpc>
                        <a:spcBef>
                          <a:spcPct val="1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To transmit solar energy                           ( glass is heavy, prone to mechanical damage.  Polyethylene has low </a:t>
                      </a:r>
                      <a:r>
                        <a:rPr kumimoji="0" lang="en-US" sz="2000" b="1" i="0" u="none" strike="noStrike" cap="none" normalizeH="0" baseline="0" dirty="0" err="1" smtClean="0">
                          <a:ln>
                            <a:noFill/>
                          </a:ln>
                          <a:solidFill>
                            <a:schemeClr val="tx1"/>
                          </a:solidFill>
                          <a:effectLst/>
                          <a:latin typeface="Arial" charset="0"/>
                        </a:rPr>
                        <a:t>transmittivity</a:t>
                      </a:r>
                      <a:r>
                        <a:rPr kumimoji="0" lang="en-US" sz="2000" b="1" i="0" u="none" strike="noStrike" cap="none" normalizeH="0" baseline="0" dirty="0" smtClean="0">
                          <a:ln>
                            <a:noFill/>
                          </a:ln>
                          <a:solidFill>
                            <a:schemeClr val="tx1"/>
                          </a:solidFill>
                          <a:effectLst/>
                          <a:latin typeface="Arial" charset="0"/>
                        </a:rPr>
                        <a:t> and requires a special layer to make it water </a:t>
                      </a:r>
                      <a:r>
                        <a:rPr kumimoji="0" lang="en-US" sz="2000" b="1" i="0" u="none" strike="noStrike" cap="none" normalizeH="0" baseline="0" dirty="0" err="1" smtClean="0">
                          <a:ln>
                            <a:noFill/>
                          </a:ln>
                          <a:solidFill>
                            <a:schemeClr val="tx1"/>
                          </a:solidFill>
                          <a:effectLst/>
                          <a:latin typeface="Arial" charset="0"/>
                        </a:rPr>
                        <a:t>wettable</a:t>
                      </a:r>
                      <a:r>
                        <a:rPr kumimoji="0" lang="en-US" sz="2000" b="1" i="0" u="none" strike="noStrike" cap="none" normalizeH="0" baseline="0" dirty="0" smtClean="0">
                          <a:ln>
                            <a:noFill/>
                          </a:ln>
                          <a:solidFill>
                            <a:schemeClr val="tx1"/>
                          </a:solidFill>
                          <a:effectLst/>
                          <a:latin typeface="Arial" charset="0"/>
                        </a:rPr>
                        <a:t>.</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19050" y="-47625"/>
            <a:ext cx="9124950" cy="503238"/>
          </a:xfrm>
          <a:prstGeom prst="rect">
            <a:avLst/>
          </a:prstGeom>
          <a:solidFill>
            <a:schemeClr val="tx1"/>
          </a:solidFill>
          <a:ln w="9525">
            <a:noFill/>
            <a:miter lim="800000"/>
            <a:headEnd/>
            <a:tailEnd/>
          </a:ln>
        </p:spPr>
        <p:txBody>
          <a:bodyPr>
            <a:spAutoFit/>
          </a:bodyPr>
          <a:lstStyle/>
          <a:p>
            <a:pPr algn="ctr">
              <a:spcBef>
                <a:spcPct val="10000"/>
              </a:spcBef>
            </a:pPr>
            <a:r>
              <a:rPr lang="en-US" sz="2700" b="1" i="1">
                <a:solidFill>
                  <a:schemeClr val="bg1"/>
                </a:solidFill>
              </a:rPr>
              <a:t>The Components of solar distill &amp; their specifications   </a:t>
            </a:r>
          </a:p>
        </p:txBody>
      </p:sp>
      <p:graphicFrame>
        <p:nvGraphicFramePr>
          <p:cNvPr id="52322" name="Group 98"/>
          <p:cNvGraphicFramePr>
            <a:graphicFrameLocks noGrp="1"/>
          </p:cNvGraphicFramePr>
          <p:nvPr/>
        </p:nvGraphicFramePr>
        <p:xfrm>
          <a:off x="47625" y="441325"/>
          <a:ext cx="8915400" cy="6393434"/>
        </p:xfrm>
        <a:graphic>
          <a:graphicData uri="http://schemas.openxmlformats.org/drawingml/2006/table">
            <a:tbl>
              <a:tblPr/>
              <a:tblGrid>
                <a:gridCol w="2405063"/>
                <a:gridCol w="2805112"/>
                <a:gridCol w="3705225"/>
              </a:tblGrid>
              <a:tr h="320675">
                <a:tc rowSpan="2">
                  <a:txBody>
                    <a:bodyPr/>
                    <a:lstStyle/>
                    <a:p>
                      <a:pPr marL="0" marR="0" lvl="0" indent="0" algn="ctr"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System Components </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gridSpan="2">
                  <a:txBody>
                    <a:bodyPr/>
                    <a:lstStyle/>
                    <a:p>
                      <a:pPr marL="0" marR="0" lvl="0" indent="0" algn="ctr"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Specifications</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hMerge="1">
                  <a:txBody>
                    <a:bodyPr/>
                    <a:lstStyle/>
                    <a:p>
                      <a:endParaRPr lang="en-US"/>
                    </a:p>
                  </a:txBody>
                  <a:tcPr/>
                </a:tc>
              </a:tr>
              <a:tr h="401638">
                <a:tc vMerge="1">
                  <a:txBody>
                    <a:bodyPr/>
                    <a:lstStyle/>
                    <a:p>
                      <a:endParaRPr lang="en-US"/>
                    </a:p>
                  </a:txBody>
                  <a:tcPr/>
                </a:tc>
                <a:tc>
                  <a:txBody>
                    <a:bodyPr/>
                    <a:lstStyle/>
                    <a:p>
                      <a:pPr marL="0" marR="0" lvl="0" indent="0" algn="ctr"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Material</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Purpose</a:t>
                      </a:r>
                    </a:p>
                  </a:txBody>
                  <a:tcPr anchor="ct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995363">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Absorber </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Black butyl rubber, black polyethylene or ink or dye</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To absorb the heat                ( should be able to withstand temperature up to 100</a:t>
                      </a:r>
                      <a:r>
                        <a:rPr kumimoji="0" lang="en-US" sz="2400" b="1" i="0" u="none" strike="noStrike" cap="none" normalizeH="0" baseline="0" smtClean="0">
                          <a:ln>
                            <a:noFill/>
                          </a:ln>
                          <a:solidFill>
                            <a:schemeClr val="tx1"/>
                          </a:solidFill>
                          <a:effectLst/>
                          <a:latin typeface="Arial" charset="0"/>
                          <a:cs typeface="Arial" charset="0"/>
                        </a:rPr>
                        <a:t>°C ).</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693738">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Condensate channel</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Aluminium galvanized iron</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To collect droplets of water</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577850">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Make up water inlet</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PVC pipe</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To supply the saline water</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693738">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Excess make-up water outlet</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PVC pipe</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To drain the water</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r h="577850">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Storage pot</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Glass, plastic</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c>
                  <a:txBody>
                    <a:bodyPr/>
                    <a:lstStyle/>
                    <a:p>
                      <a:pPr marL="0" marR="0" lvl="0" indent="0" algn="just" defTabSz="914400" rtl="0" eaLnBrk="1" fontAlgn="base" latinLnBrk="0" hangingPunct="1">
                        <a:lnSpc>
                          <a:spcPct val="120000"/>
                        </a:lnSpc>
                        <a:spcBef>
                          <a:spcPct val="3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To store distilled water</a:t>
                      </a:r>
                    </a:p>
                  </a:txBody>
                  <a:tcPr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19050" y="-4763"/>
            <a:ext cx="9124950" cy="769938"/>
          </a:xfrm>
          <a:prstGeom prst="rect">
            <a:avLst/>
          </a:prstGeom>
          <a:solidFill>
            <a:srgbClr val="501B00"/>
          </a:solidFill>
          <a:ln w="9525">
            <a:noFill/>
            <a:miter lim="800000"/>
            <a:headEnd/>
            <a:tailEnd/>
          </a:ln>
        </p:spPr>
        <p:txBody>
          <a:bodyPr>
            <a:spAutoFit/>
          </a:bodyPr>
          <a:lstStyle/>
          <a:p>
            <a:pPr algn="ctr">
              <a:lnSpc>
                <a:spcPct val="110000"/>
              </a:lnSpc>
              <a:spcBef>
                <a:spcPct val="20000"/>
              </a:spcBef>
            </a:pPr>
            <a:r>
              <a:rPr lang="en-US" sz="4000" b="1">
                <a:solidFill>
                  <a:srgbClr val="FFFF00"/>
                </a:solidFill>
              </a:rPr>
              <a:t>DESIGN  OF  THE  SOLAR  STILL  </a:t>
            </a:r>
          </a:p>
        </p:txBody>
      </p:sp>
      <p:sp>
        <p:nvSpPr>
          <p:cNvPr id="72707" name="Text Box 5"/>
          <p:cNvSpPr txBox="1">
            <a:spLocks noChangeArrowheads="1"/>
          </p:cNvSpPr>
          <p:nvPr/>
        </p:nvSpPr>
        <p:spPr bwMode="auto">
          <a:xfrm>
            <a:off x="52388" y="757238"/>
            <a:ext cx="9077325" cy="5667321"/>
          </a:xfrm>
          <a:prstGeom prst="rect">
            <a:avLst/>
          </a:prstGeom>
          <a:noFill/>
          <a:ln w="9525">
            <a:noFill/>
            <a:miter lim="800000"/>
            <a:headEnd/>
            <a:tailEnd/>
          </a:ln>
        </p:spPr>
        <p:txBody>
          <a:bodyPr>
            <a:spAutoFit/>
          </a:bodyPr>
          <a:lstStyle/>
          <a:p>
            <a:pPr algn="just">
              <a:lnSpc>
                <a:spcPct val="120000"/>
              </a:lnSpc>
              <a:spcBef>
                <a:spcPts val="500"/>
              </a:spcBef>
            </a:pPr>
            <a:r>
              <a:rPr lang="en-US" sz="2200" b="1" dirty="0">
                <a:solidFill>
                  <a:srgbClr val="336600"/>
                </a:solidFill>
              </a:rPr>
              <a:t>Design of solar still is very simple.  One aim of doing calculation is to find out how much distilled water we will get per day from one square </a:t>
            </a:r>
            <a:r>
              <a:rPr lang="en-US" sz="2200" b="1" dirty="0" err="1">
                <a:solidFill>
                  <a:srgbClr val="336600"/>
                </a:solidFill>
              </a:rPr>
              <a:t>metre</a:t>
            </a:r>
            <a:r>
              <a:rPr lang="en-US" sz="2200" b="1" dirty="0">
                <a:solidFill>
                  <a:srgbClr val="336600"/>
                </a:solidFill>
              </a:rPr>
              <a:t> area and how much total area is required to </a:t>
            </a:r>
            <a:r>
              <a:rPr lang="en-US" sz="2200" b="1" dirty="0" err="1">
                <a:solidFill>
                  <a:srgbClr val="336600"/>
                </a:solidFill>
              </a:rPr>
              <a:t>fulfil</a:t>
            </a:r>
            <a:r>
              <a:rPr lang="en-US" sz="2200" b="1" dirty="0">
                <a:solidFill>
                  <a:srgbClr val="336600"/>
                </a:solidFill>
              </a:rPr>
              <a:t> our requirement.  Following assumptions can be taken into account:</a:t>
            </a:r>
          </a:p>
          <a:p>
            <a:pPr algn="just">
              <a:lnSpc>
                <a:spcPct val="120000"/>
              </a:lnSpc>
              <a:spcBef>
                <a:spcPts val="500"/>
              </a:spcBef>
              <a:buFontTx/>
              <a:buChar char="•"/>
            </a:pPr>
            <a:r>
              <a:rPr lang="en-US" sz="2200" b="1" dirty="0">
                <a:solidFill>
                  <a:srgbClr val="336600"/>
                </a:solidFill>
              </a:rPr>
              <a:t> Latent heat of water evaporation – 2260 kJ / kg ( heat required to change from water to steam phase )</a:t>
            </a:r>
          </a:p>
          <a:p>
            <a:pPr algn="just">
              <a:lnSpc>
                <a:spcPct val="120000"/>
              </a:lnSpc>
              <a:spcBef>
                <a:spcPts val="500"/>
              </a:spcBef>
              <a:buFontTx/>
              <a:buChar char="•"/>
            </a:pPr>
            <a:r>
              <a:rPr lang="en-US" sz="2200" b="1" dirty="0">
                <a:solidFill>
                  <a:srgbClr val="336600"/>
                </a:solidFill>
              </a:rPr>
              <a:t> Density of water - </a:t>
            </a:r>
            <a:r>
              <a:rPr lang="en-US" sz="2200" b="1" dirty="0" smtClean="0">
                <a:solidFill>
                  <a:srgbClr val="336600"/>
                </a:solidFill>
              </a:rPr>
              <a:t> 1000 </a:t>
            </a:r>
            <a:r>
              <a:rPr lang="en-US" sz="2200" b="1" dirty="0">
                <a:solidFill>
                  <a:srgbClr val="336600"/>
                </a:solidFill>
              </a:rPr>
              <a:t>kg per </a:t>
            </a:r>
            <a:r>
              <a:rPr lang="en-US" sz="2200" b="1" dirty="0" smtClean="0">
                <a:solidFill>
                  <a:srgbClr val="336600"/>
                </a:solidFill>
              </a:rPr>
              <a:t>m</a:t>
            </a:r>
            <a:r>
              <a:rPr lang="en-US" sz="2200" b="1" baseline="30000" dirty="0" smtClean="0">
                <a:solidFill>
                  <a:srgbClr val="336600"/>
                </a:solidFill>
              </a:rPr>
              <a:t>3</a:t>
            </a:r>
            <a:r>
              <a:rPr lang="en-US" sz="2200" b="1" dirty="0" smtClean="0">
                <a:solidFill>
                  <a:srgbClr val="336600"/>
                </a:solidFill>
              </a:rPr>
              <a:t> </a:t>
            </a:r>
            <a:endParaRPr lang="en-US" sz="2200" b="1" dirty="0">
              <a:solidFill>
                <a:srgbClr val="336600"/>
              </a:solidFill>
            </a:endParaRPr>
          </a:p>
          <a:p>
            <a:pPr algn="just">
              <a:lnSpc>
                <a:spcPct val="120000"/>
              </a:lnSpc>
              <a:spcBef>
                <a:spcPts val="500"/>
              </a:spcBef>
              <a:buFontTx/>
              <a:buChar char="•"/>
            </a:pPr>
            <a:r>
              <a:rPr lang="en-US" sz="2200" b="1" dirty="0">
                <a:solidFill>
                  <a:srgbClr val="336600"/>
                </a:solidFill>
              </a:rPr>
              <a:t> Efficiency of solar still – 0.30 ( 30 percent, can be different depending on the design )</a:t>
            </a:r>
          </a:p>
          <a:p>
            <a:pPr algn="just">
              <a:lnSpc>
                <a:spcPct val="120000"/>
              </a:lnSpc>
              <a:spcBef>
                <a:spcPts val="500"/>
              </a:spcBef>
              <a:buFontTx/>
              <a:buChar char="•"/>
            </a:pPr>
            <a:r>
              <a:rPr lang="en-US" sz="2200" b="1" dirty="0">
                <a:solidFill>
                  <a:srgbClr val="336600"/>
                </a:solidFill>
              </a:rPr>
              <a:t> Average daily solar radiation on a given location - 6 kWh / m</a:t>
            </a:r>
            <a:r>
              <a:rPr lang="en-US" sz="2200" b="1" baseline="30000" dirty="0">
                <a:solidFill>
                  <a:srgbClr val="336600"/>
                </a:solidFill>
              </a:rPr>
              <a:t>2</a:t>
            </a:r>
            <a:r>
              <a:rPr lang="en-US" sz="2200" b="1" dirty="0">
                <a:solidFill>
                  <a:srgbClr val="336600"/>
                </a:solidFill>
              </a:rPr>
              <a:t> – d   ( data varies from one location to other and one season to other season )</a:t>
            </a:r>
          </a:p>
          <a:p>
            <a:pPr algn="just">
              <a:lnSpc>
                <a:spcPct val="120000"/>
              </a:lnSpc>
              <a:spcBef>
                <a:spcPts val="500"/>
              </a:spcBef>
              <a:buFontTx/>
              <a:buChar char="•"/>
            </a:pPr>
            <a:r>
              <a:rPr lang="en-US" sz="2200" b="1" dirty="0">
                <a:solidFill>
                  <a:srgbClr val="336600"/>
                </a:solidFill>
              </a:rPr>
              <a:t> Amount of distilled water required per day – 15 </a:t>
            </a:r>
            <a:r>
              <a:rPr lang="en-US" sz="2200" b="1" dirty="0" err="1">
                <a:solidFill>
                  <a:srgbClr val="336600"/>
                </a:solidFill>
              </a:rPr>
              <a:t>litres</a:t>
            </a:r>
            <a:r>
              <a:rPr lang="en-US" sz="2200" b="1" dirty="0">
                <a:solidFill>
                  <a:srgbClr val="336600"/>
                </a:solidFill>
              </a:rPr>
              <a:t> ( enough for one family of 5 people for drinking and cooking requirements.</a:t>
            </a:r>
          </a:p>
        </p:txBody>
      </p:sp>
      <p:cxnSp>
        <p:nvCxnSpPr>
          <p:cNvPr id="5" name="Straight Connector 4"/>
          <p:cNvCxnSpPr/>
          <p:nvPr/>
        </p:nvCxnSpPr>
        <p:spPr>
          <a:xfrm>
            <a:off x="0" y="7620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42863" y="52388"/>
            <a:ext cx="1905000" cy="725487"/>
          </a:xfrm>
          <a:prstGeom prst="rect">
            <a:avLst/>
          </a:prstGeom>
          <a:noFill/>
          <a:ln w="9525">
            <a:noFill/>
            <a:miter lim="800000"/>
            <a:headEnd/>
            <a:tailEnd/>
          </a:ln>
        </p:spPr>
        <p:txBody>
          <a:bodyPr>
            <a:spAutoFit/>
          </a:bodyPr>
          <a:lstStyle/>
          <a:p>
            <a:pPr algn="just">
              <a:lnSpc>
                <a:spcPct val="130000"/>
              </a:lnSpc>
              <a:spcBef>
                <a:spcPct val="50000"/>
              </a:spcBef>
            </a:pPr>
            <a:r>
              <a:rPr lang="en-US" sz="3200" b="1" i="1">
                <a:solidFill>
                  <a:srgbClr val="0000FF"/>
                </a:solidFill>
                <a:latin typeface="Bookman Old Style" pitchFamily="18" charset="0"/>
              </a:rPr>
              <a:t>Step - 1</a:t>
            </a:r>
          </a:p>
        </p:txBody>
      </p:sp>
      <p:sp>
        <p:nvSpPr>
          <p:cNvPr id="73731" name="Text Box 5"/>
          <p:cNvSpPr txBox="1">
            <a:spLocks noChangeArrowheads="1"/>
          </p:cNvSpPr>
          <p:nvPr/>
        </p:nvSpPr>
        <p:spPr bwMode="auto">
          <a:xfrm>
            <a:off x="66675" y="917575"/>
            <a:ext cx="9077325" cy="5864225"/>
          </a:xfrm>
          <a:prstGeom prst="rect">
            <a:avLst/>
          </a:prstGeom>
          <a:noFill/>
          <a:ln w="9525">
            <a:noFill/>
            <a:miter lim="800000"/>
            <a:headEnd/>
            <a:tailEnd/>
          </a:ln>
        </p:spPr>
        <p:txBody>
          <a:bodyPr>
            <a:spAutoFit/>
          </a:bodyPr>
          <a:lstStyle/>
          <a:p>
            <a:pPr algn="just">
              <a:lnSpc>
                <a:spcPct val="130000"/>
              </a:lnSpc>
              <a:spcBef>
                <a:spcPct val="30000"/>
              </a:spcBef>
            </a:pPr>
            <a:r>
              <a:rPr lang="en-US" sz="2800" b="1">
                <a:solidFill>
                  <a:srgbClr val="660033"/>
                </a:solidFill>
                <a:latin typeface="Bookman Old Style" pitchFamily="18" charset="0"/>
              </a:rPr>
              <a:t>Find out useful solar radiation </a:t>
            </a:r>
          </a:p>
          <a:p>
            <a:pPr algn="just">
              <a:lnSpc>
                <a:spcPct val="130000"/>
              </a:lnSpc>
              <a:spcBef>
                <a:spcPct val="30000"/>
              </a:spcBef>
            </a:pPr>
            <a:r>
              <a:rPr lang="en-US" sz="2800" b="1">
                <a:solidFill>
                  <a:srgbClr val="660033"/>
                </a:solidFill>
                <a:latin typeface="Bookman Old Style" pitchFamily="18" charset="0"/>
              </a:rPr>
              <a:t>Daily available solar radiation = 6 kWh / m</a:t>
            </a:r>
            <a:r>
              <a:rPr lang="en-US" sz="2800" b="1" baseline="30000">
                <a:solidFill>
                  <a:srgbClr val="660033"/>
                </a:solidFill>
                <a:latin typeface="Bookman Old Style" pitchFamily="18" charset="0"/>
              </a:rPr>
              <a:t>2</a:t>
            </a:r>
            <a:r>
              <a:rPr lang="en-US" sz="2800" b="1">
                <a:solidFill>
                  <a:srgbClr val="660033"/>
                </a:solidFill>
                <a:latin typeface="Bookman Old Style" pitchFamily="18" charset="0"/>
              </a:rPr>
              <a:t>-day</a:t>
            </a:r>
          </a:p>
          <a:p>
            <a:pPr algn="just">
              <a:lnSpc>
                <a:spcPct val="130000"/>
              </a:lnSpc>
              <a:spcBef>
                <a:spcPct val="30000"/>
              </a:spcBef>
            </a:pPr>
            <a:r>
              <a:rPr lang="en-US" sz="2800" b="1">
                <a:solidFill>
                  <a:srgbClr val="660033"/>
                </a:solidFill>
                <a:latin typeface="Bookman Old Style" pitchFamily="18" charset="0"/>
              </a:rPr>
              <a:t>Useful solar radiation ( which is actually converting radiation heat energy to distilled water )</a:t>
            </a:r>
          </a:p>
          <a:p>
            <a:pPr algn="just">
              <a:lnSpc>
                <a:spcPct val="130000"/>
              </a:lnSpc>
              <a:spcBef>
                <a:spcPct val="30000"/>
              </a:spcBef>
            </a:pPr>
            <a:r>
              <a:rPr lang="en-US" sz="2800" b="1">
                <a:solidFill>
                  <a:srgbClr val="660033"/>
                </a:solidFill>
                <a:latin typeface="Bookman Old Style" pitchFamily="18" charset="0"/>
              </a:rPr>
              <a:t>= Daily solar radiation x solar distill efficiency</a:t>
            </a:r>
          </a:p>
          <a:p>
            <a:pPr algn="just">
              <a:lnSpc>
                <a:spcPct val="130000"/>
              </a:lnSpc>
              <a:spcBef>
                <a:spcPct val="30000"/>
              </a:spcBef>
            </a:pPr>
            <a:r>
              <a:rPr lang="en-US" sz="2800" b="1">
                <a:solidFill>
                  <a:srgbClr val="660033"/>
                </a:solidFill>
                <a:latin typeface="Bookman Old Style" pitchFamily="18" charset="0"/>
              </a:rPr>
              <a:t>= 6 x 0.3 = 1.8 kWh / m</a:t>
            </a:r>
            <a:r>
              <a:rPr lang="en-US" sz="2800" b="1" baseline="30000">
                <a:solidFill>
                  <a:srgbClr val="660033"/>
                </a:solidFill>
                <a:latin typeface="Bookman Old Style" pitchFamily="18" charset="0"/>
              </a:rPr>
              <a:t>2</a:t>
            </a:r>
            <a:r>
              <a:rPr lang="en-US" sz="2800" b="1">
                <a:solidFill>
                  <a:srgbClr val="660033"/>
                </a:solidFill>
                <a:latin typeface="Bookman Old Style" pitchFamily="18" charset="0"/>
              </a:rPr>
              <a:t> –day </a:t>
            </a:r>
          </a:p>
          <a:p>
            <a:pPr algn="just">
              <a:lnSpc>
                <a:spcPct val="130000"/>
              </a:lnSpc>
              <a:spcBef>
                <a:spcPct val="30000"/>
              </a:spcBef>
            </a:pPr>
            <a:r>
              <a:rPr lang="en-US" sz="2800" b="1">
                <a:solidFill>
                  <a:srgbClr val="660033"/>
                </a:solidFill>
                <a:latin typeface="Bookman Old Style" pitchFamily="18" charset="0"/>
              </a:rPr>
              <a:t>   (converting Wh to joules, 1 Wh = 3600 joules )</a:t>
            </a:r>
          </a:p>
          <a:p>
            <a:pPr algn="just">
              <a:lnSpc>
                <a:spcPct val="130000"/>
              </a:lnSpc>
              <a:spcBef>
                <a:spcPct val="30000"/>
              </a:spcBef>
            </a:pPr>
            <a:r>
              <a:rPr lang="en-US" sz="2800" b="1">
                <a:solidFill>
                  <a:srgbClr val="660033"/>
                </a:solidFill>
                <a:latin typeface="Bookman Old Style" pitchFamily="18" charset="0"/>
              </a:rPr>
              <a:t>= 6480 kJ / m</a:t>
            </a:r>
            <a:r>
              <a:rPr lang="en-US" sz="2800" b="1" baseline="30000">
                <a:solidFill>
                  <a:srgbClr val="660033"/>
                </a:solidFill>
                <a:latin typeface="Bookman Old Style" pitchFamily="18" charset="0"/>
              </a:rPr>
              <a:t>2</a:t>
            </a:r>
            <a:r>
              <a:rPr lang="en-US" sz="2800" b="1">
                <a:solidFill>
                  <a:srgbClr val="660033"/>
                </a:solidFill>
                <a:latin typeface="Bookman Old Style" pitchFamily="18" charset="0"/>
              </a:rPr>
              <a:t>-day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42863" y="52388"/>
            <a:ext cx="1905000" cy="725487"/>
          </a:xfrm>
          <a:prstGeom prst="rect">
            <a:avLst/>
          </a:prstGeom>
          <a:noFill/>
          <a:ln w="9525">
            <a:noFill/>
            <a:miter lim="800000"/>
            <a:headEnd/>
            <a:tailEnd/>
          </a:ln>
        </p:spPr>
        <p:txBody>
          <a:bodyPr>
            <a:spAutoFit/>
          </a:bodyPr>
          <a:lstStyle/>
          <a:p>
            <a:pPr algn="just">
              <a:lnSpc>
                <a:spcPct val="130000"/>
              </a:lnSpc>
              <a:spcBef>
                <a:spcPct val="50000"/>
              </a:spcBef>
            </a:pPr>
            <a:r>
              <a:rPr lang="en-US" sz="3200" b="1" i="1">
                <a:solidFill>
                  <a:srgbClr val="FF0000"/>
                </a:solidFill>
                <a:latin typeface="Bookman Old Style" pitchFamily="18" charset="0"/>
              </a:rPr>
              <a:t>Step - 2</a:t>
            </a:r>
          </a:p>
        </p:txBody>
      </p:sp>
      <p:sp>
        <p:nvSpPr>
          <p:cNvPr id="74755" name="Text Box 5"/>
          <p:cNvSpPr txBox="1">
            <a:spLocks noChangeArrowheads="1"/>
          </p:cNvSpPr>
          <p:nvPr/>
        </p:nvSpPr>
        <p:spPr bwMode="auto">
          <a:xfrm>
            <a:off x="66675" y="838200"/>
            <a:ext cx="9077325" cy="5649913"/>
          </a:xfrm>
          <a:prstGeom prst="rect">
            <a:avLst/>
          </a:prstGeom>
          <a:noFill/>
          <a:ln w="9525">
            <a:noFill/>
            <a:miter lim="800000"/>
            <a:headEnd/>
            <a:tailEnd/>
          </a:ln>
        </p:spPr>
        <p:txBody>
          <a:bodyPr>
            <a:spAutoFit/>
          </a:bodyPr>
          <a:lstStyle/>
          <a:p>
            <a:pPr algn="just">
              <a:lnSpc>
                <a:spcPct val="130000"/>
              </a:lnSpc>
              <a:spcBef>
                <a:spcPct val="30000"/>
              </a:spcBef>
            </a:pPr>
            <a:r>
              <a:rPr lang="en-US" sz="2700" b="1">
                <a:solidFill>
                  <a:srgbClr val="0000FF"/>
                </a:solidFill>
                <a:latin typeface="Bookman Old Style" pitchFamily="18" charset="0"/>
              </a:rPr>
              <a:t>Litres of distilled water produced per day per square metre </a:t>
            </a:r>
          </a:p>
          <a:p>
            <a:pPr algn="just">
              <a:lnSpc>
                <a:spcPct val="130000"/>
              </a:lnSpc>
              <a:spcBef>
                <a:spcPct val="30000"/>
              </a:spcBef>
            </a:pPr>
            <a:r>
              <a:rPr lang="en-US" sz="2700" b="1">
                <a:solidFill>
                  <a:srgbClr val="0000FF"/>
                </a:solidFill>
                <a:latin typeface="Bookman Old Style" pitchFamily="18" charset="0"/>
              </a:rPr>
              <a:t>Latent heat of water evaporation = 2260 kJ / kg</a:t>
            </a:r>
          </a:p>
          <a:p>
            <a:pPr algn="just">
              <a:lnSpc>
                <a:spcPct val="130000"/>
              </a:lnSpc>
              <a:spcBef>
                <a:spcPct val="30000"/>
              </a:spcBef>
            </a:pPr>
            <a:r>
              <a:rPr lang="en-US" sz="2700" b="1">
                <a:solidFill>
                  <a:srgbClr val="0000FF"/>
                </a:solidFill>
                <a:latin typeface="Bookman Old Style" pitchFamily="18" charset="0"/>
              </a:rPr>
              <a:t>Number of litres of distilled water produced per square meter per day efficiency of the system )</a:t>
            </a:r>
          </a:p>
          <a:p>
            <a:pPr algn="just">
              <a:lnSpc>
                <a:spcPct val="130000"/>
              </a:lnSpc>
              <a:spcBef>
                <a:spcPct val="30000"/>
              </a:spcBef>
            </a:pPr>
            <a:r>
              <a:rPr lang="en-US" sz="2700" b="1">
                <a:solidFill>
                  <a:srgbClr val="0000FF"/>
                </a:solidFill>
                <a:latin typeface="Bookman Old Style" pitchFamily="18" charset="0"/>
              </a:rPr>
              <a:t>	=           Useful Solar Radiation</a:t>
            </a:r>
          </a:p>
          <a:p>
            <a:pPr algn="just">
              <a:lnSpc>
                <a:spcPct val="130000"/>
              </a:lnSpc>
              <a:spcBef>
                <a:spcPct val="30000"/>
              </a:spcBef>
            </a:pPr>
            <a:r>
              <a:rPr lang="en-US" sz="2700" b="1">
                <a:solidFill>
                  <a:srgbClr val="0000FF"/>
                </a:solidFill>
                <a:latin typeface="Bookman Old Style" pitchFamily="18" charset="0"/>
              </a:rPr>
              <a:t>	    Latent Heat of Water Evaporation </a:t>
            </a:r>
          </a:p>
          <a:p>
            <a:pPr algn="just">
              <a:lnSpc>
                <a:spcPct val="130000"/>
              </a:lnSpc>
              <a:spcBef>
                <a:spcPct val="30000"/>
              </a:spcBef>
            </a:pPr>
            <a:r>
              <a:rPr lang="en-US" sz="2700" b="1">
                <a:solidFill>
                  <a:srgbClr val="0000FF"/>
                </a:solidFill>
                <a:latin typeface="Bookman Old Style" pitchFamily="18" charset="0"/>
              </a:rPr>
              <a:t>	=   6480 / 2260</a:t>
            </a:r>
          </a:p>
          <a:p>
            <a:pPr algn="just">
              <a:lnSpc>
                <a:spcPct val="130000"/>
              </a:lnSpc>
              <a:spcBef>
                <a:spcPct val="30000"/>
              </a:spcBef>
            </a:pPr>
            <a:r>
              <a:rPr lang="en-US" sz="2700" b="1">
                <a:solidFill>
                  <a:srgbClr val="0000FF"/>
                </a:solidFill>
                <a:latin typeface="Bookman Old Style" pitchFamily="18" charset="0"/>
              </a:rPr>
              <a:t>	=   2.86 litres / m</a:t>
            </a:r>
            <a:r>
              <a:rPr lang="en-US" sz="2700" b="1" baseline="30000">
                <a:solidFill>
                  <a:srgbClr val="0000FF"/>
                </a:solidFill>
                <a:latin typeface="Bookman Old Style" pitchFamily="18" charset="0"/>
              </a:rPr>
              <a:t>2</a:t>
            </a:r>
            <a:r>
              <a:rPr lang="en-US" sz="2700" b="1">
                <a:solidFill>
                  <a:srgbClr val="0000FF"/>
                </a:solidFill>
                <a:latin typeface="Bookman Old Style" pitchFamily="18" charset="0"/>
              </a:rPr>
              <a:t>-day</a:t>
            </a:r>
          </a:p>
        </p:txBody>
      </p:sp>
      <p:sp>
        <p:nvSpPr>
          <p:cNvPr id="74756" name="Line 6"/>
          <p:cNvSpPr>
            <a:spLocks noChangeShapeType="1"/>
          </p:cNvSpPr>
          <p:nvPr/>
        </p:nvSpPr>
        <p:spPr bwMode="auto">
          <a:xfrm>
            <a:off x="1524000" y="4572000"/>
            <a:ext cx="5943600" cy="0"/>
          </a:xfrm>
          <a:prstGeom prst="line">
            <a:avLst/>
          </a:prstGeom>
          <a:noFill/>
          <a:ln w="38100">
            <a:solidFill>
              <a:srgbClr val="006600"/>
            </a:solidFill>
            <a:round/>
            <a:headEnd/>
            <a:tailEnd/>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4"/>
          <p:cNvSpPr txBox="1">
            <a:spLocks noChangeArrowheads="1"/>
          </p:cNvSpPr>
          <p:nvPr/>
        </p:nvSpPr>
        <p:spPr bwMode="auto">
          <a:xfrm>
            <a:off x="42863" y="52388"/>
            <a:ext cx="1905000" cy="725487"/>
          </a:xfrm>
          <a:prstGeom prst="rect">
            <a:avLst/>
          </a:prstGeom>
          <a:noFill/>
          <a:ln w="9525">
            <a:noFill/>
            <a:miter lim="800000"/>
            <a:headEnd/>
            <a:tailEnd/>
          </a:ln>
        </p:spPr>
        <p:txBody>
          <a:bodyPr>
            <a:spAutoFit/>
          </a:bodyPr>
          <a:lstStyle/>
          <a:p>
            <a:pPr algn="just">
              <a:lnSpc>
                <a:spcPct val="130000"/>
              </a:lnSpc>
              <a:spcBef>
                <a:spcPct val="50000"/>
              </a:spcBef>
            </a:pPr>
            <a:r>
              <a:rPr lang="en-US" sz="3200" b="1" i="1">
                <a:solidFill>
                  <a:srgbClr val="FF0000"/>
                </a:solidFill>
                <a:latin typeface="Bookman Old Style" pitchFamily="18" charset="0"/>
              </a:rPr>
              <a:t>Step - 3</a:t>
            </a:r>
          </a:p>
        </p:txBody>
      </p:sp>
      <p:sp>
        <p:nvSpPr>
          <p:cNvPr id="75779" name="Text Box 5"/>
          <p:cNvSpPr txBox="1">
            <a:spLocks noChangeArrowheads="1"/>
          </p:cNvSpPr>
          <p:nvPr/>
        </p:nvSpPr>
        <p:spPr bwMode="auto">
          <a:xfrm>
            <a:off x="66675" y="866775"/>
            <a:ext cx="9077325" cy="5991225"/>
          </a:xfrm>
          <a:prstGeom prst="rect">
            <a:avLst/>
          </a:prstGeom>
          <a:noFill/>
          <a:ln w="9525">
            <a:noFill/>
            <a:miter lim="800000"/>
            <a:headEnd/>
            <a:tailEnd/>
          </a:ln>
        </p:spPr>
        <p:txBody>
          <a:bodyPr>
            <a:spAutoFit/>
          </a:bodyPr>
          <a:lstStyle/>
          <a:p>
            <a:pPr algn="just">
              <a:lnSpc>
                <a:spcPct val="120000"/>
              </a:lnSpc>
              <a:spcBef>
                <a:spcPct val="30000"/>
              </a:spcBef>
            </a:pPr>
            <a:r>
              <a:rPr lang="en-US" sz="2800" b="1">
                <a:solidFill>
                  <a:srgbClr val="336600"/>
                </a:solidFill>
                <a:latin typeface="Bookman Old Style" pitchFamily="18" charset="0"/>
              </a:rPr>
              <a:t>Total area of the solar distill to fulfil the requirement </a:t>
            </a:r>
          </a:p>
          <a:p>
            <a:pPr algn="just">
              <a:lnSpc>
                <a:spcPct val="120000"/>
              </a:lnSpc>
              <a:spcBef>
                <a:spcPct val="30000"/>
              </a:spcBef>
            </a:pPr>
            <a:r>
              <a:rPr lang="en-US" sz="2800" b="1">
                <a:solidFill>
                  <a:srgbClr val="336600"/>
                </a:solidFill>
                <a:latin typeface="Bookman Old Style" pitchFamily="18" charset="0"/>
              </a:rPr>
              <a:t>Total distilled water requirement per day                  = 15 litres / day</a:t>
            </a:r>
          </a:p>
          <a:p>
            <a:pPr algn="just">
              <a:lnSpc>
                <a:spcPct val="120000"/>
              </a:lnSpc>
              <a:spcBef>
                <a:spcPct val="30000"/>
              </a:spcBef>
            </a:pPr>
            <a:r>
              <a:rPr lang="en-US" sz="2800" b="1">
                <a:solidFill>
                  <a:srgbClr val="336600"/>
                </a:solidFill>
                <a:latin typeface="Bookman Old Style" pitchFamily="18" charset="0"/>
              </a:rPr>
              <a:t>Total area of the solar distill to fulfil family requirement  </a:t>
            </a:r>
          </a:p>
          <a:p>
            <a:pPr algn="just">
              <a:lnSpc>
                <a:spcPct val="120000"/>
              </a:lnSpc>
              <a:spcBef>
                <a:spcPct val="30000"/>
              </a:spcBef>
            </a:pPr>
            <a:r>
              <a:rPr lang="en-US" sz="2800" b="1">
                <a:solidFill>
                  <a:srgbClr val="336600"/>
                </a:solidFill>
                <a:latin typeface="Bookman Old Style" pitchFamily="18" charset="0"/>
              </a:rPr>
              <a:t>=                Total daily requirement </a:t>
            </a:r>
          </a:p>
          <a:p>
            <a:pPr>
              <a:lnSpc>
                <a:spcPct val="120000"/>
              </a:lnSpc>
              <a:spcBef>
                <a:spcPct val="30000"/>
              </a:spcBef>
            </a:pPr>
            <a:r>
              <a:rPr lang="en-US" sz="2800" b="1">
                <a:solidFill>
                  <a:srgbClr val="336600"/>
                </a:solidFill>
                <a:latin typeface="Bookman Old Style" pitchFamily="18" charset="0"/>
              </a:rPr>
              <a:t>Number of litres produced / day / square metre</a:t>
            </a:r>
          </a:p>
          <a:p>
            <a:pPr algn="just">
              <a:lnSpc>
                <a:spcPct val="120000"/>
              </a:lnSpc>
              <a:spcBef>
                <a:spcPct val="30000"/>
              </a:spcBef>
            </a:pPr>
            <a:r>
              <a:rPr lang="en-US" sz="2800" b="1">
                <a:solidFill>
                  <a:srgbClr val="336600"/>
                </a:solidFill>
                <a:latin typeface="Bookman Old Style" pitchFamily="18" charset="0"/>
              </a:rPr>
              <a:t>= 15 / 2.86</a:t>
            </a:r>
          </a:p>
          <a:p>
            <a:pPr algn="just">
              <a:lnSpc>
                <a:spcPct val="120000"/>
              </a:lnSpc>
              <a:spcBef>
                <a:spcPct val="30000"/>
              </a:spcBef>
            </a:pPr>
            <a:r>
              <a:rPr lang="en-US" sz="2800" b="1">
                <a:solidFill>
                  <a:srgbClr val="336600"/>
                </a:solidFill>
                <a:latin typeface="Bookman Old Style" pitchFamily="18" charset="0"/>
              </a:rPr>
              <a:t>= 5.23 m</a:t>
            </a:r>
            <a:r>
              <a:rPr lang="en-US" sz="2800" b="1" baseline="30000">
                <a:solidFill>
                  <a:srgbClr val="336600"/>
                </a:solidFill>
                <a:latin typeface="Bookman Old Style" pitchFamily="18" charset="0"/>
              </a:rPr>
              <a:t>2</a:t>
            </a:r>
            <a:endParaRPr lang="en-US" sz="2800" b="1" baseline="30000">
              <a:solidFill>
                <a:srgbClr val="0000FF"/>
              </a:solidFill>
              <a:latin typeface="Bookman Old Style" pitchFamily="18" charset="0"/>
            </a:endParaRPr>
          </a:p>
        </p:txBody>
      </p:sp>
      <p:sp>
        <p:nvSpPr>
          <p:cNvPr id="75780" name="Line 6"/>
          <p:cNvSpPr>
            <a:spLocks noChangeShapeType="1"/>
          </p:cNvSpPr>
          <p:nvPr/>
        </p:nvSpPr>
        <p:spPr bwMode="auto">
          <a:xfrm>
            <a:off x="304800" y="4987925"/>
            <a:ext cx="8458200" cy="0"/>
          </a:xfrm>
          <a:prstGeom prst="line">
            <a:avLst/>
          </a:prstGeom>
          <a:noFill/>
          <a:ln w="38100">
            <a:solidFill>
              <a:srgbClr val="006600"/>
            </a:solidFill>
            <a:round/>
            <a:headEnd/>
            <a:tailEnd/>
          </a:ln>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66675" y="152400"/>
            <a:ext cx="9077325" cy="6561138"/>
          </a:xfrm>
          <a:prstGeom prst="rect">
            <a:avLst/>
          </a:prstGeom>
          <a:noFill/>
          <a:ln w="9525">
            <a:noFill/>
            <a:miter lim="800000"/>
            <a:headEnd/>
            <a:tailEnd/>
          </a:ln>
        </p:spPr>
        <p:txBody>
          <a:bodyPr>
            <a:spAutoFit/>
          </a:bodyPr>
          <a:lstStyle/>
          <a:p>
            <a:pPr algn="just">
              <a:lnSpc>
                <a:spcPct val="140000"/>
              </a:lnSpc>
              <a:spcBef>
                <a:spcPct val="30000"/>
              </a:spcBef>
            </a:pPr>
            <a:r>
              <a:rPr lang="en-US" sz="2800" b="1">
                <a:solidFill>
                  <a:srgbClr val="660033"/>
                </a:solidFill>
                <a:latin typeface="Bookman Old Style" pitchFamily="18" charset="0"/>
              </a:rPr>
              <a:t>Alternatively the total solar distill area required to fulfil daily requirement can be calculated using following formula</a:t>
            </a:r>
          </a:p>
          <a:p>
            <a:pPr algn="just">
              <a:lnSpc>
                <a:spcPct val="140000"/>
              </a:lnSpc>
              <a:spcBef>
                <a:spcPct val="30000"/>
              </a:spcBef>
            </a:pPr>
            <a:r>
              <a:rPr lang="en-US" sz="2800" b="1">
                <a:solidFill>
                  <a:srgbClr val="FF0000"/>
                </a:solidFill>
                <a:latin typeface="Bookman Old Style" pitchFamily="18" charset="0"/>
              </a:rPr>
              <a:t>A = Q x 2.26 / G x E</a:t>
            </a:r>
          </a:p>
          <a:p>
            <a:pPr algn="just">
              <a:lnSpc>
                <a:spcPct val="140000"/>
              </a:lnSpc>
              <a:spcBef>
                <a:spcPct val="30000"/>
              </a:spcBef>
            </a:pPr>
            <a:endParaRPr lang="en-US" sz="1200" b="1">
              <a:solidFill>
                <a:srgbClr val="660033"/>
              </a:solidFill>
              <a:latin typeface="Bookman Old Style" pitchFamily="18" charset="0"/>
            </a:endParaRPr>
          </a:p>
          <a:p>
            <a:pPr algn="just">
              <a:lnSpc>
                <a:spcPct val="140000"/>
              </a:lnSpc>
              <a:spcBef>
                <a:spcPct val="30000"/>
              </a:spcBef>
            </a:pPr>
            <a:r>
              <a:rPr lang="en-US" sz="2800" b="1">
                <a:solidFill>
                  <a:srgbClr val="006600"/>
                </a:solidFill>
                <a:latin typeface="Bookman Old Style" pitchFamily="18" charset="0"/>
              </a:rPr>
              <a:t>Where </a:t>
            </a:r>
          </a:p>
          <a:p>
            <a:pPr algn="just">
              <a:lnSpc>
                <a:spcPct val="140000"/>
              </a:lnSpc>
              <a:spcBef>
                <a:spcPct val="30000"/>
              </a:spcBef>
            </a:pPr>
            <a:r>
              <a:rPr lang="en-US" sz="2800" b="1">
                <a:solidFill>
                  <a:schemeClr val="accent2"/>
                </a:solidFill>
                <a:latin typeface="Bookman Old Style" pitchFamily="18" charset="0"/>
              </a:rPr>
              <a:t>A	-	total distill area required</a:t>
            </a:r>
          </a:p>
          <a:p>
            <a:pPr algn="just">
              <a:lnSpc>
                <a:spcPct val="140000"/>
              </a:lnSpc>
              <a:spcBef>
                <a:spcPct val="30000"/>
              </a:spcBef>
            </a:pPr>
            <a:r>
              <a:rPr lang="en-US" sz="2800" b="1">
                <a:solidFill>
                  <a:schemeClr val="accent2"/>
                </a:solidFill>
                <a:latin typeface="Bookman Old Style" pitchFamily="18" charset="0"/>
              </a:rPr>
              <a:t>Q	-	total distilled water required per day</a:t>
            </a:r>
          </a:p>
          <a:p>
            <a:pPr algn="just">
              <a:lnSpc>
                <a:spcPct val="140000"/>
              </a:lnSpc>
              <a:spcBef>
                <a:spcPct val="30000"/>
              </a:spcBef>
            </a:pPr>
            <a:r>
              <a:rPr lang="en-US" sz="2800" b="1">
                <a:solidFill>
                  <a:schemeClr val="accent2"/>
                </a:solidFill>
                <a:latin typeface="Bookman Old Style" pitchFamily="18" charset="0"/>
              </a:rPr>
              <a:t>G	-	daily solar radiation in MJ / m</a:t>
            </a:r>
            <a:r>
              <a:rPr lang="en-US" sz="2800" b="1" baseline="30000">
                <a:solidFill>
                  <a:schemeClr val="accent2"/>
                </a:solidFill>
                <a:latin typeface="Bookman Old Style" pitchFamily="18" charset="0"/>
              </a:rPr>
              <a:t>2</a:t>
            </a:r>
            <a:r>
              <a:rPr lang="en-US" sz="2800" b="1">
                <a:solidFill>
                  <a:schemeClr val="accent2"/>
                </a:solidFill>
                <a:latin typeface="Bookman Old Style" pitchFamily="18" charset="0"/>
              </a:rPr>
              <a:t>-day </a:t>
            </a:r>
          </a:p>
          <a:p>
            <a:pPr algn="just">
              <a:lnSpc>
                <a:spcPct val="140000"/>
              </a:lnSpc>
              <a:spcBef>
                <a:spcPct val="30000"/>
              </a:spcBef>
            </a:pPr>
            <a:r>
              <a:rPr lang="en-US" sz="2800" b="1">
                <a:solidFill>
                  <a:schemeClr val="accent2"/>
                </a:solidFill>
                <a:latin typeface="Bookman Old Style" pitchFamily="18" charset="0"/>
              </a:rPr>
              <a:t>E 	-	efficiency of solar distill in decimal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917</Words>
  <Application>Microsoft Office PowerPoint</Application>
  <PresentationFormat>On-screen Show (4:3)</PresentationFormat>
  <Paragraphs>117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SOLAR STILL</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STILL</dc:title>
  <dc:creator>dell</dc:creator>
  <cp:lastModifiedBy>dell</cp:lastModifiedBy>
  <cp:revision>3</cp:revision>
  <dcterms:created xsi:type="dcterms:W3CDTF">2006-08-16T00:00:00Z</dcterms:created>
  <dcterms:modified xsi:type="dcterms:W3CDTF">2015-08-14T07:58:55Z</dcterms:modified>
</cp:coreProperties>
</file>