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9" r:id="rId4"/>
    <p:sldId id="312" r:id="rId5"/>
    <p:sldId id="314" r:id="rId6"/>
    <p:sldId id="260" r:id="rId7"/>
    <p:sldId id="313" r:id="rId8"/>
    <p:sldId id="31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520FC-B27C-451C-81D3-2D928B168D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6555-D56A-4604-9880-1BA36C2C286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3A0D1-598C-48C8-B268-A4A87A5C4B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2" y="1600205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600205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483DD-D108-4AB6-AD31-2B3EFB7188F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F4203-C387-44B8-AB8A-A537603907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D2D45-2597-4632-BE4A-E54912173DC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7A43B-6D50-40AA-9D8E-AFD720C09F9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A0900-3850-4631-A4C6-FD25B1E0264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13AB43-4FD1-420A-8ED3-8932A07D3BB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04885-AF51-44E2-A0CA-0D35B81ACAD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74643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875BB-8D28-4905-B964-E92731D8282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resentation2008_mainFon"/>
          <p:cNvPicPr>
            <a:picLocks noChangeAspect="1" noChangeArrowheads="1"/>
          </p:cNvPicPr>
          <p:nvPr/>
        </p:nvPicPr>
        <p:blipFill>
          <a:blip r:embed="rId13" cstate="print"/>
          <a:srcRect t="493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KASPERLAB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4113" y="260350"/>
            <a:ext cx="26574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Program Files\Microsoft Office\MEDIA\CAGCAT10\j0300520.gif"/>
          <p:cNvPicPr>
            <a:picLocks noChangeAspect="1" noChangeArrowheads="1" noCrop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352" y="404664"/>
            <a:ext cx="952500" cy="8191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presentation_fon_top"/>
          <p:cNvPicPr>
            <a:picLocks noChangeAspect="1" noChangeArrowheads="1"/>
          </p:cNvPicPr>
          <p:nvPr/>
        </p:nvPicPr>
        <p:blipFill>
          <a:blip r:embed="rId13" cstate="print"/>
          <a:srcRect b="73991"/>
          <a:stretch>
            <a:fillRect/>
          </a:stretch>
        </p:blipFill>
        <p:spPr bwMode="auto">
          <a:xfrm>
            <a:off x="0" y="0"/>
            <a:ext cx="91440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05DB9-751F-46F4-9804-9038313A8D9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Построение недетерминированного конечного автомата (НКА) по регулярному выражению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077072"/>
            <a:ext cx="3707904" cy="2708920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pPr algn="l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студенты группы КБ-51СО</a:t>
            </a:r>
          </a:p>
          <a:p>
            <a:pPr algn="l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Р.И. Алферов, К.А. Виноградов</a:t>
            </a:r>
          </a:p>
          <a:p>
            <a:pPr algn="l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229600" cy="7198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Регулярные выражения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083137" cy="16561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5" y="3168068"/>
            <a:ext cx="7546575" cy="1740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935853"/>
            <a:ext cx="7347726" cy="1805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4639" y="188640"/>
            <a:ext cx="8229600" cy="7198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Построение НКА по регулярному выражению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12776"/>
            <a:ext cx="4968552" cy="50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292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Построение НКА по регулярному выражению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267744" y="32129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Демонстрация примера</a:t>
            </a:r>
          </a:p>
        </p:txBody>
      </p:sp>
    </p:spTree>
    <p:extLst>
      <p:ext uri="{BB962C8B-B14F-4D97-AF65-F5344CB8AC3E}">
        <p14:creationId xmlns:p14="http://schemas.microsoft.com/office/powerpoint/2010/main" val="36081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7544" y="260648"/>
            <a:ext cx="7077472" cy="39528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Моделирование работы 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051720" y="3140968"/>
            <a:ext cx="889248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800" dirty="0">
                <a:latin typeface="Calibri" panose="020F0502020204030204" pitchFamily="34" charset="0"/>
              </a:rPr>
              <a:t>Демонстрация примера</a:t>
            </a:r>
          </a:p>
          <a:p>
            <a:pPr>
              <a:buFont typeface="Wingdings" pitchFamily="2" charset="2"/>
              <a:buChar char="§"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Трудоемкость алгоритмов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600205"/>
            <a:ext cx="9144000" cy="4133051"/>
          </a:xfrm>
        </p:spPr>
        <p:txBody>
          <a:bodyPr/>
          <a:lstStyle/>
          <a:p>
            <a:pPr algn="just"/>
            <a:r>
              <a:rPr lang="ru-RU" sz="2800" dirty="0"/>
              <a:t>Построение НКА, соответствующего </a:t>
            </a:r>
            <a:r>
              <a:rPr lang="en-US" sz="2800" i="1" dirty="0"/>
              <a:t>M</a:t>
            </a:r>
            <a:r>
              <a:rPr lang="en-US" sz="2800" dirty="0"/>
              <a:t>-</a:t>
            </a:r>
            <a:r>
              <a:rPr lang="ru-RU" sz="2800" dirty="0"/>
              <a:t>символьному регулярному выражению, требует в худшем случае времени и памяти, пропорциональных </a:t>
            </a:r>
            <a:r>
              <a:rPr lang="en-US" sz="2800" i="1" dirty="0"/>
              <a:t>M</a:t>
            </a:r>
            <a:r>
              <a:rPr lang="en-US" sz="2800" dirty="0"/>
              <a:t>, </a:t>
            </a:r>
            <a:r>
              <a:rPr lang="ru-RU" sz="2800" dirty="0"/>
              <a:t>т.е. трудоемкость </a:t>
            </a:r>
            <a:r>
              <a:rPr lang="en-US" sz="2800" i="1" dirty="0"/>
              <a:t>O(M). </a:t>
            </a:r>
          </a:p>
          <a:p>
            <a:pPr algn="just"/>
            <a:r>
              <a:rPr lang="ru-RU" sz="2800" dirty="0"/>
              <a:t>Для распознавания </a:t>
            </a:r>
            <a:r>
              <a:rPr lang="en-US" sz="2800" i="1" dirty="0"/>
              <a:t>N</a:t>
            </a:r>
            <a:r>
              <a:rPr lang="en-US" sz="2800" dirty="0"/>
              <a:t>-</a:t>
            </a:r>
            <a:r>
              <a:rPr lang="ru-RU" sz="2800" dirty="0"/>
              <a:t>символьной текстовой строки с помощью НКА, соответствующего </a:t>
            </a:r>
            <a:r>
              <a:rPr lang="en-US" sz="2800" i="1" dirty="0"/>
              <a:t>M</a:t>
            </a:r>
            <a:r>
              <a:rPr lang="en-US" sz="2800" dirty="0"/>
              <a:t>-</a:t>
            </a:r>
            <a:r>
              <a:rPr lang="ru-RU" sz="2800" dirty="0"/>
              <a:t>символьному регулярному выражению, в худшем случае требуется время, пропорциональное </a:t>
            </a:r>
            <a:r>
              <a:rPr lang="en-US" sz="2800" i="1" dirty="0"/>
              <a:t>NM</a:t>
            </a:r>
            <a:r>
              <a:rPr lang="en-US" sz="2800" dirty="0"/>
              <a:t>, </a:t>
            </a:r>
            <a:r>
              <a:rPr lang="ru-RU" sz="2800" dirty="0"/>
              <a:t>т.е. трудоемкость </a:t>
            </a:r>
            <a:r>
              <a:rPr lang="en-US" sz="2800" i="1" dirty="0"/>
              <a:t>O(NM)</a:t>
            </a:r>
            <a:r>
              <a:rPr lang="ru-RU" sz="2800" dirty="0"/>
              <a:t>.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4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67744" y="2564904"/>
            <a:ext cx="4896544" cy="26642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 algn="just">
              <a:buNone/>
            </a:pPr>
            <a:r>
              <a:rPr lang="ru-RU" sz="4000" dirty="0">
                <a:latin typeface="Calibri" panose="020F0502020204030204" pitchFamily="34" charset="0"/>
                <a:cs typeface="Calibri" pitchFamily="34" charset="0"/>
              </a:rPr>
              <a:t>Спасибо за внимание</a:t>
            </a:r>
            <a:endParaRPr lang="ru-RU" sz="400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2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684</TotalTime>
  <Words>102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Тема1</vt:lpstr>
      <vt:lpstr>1_Custom Design</vt:lpstr>
      <vt:lpstr>Построение недетерминированного конечного автомата (НКА) по регулярному выражению</vt:lpstr>
      <vt:lpstr>Регулярные выражения</vt:lpstr>
      <vt:lpstr>Построение НКА по регулярному выражению</vt:lpstr>
      <vt:lpstr>Построение НКА по регулярному выражению</vt:lpstr>
      <vt:lpstr>Моделирование работы НКА</vt:lpstr>
      <vt:lpstr>Трудоемкость алгоритмов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Антивирусная утилита Anti-malware toolkit</dc:title>
  <dc:creator>Admin</dc:creator>
  <cp:lastModifiedBy>Roman Alferov</cp:lastModifiedBy>
  <cp:revision>69</cp:revision>
  <dcterms:created xsi:type="dcterms:W3CDTF">2012-04-06T12:19:14Z</dcterms:created>
  <dcterms:modified xsi:type="dcterms:W3CDTF">2017-04-06T21:23:17Z</dcterms:modified>
</cp:coreProperties>
</file>