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310" r:id="rId10"/>
    <p:sldId id="309" r:id="rId11"/>
    <p:sldId id="288" r:id="rId12"/>
    <p:sldId id="289" r:id="rId13"/>
    <p:sldId id="304" r:id="rId14"/>
    <p:sldId id="295" r:id="rId15"/>
    <p:sldId id="297" r:id="rId16"/>
    <p:sldId id="299" r:id="rId17"/>
    <p:sldId id="307" r:id="rId18"/>
    <p:sldId id="308" r:id="rId19"/>
    <p:sldId id="305" r:id="rId20"/>
    <p:sldId id="294" r:id="rId21"/>
    <p:sldId id="287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63" autoAdjust="0"/>
  </p:normalViewPr>
  <p:slideViewPr>
    <p:cSldViewPr snapToGrid="0">
      <p:cViewPr varScale="1">
        <p:scale>
          <a:sx n="76" d="100"/>
          <a:sy n="76" d="100"/>
        </p:scale>
        <p:origin x="-104" y="-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32" d="100"/>
        <a:sy n="232" d="100"/>
      </p:scale>
      <p:origin x="0" y="5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45-36C2-4200-BB0A-6038F7B027A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95FDD-BC89-4746-BA32-36FE1770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will end up uploading a zip file</a:t>
            </a:r>
          </a:p>
          <a:p>
            <a:r>
              <a:rPr lang="en-US" dirty="0" smtClean="0"/>
              <a:t>Smaller projects can be edited in line on the console.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2E550-9C89-1947-85F1-927120120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Picking "</a:t>
            </a:r>
            <a:r>
              <a:rPr lang="en-US" dirty="0" err="1" smtClean="0"/>
              <a:t>Serverless</a:t>
            </a:r>
            <a:r>
              <a:rPr lang="en-US" dirty="0" smtClean="0"/>
              <a:t> Application Repository" We have created an application in the repository as a shortcut to getting everything set up for your skill.</a:t>
            </a:r>
          </a:p>
          <a:p>
            <a:endParaRPr lang="en-US" dirty="0" smtClean="0"/>
          </a:p>
          <a:p>
            <a:r>
              <a:rPr lang="en-US" dirty="0" smtClean="0"/>
              <a:t>Picking a blueprint </a:t>
            </a:r>
            <a:r>
              <a:rPr lang="en-US" baseline="0" dirty="0" smtClean="0"/>
              <a:t> - </a:t>
            </a:r>
            <a:r>
              <a:rPr lang="en-US" dirty="0" smtClean="0"/>
              <a:t>This template will create the Lambda function, grant the </a:t>
            </a:r>
            <a:r>
              <a:rPr lang="en-US" dirty="0" err="1" smtClean="0"/>
              <a:t>Alexa</a:t>
            </a:r>
            <a:r>
              <a:rPr lang="en-US" dirty="0" smtClean="0"/>
              <a:t> Skills Kit permission to invoke it, and set up an IAM role for you. It will also add the code from this </a:t>
            </a:r>
            <a:r>
              <a:rPr lang="en-US" dirty="0" err="1" smtClean="0"/>
              <a:t>GitHub</a:t>
            </a:r>
            <a:r>
              <a:rPr lang="en-US" dirty="0" smtClean="0"/>
              <a:t> repo and include the required dependencies so that you don't have to upload them yourself. Avoids</a:t>
            </a:r>
            <a:r>
              <a:rPr lang="en-US" baseline="0" dirty="0" smtClean="0"/>
              <a:t> having to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setup the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 SDK. In real life you will probably need/want to.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95FDD-BC89-4746-BA32-36FE17700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79BC8-7B43-4849-B644-5F088210E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7F4684-463E-4D58-BAAC-1376BD14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C6EB6-4853-4F91-A553-99E9351D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B4D47-7C4F-4839-B8EC-35BF290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A11A90-DBB5-4FD8-B433-9FDAC64B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23F8F-94E6-4DEC-AFDD-CE2A2680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AEE299-D46B-4743-BEB3-2076AB80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2E6E13-26DE-433D-A857-7FD5D07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23257-05C5-4717-93A3-00E94AC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56FB5-E500-442C-96C3-F6DC774B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41B8F8-B262-4906-B9B2-CD965551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0707EA-B2B1-43E8-9873-18399E04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6A103F-A687-4DCD-9E3A-91EC59B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DE12C2-FBB1-45A6-878E-2844375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04B96-C39B-468D-8BFC-EFFEF5F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AC3A1-A9CF-4632-965F-3DFDBB72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2A496-E781-41F1-B598-34C9B03F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8CA4A6-9A3F-4ED2-8448-0DE8355F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FE6B0D-AF20-446D-A8EE-929F873F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C6125E-820D-4279-BB1A-4F92606D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DEFE9-BE5B-424C-A4EC-3376CFD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D5A147-1511-4429-9167-B5284A42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56552-E0CB-49E3-BC8F-2C15754C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3FDD11-1B18-4BC9-BBD5-2FF5F5F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56323-8B6D-4103-B77B-A72B9F04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C95C0-A13A-4108-A707-87E957F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7101C-C91D-4104-845E-C54279899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03A439-B82E-409B-8947-DBE29E6A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A9C86C-EA78-47DB-9B81-FB85F7D2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F4CFC2-1038-4FA3-85E2-FF09862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2EC19B-6520-4CAF-937A-B943143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5C2DB-F7BD-4B52-B066-97E7AE43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C26AE-673A-4351-A126-A02323D7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BC982-2B78-4506-82F0-0E35F2AA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E9C056-5C27-4DD9-971B-8AB9506C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95657F-1A24-436C-A28E-6A207894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74A3F4-6AC1-462E-BC62-09CF86FD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AC509A-EF38-4798-974D-9401BDF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850374-D448-463B-AA9E-0A934FF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F4038-9465-4FEC-A7AF-616FEC1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EEF650-C361-4B02-8989-DEB7E8B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48E7C5-15CD-4C6D-A6F6-37EC96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7621A-A1DF-4B9C-B850-51FB06EE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D351A5-A039-4521-A5EC-FABD7E1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030906-3E5E-4A7B-B817-FE17C14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B866B-57CC-4584-B880-6BD6C83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AD04-EB3C-450D-8243-7C9546B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0A0C87-4962-4D3E-A21A-E293920B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01434F-BA1E-4D1E-87A5-1E5C4D66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24661A-3FA6-4CB5-A96F-A95DB9C0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7AB74-62F3-4405-94E2-0041DBB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34339F-42A1-429E-B9B9-0E3637F6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1711F-D21F-4028-A8CF-D7E4C7BA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B5DCC4-C09C-4184-A5D4-F7AD0A88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5704BE-A2ED-490F-AF34-ECC255CE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86007-007A-457E-81F2-9BCD1D9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8DD3F0-D6F7-4237-8D34-57980B0E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A9C36F-B41A-476E-976A-2E5918E7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FD0F79-FE57-4B1A-9E0F-4E5809C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028BCF-13E2-4B71-AF3A-B29A6DFC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DA06D-155F-4646-B716-4FF05EBF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16CA-EFA6-447C-B985-7CF6DF59498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F443D-53EB-4C52-901E-22F52512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892BEB-AD3F-48AD-8827-304EE852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E2A269-737C-4057-8FC8-F25612B41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13" y="5287957"/>
            <a:ext cx="2395185" cy="1433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9CBACA-9B0D-41FB-BBFD-278C05F6F108}"/>
              </a:ext>
            </a:extLst>
          </p:cNvPr>
          <p:cNvSpPr txBox="1"/>
          <p:nvPr userDrawn="1"/>
        </p:nvSpPr>
        <p:spPr>
          <a:xfrm>
            <a:off x="9662102" y="4893541"/>
            <a:ext cx="236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Honolulu</a:t>
            </a:r>
          </a:p>
        </p:txBody>
      </p:sp>
    </p:spTree>
    <p:extLst>
      <p:ext uri="{BB962C8B-B14F-4D97-AF65-F5344CB8AC3E}">
        <p14:creationId xmlns:p14="http://schemas.microsoft.com/office/powerpoint/2010/main" val="9242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exa/alexa-skills-kit-sdk-for-nodejs/tree/2.0.x/ask-sd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mazon.com/alexa/console/as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s://developer.amazon.com/blogs/alexa/" TargetMode="External"/><Relationship Id="rId12" Type="http://schemas.openxmlformats.org/officeDocument/2006/relationships/hyperlink" Target="https://developer.amazon.com/alexa-skills-kit/alexa-developer-skill-promotion" TargetMode="External"/><Relationship Id="rId13" Type="http://schemas.openxmlformats.org/officeDocument/2006/relationships/hyperlink" Target="https://github.com/alex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king2917/daBus" TargetMode="External"/><Relationship Id="rId3" Type="http://schemas.openxmlformats.org/officeDocument/2006/relationships/hyperlink" Target="http://hea.thebus.org/api_info.asp" TargetMode="External"/><Relationship Id="rId4" Type="http://schemas.openxmlformats.org/officeDocument/2006/relationships/hyperlink" Target="https://developer.amazon.com" TargetMode="External"/><Relationship Id="rId5" Type="http://schemas.openxmlformats.org/officeDocument/2006/relationships/hyperlink" Target="https://aws.amazon.com" TargetMode="External"/><Relationship Id="rId6" Type="http://schemas.openxmlformats.org/officeDocument/2006/relationships/hyperlink" Target="https://developer.amazon.com/alexa" TargetMode="External"/><Relationship Id="rId7" Type="http://schemas.openxmlformats.org/officeDocument/2006/relationships/hyperlink" Target="https://developer.amazon.com/alexa-skills-kit" TargetMode="External"/><Relationship Id="rId8" Type="http://schemas.openxmlformats.org/officeDocument/2006/relationships/hyperlink" Target="https://developer.amazon.com/alexa-skills-kit/alexa-aws-credits" TargetMode="External"/><Relationship Id="rId9" Type="http://schemas.openxmlformats.org/officeDocument/2006/relationships/hyperlink" Target="https://blueprints.amazon.com" TargetMode="External"/><Relationship Id="rId10" Type="http://schemas.openxmlformats.org/officeDocument/2006/relationships/hyperlink" Target="https://developer.amazon.com/alexa-fun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ookshipap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42233-E0B6-46E4-A0FD-B3E0DE5F1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Honolulu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2F5970-0C24-4BCD-9A97-969B08190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</a:t>
            </a:r>
            <a:r>
              <a:rPr lang="en-US" dirty="0" smtClean="0"/>
              <a:t>07-19</a:t>
            </a:r>
          </a:p>
          <a:p>
            <a:r>
              <a:rPr lang="en-US" dirty="0" err="1" smtClean="0"/>
              <a:t>Alexa</a:t>
            </a:r>
            <a:r>
              <a:rPr lang="en-US" dirty="0" smtClean="0"/>
              <a:t> Skill Development</a:t>
            </a:r>
          </a:p>
          <a:p>
            <a:r>
              <a:rPr lang="en-US" dirty="0" smtClean="0"/>
              <a:t>Mark Watkins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" y="0"/>
            <a:ext cx="8138848" cy="6631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416" y="1074199"/>
            <a:ext cx="3861584" cy="3137527"/>
          </a:xfrm>
        </p:spPr>
        <p:txBody>
          <a:bodyPr>
            <a:normAutofit/>
          </a:bodyPr>
          <a:lstStyle/>
          <a:p>
            <a:r>
              <a:rPr lang="en-US" dirty="0" err="1" smtClean="0"/>
              <a:t>index.js</a:t>
            </a:r>
            <a:r>
              <a:rPr lang="en-US" dirty="0" smtClean="0"/>
              <a:t> for lambda function (partial)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Achilles heel of all this is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</a:t>
            </a:r>
            <a:r>
              <a:rPr lang="en-US" dirty="0"/>
              <a:t>have to ask for your skill by name. </a:t>
            </a:r>
            <a:r>
              <a:rPr lang="en-US" dirty="0" smtClean="0"/>
              <a:t>(w/exceptions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they often have to manually enable it in their </a:t>
            </a:r>
            <a:r>
              <a:rPr lang="en-US" dirty="0" err="1"/>
              <a:t>alexa</a:t>
            </a:r>
            <a:r>
              <a:rPr lang="en-US" dirty="0"/>
              <a:t> app</a:t>
            </a:r>
            <a:r>
              <a:rPr lang="en-US" dirty="0" smtClean="0"/>
              <a:t>.</a:t>
            </a:r>
          </a:p>
          <a:p>
            <a:r>
              <a:rPr lang="en-US" dirty="0"/>
              <a:t>This means they have to know about it before they can use it. </a:t>
            </a:r>
            <a:endParaRPr lang="en-US" dirty="0" smtClean="0"/>
          </a:p>
          <a:p>
            <a:r>
              <a:rPr lang="en-US" dirty="0" smtClean="0"/>
              <a:t>Discovery in </a:t>
            </a:r>
            <a:r>
              <a:rPr lang="en-US" dirty="0" err="1" smtClean="0"/>
              <a:t>Alexa</a:t>
            </a:r>
            <a:r>
              <a:rPr lang="en-US" dirty="0" smtClean="0"/>
              <a:t> app &amp; Amazon site, but</a:t>
            </a:r>
            <a:r>
              <a:rPr lang="mr-IN" dirty="0" smtClean="0"/>
              <a:t>…</a:t>
            </a:r>
            <a:r>
              <a:rPr lang="en-US" dirty="0" smtClean="0"/>
              <a:t>it’s hard to get usage</a:t>
            </a:r>
            <a:endParaRPr lang="en-US" dirty="0"/>
          </a:p>
          <a:p>
            <a:r>
              <a:rPr lang="en-US" dirty="0" err="1" smtClean="0"/>
              <a:t>CanFulfillIntentRequest</a:t>
            </a:r>
            <a:endParaRPr lang="en-US" dirty="0"/>
          </a:p>
          <a:p>
            <a:pPr lvl="1"/>
            <a:r>
              <a:rPr lang="en-US" dirty="0" smtClean="0"/>
              <a:t>Beta feature where they don’t need to know your name</a:t>
            </a:r>
          </a:p>
          <a:p>
            <a:endParaRPr lang="en-US" dirty="0" smtClean="0"/>
          </a:p>
          <a:p>
            <a:r>
              <a:rPr lang="en-US" dirty="0" smtClean="0"/>
              <a:t>Analytics a bit of a challenge as well</a:t>
            </a:r>
            <a:endParaRPr lang="en-US" dirty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0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Read Next, Cambridge Recycling, my two skills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Lucky if they get 1 hit per day</a:t>
            </a:r>
          </a:p>
          <a:p>
            <a:r>
              <a:rPr lang="en-US" dirty="0" smtClean="0"/>
              <a:t>Marketing is required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5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OK. Let’s build da Bus.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</a:t>
            </a:r>
            <a:r>
              <a:rPr lang="en-US" dirty="0"/>
              <a:t> Amazon Developer account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/>
              <a:t>to create and configure </a:t>
            </a:r>
            <a:r>
              <a:rPr lang="en-US" dirty="0" err="1"/>
              <a:t>Alexa</a:t>
            </a:r>
            <a:r>
              <a:rPr lang="en-US" dirty="0"/>
              <a:t> skills.</a:t>
            </a:r>
          </a:p>
          <a:p>
            <a:r>
              <a:rPr lang="en-US" dirty="0" smtClean="0"/>
              <a:t>An</a:t>
            </a:r>
            <a:r>
              <a:rPr lang="en-US" dirty="0"/>
              <a:t> Amazon Web Services (AWS) account. </a:t>
            </a:r>
            <a:endParaRPr lang="en-US" dirty="0" smtClean="0"/>
          </a:p>
          <a:p>
            <a:pPr lvl="1"/>
            <a:r>
              <a:rPr lang="en-US" dirty="0" smtClean="0"/>
              <a:t>We will implement our Handlers on AWS Lambda</a:t>
            </a:r>
          </a:p>
          <a:p>
            <a:pPr lvl="1"/>
            <a:r>
              <a:rPr lang="en-US" dirty="0" smtClean="0"/>
              <a:t>Lambda is a way to run chunks of </a:t>
            </a:r>
            <a:r>
              <a:rPr lang="en-US" dirty="0" err="1" smtClean="0"/>
              <a:t>Javascript</a:t>
            </a:r>
            <a:r>
              <a:rPr lang="en-US" dirty="0" smtClean="0"/>
              <a:t> in the cloud.</a:t>
            </a:r>
          </a:p>
          <a:p>
            <a:endParaRPr lang="en-US" dirty="0" smtClean="0"/>
          </a:p>
          <a:p>
            <a:r>
              <a:rPr lang="en-US" dirty="0" smtClean="0"/>
              <a:t>NPM &amp; installation of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Alexa</a:t>
            </a:r>
            <a:r>
              <a:rPr lang="en-US" dirty="0" smtClean="0"/>
              <a:t> Ask SDK. (optional for today)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install --save ask-</a:t>
            </a:r>
            <a:r>
              <a:rPr lang="en-US" dirty="0" err="1"/>
              <a:t>sdk</a:t>
            </a:r>
            <a:r>
              <a:rPr lang="en-US" dirty="0" smtClean="0"/>
              <a:t>”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://github.com/alexa/alexa-skills-kit-sdk-for-nodejs/tree/2.0.x/ask-</a:t>
            </a:r>
            <a:r>
              <a:rPr lang="en-US" dirty="0" smtClean="0">
                <a:hlinkClick r:id="rId2"/>
              </a:rPr>
              <a:t>sdk</a:t>
            </a:r>
            <a:endParaRPr lang="en-US" dirty="0" smtClean="0"/>
          </a:p>
          <a:p>
            <a:r>
              <a:rPr lang="en-US" dirty="0" smtClean="0"/>
              <a:t>You should understand </a:t>
            </a:r>
            <a:r>
              <a:rPr lang="en-US" dirty="0" err="1" smtClean="0"/>
              <a:t>Javascript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dev</a:t>
            </a:r>
            <a:r>
              <a:rPr lang="en-US" dirty="0"/>
              <a:t> console: </a:t>
            </a:r>
            <a:r>
              <a:rPr lang="en-US" dirty="0">
                <a:hlinkClick r:id="rId2"/>
              </a:rPr>
              <a:t>https://developer.amazon.com/alexa/console/</a:t>
            </a:r>
            <a:r>
              <a:rPr lang="en-US" dirty="0" smtClean="0">
                <a:hlinkClick r:id="rId2"/>
              </a:rPr>
              <a:t>ask</a:t>
            </a:r>
            <a:r>
              <a:rPr lang="en-US" dirty="0" smtClean="0"/>
              <a:t>, sign in</a:t>
            </a:r>
          </a:p>
          <a:p>
            <a:r>
              <a:rPr lang="en-US" b="1" dirty="0" smtClean="0"/>
              <a:t>Create Skill</a:t>
            </a:r>
            <a:r>
              <a:rPr lang="en-US" dirty="0" smtClean="0"/>
              <a:t> (give name, pick Custom, create Skill)</a:t>
            </a:r>
          </a:p>
          <a:p>
            <a:r>
              <a:rPr lang="en-US" dirty="0" smtClean="0"/>
              <a:t>Pick</a:t>
            </a:r>
            <a:r>
              <a:rPr lang="en-US" b="1" dirty="0" smtClean="0"/>
              <a:t> </a:t>
            </a:r>
            <a:r>
              <a:rPr lang="en-US" b="1" dirty="0" err="1" smtClean="0"/>
              <a:t>Json</a:t>
            </a:r>
            <a:r>
              <a:rPr lang="en-US" b="1" dirty="0" smtClean="0"/>
              <a:t> Editor</a:t>
            </a:r>
            <a:r>
              <a:rPr lang="en-US" dirty="0" smtClean="0"/>
              <a:t>. Cut-paste </a:t>
            </a:r>
            <a:r>
              <a:rPr lang="en-US" dirty="0" err="1" smtClean="0"/>
              <a:t>skill.js</a:t>
            </a:r>
            <a:r>
              <a:rPr lang="en-US" dirty="0" smtClean="0"/>
              <a:t> here. </a:t>
            </a:r>
            <a:endParaRPr lang="en-US" dirty="0" smtClean="0"/>
          </a:p>
          <a:p>
            <a:pPr lvl="1"/>
            <a:r>
              <a:rPr lang="en-US" b="1" dirty="0"/>
              <a:t>(https://</a:t>
            </a:r>
            <a:r>
              <a:rPr lang="en-US" b="1" dirty="0" err="1"/>
              <a:t>github.com</a:t>
            </a:r>
            <a:r>
              <a:rPr lang="en-US" b="1" dirty="0"/>
              <a:t>/viking2917/</a:t>
            </a:r>
            <a:r>
              <a:rPr lang="en-US" b="1" dirty="0" err="1"/>
              <a:t>daBus</a:t>
            </a:r>
            <a:r>
              <a:rPr lang="en-US" b="1" dirty="0"/>
              <a:t>/blob/master/skill/</a:t>
            </a:r>
            <a:r>
              <a:rPr lang="en-US" b="1" dirty="0" err="1" smtClean="0"/>
              <a:t>skill.js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Save </a:t>
            </a:r>
            <a:r>
              <a:rPr lang="en-US" b="1" dirty="0" smtClean="0"/>
              <a:t>Model</a:t>
            </a:r>
            <a:r>
              <a:rPr lang="en-US" dirty="0" smtClean="0"/>
              <a:t>. </a:t>
            </a:r>
            <a:r>
              <a:rPr lang="en-US" b="1" dirty="0" smtClean="0"/>
              <a:t>Build model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Handlers/Lambda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AWS Console (</a:t>
            </a:r>
            <a:r>
              <a:rPr lang="en-US" dirty="0" smtClean="0">
                <a:hlinkClick r:id="rId3"/>
              </a:rPr>
              <a:t>https://console.aws.amazon.com</a:t>
            </a:r>
            <a:r>
              <a:rPr lang="en-US" dirty="0" smtClean="0"/>
              <a:t>), then </a:t>
            </a:r>
            <a:r>
              <a:rPr lang="en-US" b="1" dirty="0" smtClean="0"/>
              <a:t>Lambda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Create Function</a:t>
            </a:r>
            <a:r>
              <a:rPr lang="en-US" dirty="0" smtClean="0"/>
              <a:t>. "</a:t>
            </a:r>
            <a:r>
              <a:rPr lang="en-US" b="1" dirty="0" err="1" smtClean="0"/>
              <a:t>Serverless</a:t>
            </a:r>
            <a:r>
              <a:rPr lang="en-US" b="1" dirty="0" smtClean="0"/>
              <a:t> Application Repository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Enter fact to search for the application repository named</a:t>
            </a:r>
            <a:r>
              <a:rPr lang="en-US" b="1" dirty="0" smtClean="0"/>
              <a:t> </a:t>
            </a:r>
            <a:r>
              <a:rPr lang="en-US" b="1" dirty="0" err="1" smtClean="0"/>
              <a:t>alexa</a:t>
            </a:r>
            <a:r>
              <a:rPr lang="en-US" b="1" dirty="0" smtClean="0"/>
              <a:t>-skills-kit-</a:t>
            </a:r>
            <a:r>
              <a:rPr lang="en-US" b="1" dirty="0" err="1" smtClean="0"/>
              <a:t>nodejs</a:t>
            </a:r>
            <a:r>
              <a:rPr lang="en-US" b="1" dirty="0" smtClean="0"/>
              <a:t>-</a:t>
            </a:r>
            <a:r>
              <a:rPr lang="en-US" b="1" dirty="0" err="1" smtClean="0"/>
              <a:t>factskill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Search by name if needed, Click on the application. (</a:t>
            </a:r>
            <a:r>
              <a:rPr lang="en-US" b="1" dirty="0" smtClean="0"/>
              <a:t>set app name</a:t>
            </a:r>
            <a:r>
              <a:rPr lang="en-US" dirty="0" smtClean="0"/>
              <a:t>, then hit “</a:t>
            </a:r>
            <a:r>
              <a:rPr lang="en-US" b="1" dirty="0" smtClean="0"/>
              <a:t>Deploy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Go to it, replace </a:t>
            </a:r>
            <a:r>
              <a:rPr lang="en-US" dirty="0" err="1" smtClean="0"/>
              <a:t>index.js</a:t>
            </a:r>
            <a:r>
              <a:rPr lang="en-US" dirty="0" smtClean="0"/>
              <a:t> contents with our </a:t>
            </a:r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index.js</a:t>
            </a:r>
            <a:endParaRPr lang="en-US" dirty="0" smtClean="0"/>
          </a:p>
          <a:p>
            <a:pPr lvl="1"/>
            <a:r>
              <a:rPr lang="en-US" dirty="0" smtClean="0"/>
              <a:t>Replace API key tag (&lt;insert-your-key-here&gt;) with your </a:t>
            </a:r>
            <a:r>
              <a:rPr lang="en-US" dirty="0" err="1" smtClean="0"/>
              <a:t>api</a:t>
            </a:r>
            <a:r>
              <a:rPr lang="en-US" dirty="0" smtClean="0"/>
              <a:t> key, then </a:t>
            </a:r>
            <a:r>
              <a:rPr lang="en-US" b="1" dirty="0" smtClean="0"/>
              <a:t>Save</a:t>
            </a:r>
          </a:p>
          <a:p>
            <a:r>
              <a:rPr lang="en-US" dirty="0" smtClean="0"/>
              <a:t>Configure trigger (Delete existing trigger, click </a:t>
            </a:r>
            <a:r>
              <a:rPr lang="en-US" b="1" dirty="0" err="1" smtClean="0"/>
              <a:t>Alexa</a:t>
            </a:r>
            <a:r>
              <a:rPr lang="en-US" b="1" dirty="0" smtClean="0"/>
              <a:t> Skills Kit </a:t>
            </a:r>
            <a:r>
              <a:rPr lang="en-US" dirty="0" smtClean="0"/>
              <a:t>trigger). </a:t>
            </a:r>
          </a:p>
          <a:p>
            <a:pPr lvl="1"/>
            <a:r>
              <a:rPr lang="en-US" dirty="0" smtClean="0"/>
              <a:t>Under “Designer” panel, Enter your Skill ID from skill created above. (can get from Skill Dashboard). </a:t>
            </a:r>
            <a:r>
              <a:rPr lang="en-US" b="1" dirty="0" smtClean="0"/>
              <a:t>Save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Copy the ARN from the top of the page. </a:t>
            </a:r>
          </a:p>
          <a:p>
            <a:pPr lvl="1"/>
            <a:r>
              <a:rPr lang="en-US" dirty="0" smtClean="0"/>
              <a:t>E.g.: arn:aws:lambda:us-east-1:820633754804:function:aws-s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back to </a:t>
            </a:r>
            <a:r>
              <a:rPr lang="en-US" dirty="0" err="1"/>
              <a:t>A</a:t>
            </a:r>
            <a:r>
              <a:rPr lang="en-US" dirty="0" err="1" smtClean="0"/>
              <a:t>lexa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ev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Hit “</a:t>
            </a:r>
            <a:r>
              <a:rPr lang="en-US" b="1" dirty="0" smtClean="0"/>
              <a:t>Endpoint</a:t>
            </a:r>
            <a:r>
              <a:rPr lang="en-US" dirty="0" smtClean="0"/>
              <a:t>”, </a:t>
            </a:r>
            <a:r>
              <a:rPr lang="en-US" b="1" dirty="0" smtClean="0"/>
              <a:t>then AWS Lambda RN</a:t>
            </a:r>
            <a:r>
              <a:rPr lang="en-US" dirty="0" smtClean="0"/>
              <a:t>, paste ARN to </a:t>
            </a:r>
            <a:r>
              <a:rPr lang="en-US" b="1" dirty="0" smtClean="0"/>
              <a:t>Default Region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hit </a:t>
            </a:r>
            <a:r>
              <a:rPr lang="en-US" b="1" dirty="0" smtClean="0"/>
              <a:t>Save Endpoints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0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</a:t>
            </a:r>
            <a:r>
              <a:rPr lang="en-US" b="1" dirty="0"/>
              <a:t>Test</a:t>
            </a:r>
            <a:r>
              <a:rPr lang="en-US" dirty="0"/>
              <a:t>. Pick </a:t>
            </a:r>
            <a:r>
              <a:rPr lang="en-US" b="1" dirty="0"/>
              <a:t>Enable Testing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Enter “da  bus</a:t>
            </a:r>
            <a:r>
              <a:rPr lang="en-US" dirty="0" smtClean="0"/>
              <a:t>”, or whatever you set for the invocation name, </a:t>
            </a:r>
            <a:r>
              <a:rPr lang="en-US" dirty="0"/>
              <a:t>into the text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the invocation Name (Skill)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Alexa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Console, </a:t>
            </a:r>
            <a:r>
              <a:rPr lang="en-US" b="1" dirty="0" smtClean="0"/>
              <a:t>Build</a:t>
            </a:r>
            <a:r>
              <a:rPr lang="en-US" dirty="0" smtClean="0"/>
              <a:t>-&gt;</a:t>
            </a:r>
            <a:r>
              <a:rPr lang="en-US" b="1" dirty="0" smtClean="0"/>
              <a:t>Invocation</a:t>
            </a:r>
            <a:r>
              <a:rPr lang="en-US" dirty="0" smtClean="0"/>
              <a:t> -&gt; set to “Next Bus Hawaii”</a:t>
            </a:r>
          </a:p>
          <a:p>
            <a:pPr lvl="1"/>
            <a:r>
              <a:rPr lang="en-US" b="1" dirty="0" smtClean="0"/>
              <a:t>Save Model</a:t>
            </a:r>
            <a:r>
              <a:rPr lang="en-US" dirty="0" smtClean="0"/>
              <a:t>, </a:t>
            </a:r>
            <a:r>
              <a:rPr lang="en-US" b="1" dirty="0" smtClean="0"/>
              <a:t>Build Model.</a:t>
            </a:r>
          </a:p>
          <a:p>
            <a:r>
              <a:rPr lang="en-US" dirty="0" smtClean="0"/>
              <a:t>Change the response text (Lambda)</a:t>
            </a:r>
          </a:p>
          <a:p>
            <a:pPr lvl="1"/>
            <a:r>
              <a:rPr lang="en-US" dirty="0" err="1"/>
              <a:t>speechOutput</a:t>
            </a:r>
            <a:r>
              <a:rPr lang="en-US" dirty="0"/>
              <a:t> = "</a:t>
            </a:r>
            <a:r>
              <a:rPr lang="en-US" dirty="0" err="1"/>
              <a:t>Yo</a:t>
            </a:r>
            <a:r>
              <a:rPr lang="en-US" dirty="0"/>
              <a:t> ho ho and a bottle of rum. The bus will arrive at stop " + </a:t>
            </a:r>
            <a:r>
              <a:rPr lang="en-US" dirty="0" err="1"/>
              <a:t>theResult.stop</a:t>
            </a:r>
            <a:r>
              <a:rPr lang="en-US" dirty="0"/>
              <a:t> + " at " + </a:t>
            </a:r>
            <a:r>
              <a:rPr lang="en-US" dirty="0" err="1"/>
              <a:t>theResult.stopTime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Less Simple</a:t>
            </a:r>
          </a:p>
          <a:p>
            <a:pPr lvl="1"/>
            <a:r>
              <a:rPr lang="en-US" dirty="0" smtClean="0"/>
              <a:t>Add slot for Bus Route, filter responses from API so only next bus time for a given route is returned. (many bus stops have more than one route)</a:t>
            </a:r>
          </a:p>
          <a:p>
            <a:r>
              <a:rPr lang="en-US" dirty="0" smtClean="0"/>
              <a:t>Even less Simple:</a:t>
            </a:r>
          </a:p>
          <a:p>
            <a:pPr lvl="1"/>
            <a:r>
              <a:rPr lang="en-US" dirty="0" smtClean="0"/>
              <a:t>How do you know the number of the stop?</a:t>
            </a:r>
          </a:p>
          <a:p>
            <a:pPr lvl="1"/>
            <a:r>
              <a:rPr lang="en-US" dirty="0" smtClean="0"/>
              <a:t>Add some kind of intent to find a stop by address or similar</a:t>
            </a:r>
          </a:p>
          <a:p>
            <a:pPr lvl="1"/>
            <a:r>
              <a:rPr lang="en-US" dirty="0" smtClean="0"/>
              <a:t>(btw Stop Numbers are visible on Google Maps)</a:t>
            </a:r>
          </a:p>
        </p:txBody>
      </p:sp>
    </p:spTree>
    <p:extLst>
      <p:ext uri="{BB962C8B-B14F-4D97-AF65-F5344CB8AC3E}">
        <p14:creationId xmlns:p14="http://schemas.microsoft.com/office/powerpoint/2010/main" val="364250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(time permitting or as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BF0EE-EBE6-4B23-A688-E64BFA75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7F2B30-5EA5-4507-81C8-C99CECAB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Alexa</a:t>
            </a:r>
            <a:r>
              <a:rPr lang="en-US" dirty="0" smtClean="0"/>
              <a:t> Skill Development</a:t>
            </a:r>
          </a:p>
          <a:p>
            <a:r>
              <a:rPr lang="en-US" dirty="0" smtClean="0"/>
              <a:t>Overview of development process</a:t>
            </a:r>
          </a:p>
          <a:p>
            <a:r>
              <a:rPr lang="en-US" dirty="0" smtClean="0"/>
              <a:t>You build an </a:t>
            </a:r>
            <a:r>
              <a:rPr lang="en-US" dirty="0" err="1" smtClean="0"/>
              <a:t>Alexa</a:t>
            </a:r>
            <a:r>
              <a:rPr lang="en-US" dirty="0" smtClean="0"/>
              <a:t> Skill </a:t>
            </a:r>
          </a:p>
        </p:txBody>
      </p:sp>
    </p:spTree>
    <p:extLst>
      <p:ext uri="{BB962C8B-B14F-4D97-AF65-F5344CB8AC3E}">
        <p14:creationId xmlns:p14="http://schemas.microsoft.com/office/powerpoint/2010/main" val="423342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“gotchas” &amp; tips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have found the </a:t>
            </a:r>
            <a:r>
              <a:rPr lang="en-US" dirty="0" err="1" smtClean="0"/>
              <a:t>Alexa</a:t>
            </a:r>
            <a:r>
              <a:rPr lang="en-US" dirty="0" smtClean="0"/>
              <a:t> console a bit finicky. </a:t>
            </a:r>
          </a:p>
          <a:p>
            <a:pPr lvl="1"/>
            <a:r>
              <a:rPr lang="en-US" dirty="0" smtClean="0"/>
              <a:t>Sometimes must re-Build the model or delete/re-add something</a:t>
            </a:r>
          </a:p>
          <a:p>
            <a:pPr lvl="1"/>
            <a:r>
              <a:rPr lang="en-US" dirty="0"/>
              <a:t>Sometimes you need to disable then re-enable testing after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Devices </a:t>
            </a:r>
            <a:r>
              <a:rPr lang="en-US" dirty="0"/>
              <a:t>must be registered w/</a:t>
            </a:r>
            <a:r>
              <a:rPr lang="en-US" dirty="0" err="1"/>
              <a:t>developer.amazon.com</a:t>
            </a:r>
            <a:r>
              <a:rPr lang="en-US" dirty="0"/>
              <a:t> e-mail </a:t>
            </a:r>
            <a:r>
              <a:rPr lang="en-US" dirty="0" smtClean="0"/>
              <a:t>to be visible to actual devices</a:t>
            </a:r>
            <a:endParaRPr lang="en-US" dirty="0"/>
          </a:p>
          <a:p>
            <a:r>
              <a:rPr lang="en-US" dirty="0" smtClean="0"/>
              <a:t>If your slot is your entire sample utterance, sometimes </a:t>
            </a:r>
            <a:r>
              <a:rPr lang="en-US" dirty="0" err="1" smtClean="0"/>
              <a:t>Alexa</a:t>
            </a:r>
            <a:r>
              <a:rPr lang="en-US" dirty="0" smtClean="0"/>
              <a:t> gets confused.</a:t>
            </a:r>
          </a:p>
          <a:p>
            <a:pPr lvl="1"/>
            <a:r>
              <a:rPr lang="en-US" dirty="0" smtClean="0"/>
              <a:t>E.g. “samples”: [“{Stop}”]</a:t>
            </a:r>
          </a:p>
          <a:p>
            <a:pPr lvl="1"/>
            <a:r>
              <a:rPr lang="en-US" dirty="0"/>
              <a:t>Order of sample Utterances seems to </a:t>
            </a:r>
            <a:r>
              <a:rPr lang="en-US" dirty="0" smtClean="0"/>
              <a:t>matter</a:t>
            </a:r>
          </a:p>
          <a:p>
            <a:r>
              <a:rPr lang="en-US" dirty="0" smtClean="0"/>
              <a:t>Timeouts </a:t>
            </a:r>
            <a:r>
              <a:rPr lang="mr-IN" dirty="0" smtClean="0"/>
              <a:t>–</a:t>
            </a:r>
            <a:r>
              <a:rPr lang="en-US" dirty="0" smtClean="0"/>
              <a:t> your response must be faster than 3 seconds. </a:t>
            </a:r>
          </a:p>
          <a:p>
            <a:pPr lvl="1"/>
            <a:r>
              <a:rPr lang="en-US" dirty="0" smtClean="0"/>
              <a:t>Note: you can alter the timeouts for lambdas in the console</a:t>
            </a:r>
          </a:p>
          <a:p>
            <a:r>
              <a:rPr lang="en-US" dirty="0" smtClean="0"/>
              <a:t>Building Tests in AWS speeds iterations, you don’t have to go</a:t>
            </a:r>
            <a:br>
              <a:rPr lang="en-US" dirty="0" smtClean="0"/>
            </a:br>
            <a:r>
              <a:rPr lang="en-US" dirty="0" smtClean="0"/>
              <a:t> through the talking </a:t>
            </a:r>
          </a:p>
          <a:p>
            <a:pPr lvl="1"/>
            <a:r>
              <a:rPr lang="en-US" dirty="0" smtClean="0"/>
              <a:t>Cut/paste the </a:t>
            </a:r>
            <a:r>
              <a:rPr lang="en-US" dirty="0"/>
              <a:t>Skill I/O </a:t>
            </a:r>
            <a:r>
              <a:rPr lang="en-US" dirty="0" smtClean="0"/>
              <a:t>JSON from </a:t>
            </a:r>
            <a:r>
              <a:rPr lang="en-US" dirty="0" err="1" smtClean="0"/>
              <a:t>Alexa</a:t>
            </a:r>
            <a:r>
              <a:rPr lang="en-US" dirty="0" smtClean="0"/>
              <a:t> console to Lambda console</a:t>
            </a:r>
          </a:p>
        </p:txBody>
      </p:sp>
    </p:spTree>
    <p:extLst>
      <p:ext uri="{BB962C8B-B14F-4D97-AF65-F5344CB8AC3E}">
        <p14:creationId xmlns:p14="http://schemas.microsoft.com/office/powerpoint/2010/main" val="335160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features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Echo Show/Echo </a:t>
            </a:r>
            <a:r>
              <a:rPr lang="en-US" dirty="0" smtClean="0"/>
              <a:t>Spot/</a:t>
            </a:r>
            <a:r>
              <a:rPr lang="en-US" dirty="0" err="1" smtClean="0"/>
              <a:t>Alexa</a:t>
            </a:r>
            <a:r>
              <a:rPr lang="en-US" dirty="0" smtClean="0"/>
              <a:t> App output </a:t>
            </a:r>
            <a:r>
              <a:rPr lang="mr-IN" dirty="0" smtClean="0"/>
              <a:t>–</a:t>
            </a:r>
            <a:r>
              <a:rPr lang="en-US" dirty="0" smtClean="0"/>
              <a:t> e.g., Images/Media</a:t>
            </a:r>
          </a:p>
          <a:p>
            <a:r>
              <a:rPr lang="en-US" dirty="0" smtClean="0"/>
              <a:t>Conditional routing - re-route from one handler to another</a:t>
            </a:r>
          </a:p>
          <a:p>
            <a:r>
              <a:rPr lang="en-US" dirty="0" smtClean="0"/>
              <a:t>Account Linking </a:t>
            </a:r>
            <a:r>
              <a:rPr lang="mr-IN" dirty="0" smtClean="0"/>
              <a:t>–</a:t>
            </a:r>
            <a:r>
              <a:rPr lang="en-US" dirty="0" smtClean="0"/>
              <a:t> e.g.</a:t>
            </a:r>
            <a:r>
              <a:rPr lang="en-US" baseline="0" dirty="0" smtClean="0"/>
              <a:t> link your Dominoes account</a:t>
            </a:r>
            <a:endParaRPr lang="en-US" dirty="0" smtClean="0"/>
          </a:p>
          <a:p>
            <a:r>
              <a:rPr lang="en-US" dirty="0" smtClean="0"/>
              <a:t>In-skill purchasing </a:t>
            </a:r>
            <a:r>
              <a:rPr lang="mr-IN" dirty="0" smtClean="0"/>
              <a:t>–</a:t>
            </a:r>
            <a:r>
              <a:rPr lang="en-US" dirty="0" smtClean="0"/>
              <a:t> one</a:t>
            </a:r>
            <a:r>
              <a:rPr lang="en-US" baseline="0" dirty="0" smtClean="0"/>
              <a:t> time or subscription</a:t>
            </a:r>
            <a:endParaRPr lang="en-US" dirty="0" smtClean="0"/>
          </a:p>
          <a:p>
            <a:r>
              <a:rPr lang="en-US" dirty="0" smtClean="0"/>
              <a:t>Amazon</a:t>
            </a:r>
            <a:r>
              <a:rPr lang="en-US" baseline="0" dirty="0" smtClean="0"/>
              <a:t> Pay -</a:t>
            </a:r>
            <a:r>
              <a:rPr lang="en-US" dirty="0" smtClean="0"/>
              <a:t> </a:t>
            </a:r>
            <a:r>
              <a:rPr lang="en-US" baseline="0" dirty="0" smtClean="0"/>
              <a:t>using Amazon payments</a:t>
            </a:r>
          </a:p>
          <a:p>
            <a:r>
              <a:rPr lang="en-US" dirty="0" smtClean="0"/>
              <a:t>Amazon Voice Processing </a:t>
            </a:r>
            <a:r>
              <a:rPr lang="en-US" dirty="0"/>
              <a:t>outside </a:t>
            </a:r>
            <a:r>
              <a:rPr lang="en-US" dirty="0" err="1" smtClean="0"/>
              <a:t>Alexa</a:t>
            </a:r>
            <a:r>
              <a:rPr lang="en-US" dirty="0" smtClean="0"/>
              <a:t> - AVS</a:t>
            </a:r>
            <a:endParaRPr lang="en-US" dirty="0"/>
          </a:p>
          <a:p>
            <a:pPr lvl="1"/>
            <a:endParaRPr lang="en-US" baseline="0" dirty="0" smtClean="0"/>
          </a:p>
          <a:p>
            <a:pPr lvl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399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900" dirty="0" err="1"/>
              <a:t>Github</a:t>
            </a:r>
            <a:r>
              <a:rPr lang="en-US" sz="2900" dirty="0"/>
              <a:t> repo of our example: </a:t>
            </a: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://github.com/viking2917/</a:t>
            </a:r>
            <a:r>
              <a:rPr lang="en-US" sz="2700" dirty="0" smtClean="0">
                <a:hlinkClick r:id="rId2"/>
              </a:rPr>
              <a:t>daBus</a:t>
            </a:r>
            <a:endParaRPr lang="en-US" sz="2700" dirty="0" smtClean="0"/>
          </a:p>
          <a:p>
            <a:pPr marL="228600" lvl="1">
              <a:spcBef>
                <a:spcPts val="1000"/>
              </a:spcBef>
            </a:pPr>
            <a:r>
              <a:rPr lang="en-US" sz="2900" dirty="0"/>
              <a:t>Da Bus API</a:t>
            </a:r>
            <a:r>
              <a:rPr lang="en-US" sz="2700" dirty="0"/>
              <a:t>: </a:t>
            </a:r>
            <a:r>
              <a:rPr lang="en-US" sz="2700" dirty="0">
                <a:hlinkClick r:id="rId3"/>
              </a:rPr>
              <a:t>http://</a:t>
            </a:r>
            <a:r>
              <a:rPr lang="en-US" sz="2700" dirty="0" err="1">
                <a:hlinkClick r:id="rId3"/>
              </a:rPr>
              <a:t>hea.thebus.org</a:t>
            </a:r>
            <a:r>
              <a:rPr lang="en-US" sz="2700" dirty="0">
                <a:hlinkClick r:id="rId3"/>
              </a:rPr>
              <a:t>/</a:t>
            </a:r>
            <a:r>
              <a:rPr lang="en-US" sz="2700" dirty="0" err="1">
                <a:hlinkClick r:id="rId3"/>
              </a:rPr>
              <a:t>api_info.asp</a:t>
            </a:r>
            <a:endParaRPr lang="en-US" dirty="0" smtClean="0"/>
          </a:p>
          <a:p>
            <a:r>
              <a:rPr lang="en-US" dirty="0" smtClean="0"/>
              <a:t>Amazon Developer: </a:t>
            </a:r>
            <a:r>
              <a:rPr lang="en-US" dirty="0" smtClean="0">
                <a:hlinkClick r:id="rId4"/>
              </a:rPr>
              <a:t>https://developer.amazon.com</a:t>
            </a:r>
            <a:endParaRPr lang="en-US" dirty="0" smtClean="0"/>
          </a:p>
          <a:p>
            <a:r>
              <a:rPr lang="en-US" dirty="0" smtClean="0"/>
              <a:t>AWS Services: </a:t>
            </a:r>
            <a:r>
              <a:rPr lang="en-US" dirty="0" smtClean="0">
                <a:hlinkClick r:id="rId5"/>
              </a:rPr>
              <a:t>https://aws.amazon.com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Alexa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https://developer.amazon.com/alexa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Alexa</a:t>
            </a:r>
            <a:r>
              <a:rPr lang="en-US" sz="2800" dirty="0"/>
              <a:t> Skills Kit (SDK)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https://developer.amazon.com/alexa-skills-</a:t>
            </a:r>
            <a:r>
              <a:rPr lang="en-US" dirty="0" smtClean="0">
                <a:hlinkClick r:id="rId7"/>
              </a:rPr>
              <a:t>kit</a:t>
            </a:r>
            <a:endParaRPr lang="en-US" dirty="0" smtClean="0"/>
          </a:p>
          <a:p>
            <a:r>
              <a:rPr lang="en-US" dirty="0" smtClean="0"/>
              <a:t>AWS Credits for </a:t>
            </a:r>
            <a:r>
              <a:rPr lang="en-US" dirty="0" err="1" smtClean="0"/>
              <a:t>Alexa</a:t>
            </a:r>
            <a:r>
              <a:rPr lang="en-US" dirty="0" smtClean="0"/>
              <a:t>: </a:t>
            </a:r>
            <a:r>
              <a:rPr lang="en-US" dirty="0">
                <a:hlinkClick r:id="rId8"/>
              </a:rPr>
              <a:t>https://developer.amazon.com/alexa-skills-kit/alexa-aws-credits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Blueprints (personal (not public) </a:t>
            </a:r>
            <a:r>
              <a:rPr lang="en-US" dirty="0" err="1" smtClean="0"/>
              <a:t>Alexa</a:t>
            </a:r>
            <a:r>
              <a:rPr lang="en-US" dirty="0" smtClean="0"/>
              <a:t> Skills with no coding): </a:t>
            </a:r>
            <a:r>
              <a:rPr lang="en-US" dirty="0" smtClean="0">
                <a:hlinkClick r:id="rId9"/>
              </a:rPr>
              <a:t>https://blueprints.amazon.com</a:t>
            </a:r>
            <a:endParaRPr lang="en-US" dirty="0" smtClean="0"/>
          </a:p>
          <a:p>
            <a:r>
              <a:rPr lang="en-US" dirty="0" err="1" smtClean="0"/>
              <a:t>Alexa</a:t>
            </a:r>
            <a:r>
              <a:rPr lang="en-US" dirty="0" smtClean="0"/>
              <a:t> Fund: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err="1">
                <a:hlinkClick r:id="rId10"/>
              </a:rPr>
              <a:t>developer.amazon.com</a:t>
            </a:r>
            <a:r>
              <a:rPr lang="en-US" dirty="0">
                <a:hlinkClick r:id="rId10"/>
              </a:rPr>
              <a:t>/</a:t>
            </a:r>
            <a:r>
              <a:rPr lang="en-US" dirty="0" err="1">
                <a:hlinkClick r:id="rId10"/>
              </a:rPr>
              <a:t>alexa</a:t>
            </a:r>
            <a:r>
              <a:rPr lang="en-US" dirty="0">
                <a:hlinkClick r:id="rId10"/>
              </a:rPr>
              <a:t>-fund</a:t>
            </a:r>
            <a:endParaRPr lang="en-US" dirty="0" smtClean="0"/>
          </a:p>
          <a:p>
            <a:r>
              <a:rPr lang="en-US" dirty="0"/>
              <a:t>Blog: </a:t>
            </a:r>
            <a:r>
              <a:rPr lang="en-US" dirty="0">
                <a:hlinkClick r:id="rId11"/>
              </a:rPr>
              <a:t>https://</a:t>
            </a:r>
            <a:r>
              <a:rPr lang="en-US" dirty="0" err="1">
                <a:hlinkClick r:id="rId11"/>
              </a:rPr>
              <a:t>developer.amazon.com</a:t>
            </a:r>
            <a:r>
              <a:rPr lang="en-US" dirty="0">
                <a:hlinkClick r:id="rId11"/>
              </a:rPr>
              <a:t>/blogs/</a:t>
            </a:r>
            <a:r>
              <a:rPr lang="en-US" dirty="0" err="1">
                <a:hlinkClick r:id="rId11"/>
              </a:rPr>
              <a:t>alexa</a:t>
            </a:r>
            <a:r>
              <a:rPr lang="en-US" dirty="0">
                <a:hlinkClick r:id="rId11"/>
              </a:rPr>
              <a:t>/</a:t>
            </a:r>
            <a:endParaRPr lang="en-US" dirty="0" smtClean="0"/>
          </a:p>
          <a:p>
            <a:r>
              <a:rPr lang="en-US" dirty="0" smtClean="0"/>
              <a:t>Rewards (may be on hold): </a:t>
            </a:r>
            <a:r>
              <a:rPr lang="en-US" dirty="0" smtClean="0">
                <a:hlinkClick r:id="rId12"/>
              </a:rPr>
              <a:t>https://developer.amazon.com/alexa-skills-kit/alexa-developer-skill-promotion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13"/>
              </a:rPr>
              <a:t>https://github.com/alexa/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Amateur </a:t>
            </a:r>
            <a:r>
              <a:rPr lang="en-US" dirty="0" err="1"/>
              <a:t>Alexa</a:t>
            </a:r>
            <a:r>
              <a:rPr lang="en-US" dirty="0"/>
              <a:t> developer</a:t>
            </a:r>
          </a:p>
          <a:p>
            <a:pPr lvl="1"/>
            <a:r>
              <a:rPr lang="en-US" dirty="0"/>
              <a:t>“What should I read next”, “Cambridge Recycling”</a:t>
            </a:r>
          </a:p>
          <a:p>
            <a:r>
              <a:rPr lang="en-US" dirty="0" smtClean="0"/>
              <a:t>Entrepreneur: </a:t>
            </a:r>
          </a:p>
          <a:p>
            <a:pPr lvl="1"/>
            <a:r>
              <a:rPr lang="en-US" dirty="0" smtClean="0"/>
              <a:t>Creator of </a:t>
            </a:r>
            <a:r>
              <a:rPr lang="en-US" dirty="0" smtClean="0">
                <a:hlinkClick r:id="rId2"/>
              </a:rPr>
              <a:t>Bookship</a:t>
            </a:r>
            <a:r>
              <a:rPr lang="en-US" dirty="0" smtClean="0"/>
              <a:t>, a Social Reading App</a:t>
            </a:r>
          </a:p>
          <a:p>
            <a:pPr lvl="1"/>
            <a:r>
              <a:rPr lang="en-US" dirty="0" smtClean="0"/>
              <a:t>co-founder &amp; </a:t>
            </a:r>
            <a:r>
              <a:rPr lang="en-US" dirty="0" err="1" smtClean="0"/>
              <a:t>ceo</a:t>
            </a:r>
            <a:r>
              <a:rPr lang="en-US" dirty="0" smtClean="0"/>
              <a:t> goby, acquired by </a:t>
            </a:r>
            <a:r>
              <a:rPr lang="en-US" dirty="0" err="1" smtClean="0"/>
              <a:t>Telenav</a:t>
            </a:r>
            <a:endParaRPr lang="en-US" dirty="0" smtClean="0"/>
          </a:p>
          <a:p>
            <a:pPr lvl="1"/>
            <a:r>
              <a:rPr lang="en-US" dirty="0" smtClean="0"/>
              <a:t>VP Engineering Endeca, acquired by Oracle</a:t>
            </a:r>
          </a:p>
          <a:p>
            <a:r>
              <a:rPr lang="en-US" dirty="0" smtClean="0"/>
              <a:t>Avid Book lover</a:t>
            </a:r>
          </a:p>
          <a:p>
            <a:r>
              <a:rPr lang="en-US" dirty="0" smtClean="0"/>
              <a:t>Senior Advisor to </a:t>
            </a:r>
            <a:r>
              <a:rPr lang="en-US" dirty="0" err="1" smtClean="0"/>
              <a:t>Flybridge</a:t>
            </a:r>
            <a:r>
              <a:rPr lang="en-US" dirty="0" smtClean="0"/>
              <a:t> Venture Capital</a:t>
            </a:r>
          </a:p>
          <a:p>
            <a:pPr lvl="1"/>
            <a:r>
              <a:rPr lang="en-US" dirty="0" smtClean="0"/>
              <a:t> Boston-area VC firm interested in Hawaii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Ascent of Voice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Siri</a:t>
            </a:r>
            <a:r>
              <a:rPr lang="en-US" dirty="0" smtClean="0"/>
              <a:t>, Google Now, your car,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chatbots</a:t>
            </a:r>
            <a:r>
              <a:rPr lang="mr-IN" baseline="0" dirty="0" smtClean="0"/>
              <a:t>…</a:t>
            </a:r>
            <a:endParaRPr lang="en-US" dirty="0"/>
          </a:p>
          <a:p>
            <a:r>
              <a:rPr lang="en-US" baseline="0" dirty="0" smtClean="0"/>
              <a:t>Why / When Build </a:t>
            </a:r>
            <a:r>
              <a:rPr lang="en-US" dirty="0" smtClean="0"/>
              <a:t>a skill?</a:t>
            </a:r>
            <a:endParaRPr lang="en-US" baseline="0" dirty="0" smtClean="0"/>
          </a:p>
          <a:p>
            <a:pPr lvl="1"/>
            <a:r>
              <a:rPr lang="en-US" dirty="0" smtClean="0"/>
              <a:t>Hands-free use cases; info dumps</a:t>
            </a:r>
          </a:p>
          <a:p>
            <a:pPr lvl="1"/>
            <a:r>
              <a:rPr lang="en-US" dirty="0" smtClean="0"/>
              <a:t>Consumer-facing, task-oriented things</a:t>
            </a:r>
          </a:p>
          <a:p>
            <a:pPr lvl="1"/>
            <a:r>
              <a:rPr lang="en-US" dirty="0" smtClean="0"/>
              <a:t>Games, Brands</a:t>
            </a:r>
          </a:p>
          <a:p>
            <a:pPr lvl="1"/>
            <a:r>
              <a:rPr lang="en-US" baseline="0" dirty="0" smtClean="0"/>
              <a:t>Enterprise</a:t>
            </a:r>
            <a:r>
              <a:rPr lang="en-US" dirty="0" smtClean="0"/>
              <a:t> Skills value less clear</a:t>
            </a:r>
          </a:p>
          <a:p>
            <a:r>
              <a:rPr lang="en-US" dirty="0" smtClean="0"/>
              <a:t>Rewards</a:t>
            </a:r>
          </a:p>
          <a:p>
            <a:pPr lvl="1"/>
            <a:r>
              <a:rPr lang="en-US" dirty="0" smtClean="0"/>
              <a:t>Perks: free </a:t>
            </a:r>
            <a:r>
              <a:rPr lang="en-US" dirty="0" err="1" smtClean="0"/>
              <a:t>tshirts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(this may be on hold now)</a:t>
            </a:r>
          </a:p>
          <a:p>
            <a:pPr lvl="1"/>
            <a:r>
              <a:rPr lang="en-US" dirty="0" smtClean="0"/>
              <a:t>AWS Credits (up to $100 a month!)</a:t>
            </a:r>
          </a:p>
          <a:p>
            <a:pPr lvl="1"/>
            <a:r>
              <a:rPr lang="en-US" dirty="0" smtClean="0"/>
              <a:t>Developer Rewards </a:t>
            </a:r>
            <a:r>
              <a:rPr lang="mr-IN" dirty="0" smtClean="0"/>
              <a:t>–</a:t>
            </a:r>
            <a:r>
              <a:rPr lang="en-US" dirty="0" smtClean="0"/>
              <a:t> cash for popular skills</a:t>
            </a:r>
          </a:p>
          <a:p>
            <a:pPr lvl="1"/>
            <a:r>
              <a:rPr lang="en-US" dirty="0" err="1" smtClean="0"/>
              <a:t>Alexa</a:t>
            </a:r>
            <a:r>
              <a:rPr lang="en-US" dirty="0" smtClean="0"/>
              <a:t> Fund </a:t>
            </a:r>
            <a:r>
              <a:rPr lang="mr-IN" dirty="0" smtClean="0"/>
              <a:t>–</a:t>
            </a:r>
            <a:r>
              <a:rPr lang="en-US" dirty="0" smtClean="0"/>
              <a:t> investment in voice-related startups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31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Alexa</a:t>
            </a:r>
            <a:r>
              <a:rPr lang="en-US" dirty="0" smtClean="0"/>
              <a:t>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Alexa</a:t>
            </a:r>
            <a:r>
              <a:rPr lang="en-US" dirty="0" smtClean="0"/>
              <a:t>: Ask da Bus when is the next bus at stop 127?”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Lingo: </a:t>
            </a:r>
            <a:r>
              <a:rPr lang="en-US" i="1" dirty="0" smtClean="0"/>
              <a:t>Invocation name</a:t>
            </a:r>
            <a:r>
              <a:rPr lang="en-US" dirty="0" smtClean="0"/>
              <a:t>, </a:t>
            </a:r>
            <a:r>
              <a:rPr lang="en-US" i="1" dirty="0" smtClean="0"/>
              <a:t>Intents</a:t>
            </a:r>
            <a:r>
              <a:rPr lang="en-US" dirty="0" smtClean="0"/>
              <a:t>, </a:t>
            </a:r>
            <a:r>
              <a:rPr lang="en-US" i="1" dirty="0" smtClean="0"/>
              <a:t>Slots</a:t>
            </a:r>
            <a:r>
              <a:rPr lang="en-US" dirty="0" smtClean="0"/>
              <a:t>, </a:t>
            </a:r>
            <a:r>
              <a:rPr lang="en-US" i="1" dirty="0" smtClean="0"/>
              <a:t>Utterances</a:t>
            </a:r>
            <a:r>
              <a:rPr lang="en-US" dirty="0" smtClean="0"/>
              <a:t>, </a:t>
            </a:r>
            <a:r>
              <a:rPr lang="en-US" i="1" dirty="0" smtClean="0"/>
              <a:t>Handlers</a:t>
            </a:r>
          </a:p>
          <a:p>
            <a:r>
              <a:rPr lang="en-US" i="1" dirty="0" smtClean="0"/>
              <a:t>Invocation Name </a:t>
            </a:r>
            <a:r>
              <a:rPr lang="mr-IN" dirty="0" smtClean="0"/>
              <a:t>–</a:t>
            </a:r>
            <a:r>
              <a:rPr lang="en-US" dirty="0" smtClean="0"/>
              <a:t> The Name of your Skill</a:t>
            </a:r>
          </a:p>
          <a:p>
            <a:pPr lvl="1"/>
            <a:r>
              <a:rPr lang="en-US" dirty="0" smtClean="0"/>
              <a:t>“Da Bus” in our case </a:t>
            </a:r>
          </a:p>
          <a:p>
            <a:r>
              <a:rPr lang="en-US" i="1" dirty="0" smtClean="0"/>
              <a:t>Intents</a:t>
            </a:r>
            <a:r>
              <a:rPr lang="en-US" dirty="0" smtClean="0"/>
              <a:t> - actions the user can take with your skill</a:t>
            </a:r>
          </a:p>
          <a:p>
            <a:pPr lvl="1"/>
            <a:r>
              <a:rPr lang="en-US" dirty="0" smtClean="0"/>
              <a:t>You declare them (Slots + Sample Utterances);  </a:t>
            </a:r>
            <a:r>
              <a:rPr lang="en-US" dirty="0" err="1" smtClean="0"/>
              <a:t>Alexa</a:t>
            </a:r>
            <a:r>
              <a:rPr lang="en-US" dirty="0" smtClean="0"/>
              <a:t> decides what the user meant.</a:t>
            </a:r>
          </a:p>
          <a:p>
            <a:pPr lvl="1"/>
            <a:r>
              <a:rPr lang="en-US" dirty="0"/>
              <a:t>In our case: </a:t>
            </a:r>
            <a:r>
              <a:rPr lang="en-US" dirty="0" err="1" smtClean="0"/>
              <a:t>nextBus</a:t>
            </a:r>
            <a:endParaRPr lang="en-US" dirty="0" smtClean="0"/>
          </a:p>
          <a:p>
            <a:r>
              <a:rPr lang="en-US" i="1" dirty="0" smtClean="0"/>
              <a:t>Slots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typed variables</a:t>
            </a:r>
          </a:p>
          <a:p>
            <a:pPr lvl="1"/>
            <a:r>
              <a:rPr lang="en-US" dirty="0" smtClean="0"/>
              <a:t>You declare them: </a:t>
            </a:r>
            <a:r>
              <a:rPr lang="en-US" i="1" dirty="0" smtClean="0"/>
              <a:t>{‘name’: ‘Stop’, ‘type’: AMAZON.NUMBER’}</a:t>
            </a:r>
          </a:p>
          <a:p>
            <a:r>
              <a:rPr lang="en-US" i="1" dirty="0" smtClean="0"/>
              <a:t>Sample Utterances </a:t>
            </a:r>
            <a:r>
              <a:rPr lang="mr-IN" dirty="0" smtClean="0"/>
              <a:t>–</a:t>
            </a:r>
            <a:r>
              <a:rPr lang="en-US" dirty="0" smtClean="0"/>
              <a:t> how users might speak your Intents</a:t>
            </a:r>
            <a:endParaRPr lang="en-US" sz="2700" dirty="0"/>
          </a:p>
          <a:p>
            <a:pPr lvl="1"/>
            <a:r>
              <a:rPr lang="en-US" dirty="0" smtClean="0"/>
              <a:t>Includes how Slots might show up </a:t>
            </a:r>
            <a:r>
              <a:rPr lang="mr-IN" dirty="0" smtClean="0"/>
              <a:t>–</a:t>
            </a:r>
            <a:r>
              <a:rPr lang="en-US" dirty="0" smtClean="0"/>
              <a:t> inside {}</a:t>
            </a:r>
          </a:p>
          <a:p>
            <a:pPr lvl="1"/>
            <a:r>
              <a:rPr lang="en-US" dirty="0" smtClean="0"/>
              <a:t>E.g. "</a:t>
            </a:r>
            <a:r>
              <a:rPr lang="en-US" i="1" dirty="0" smtClean="0"/>
              <a:t>when is the next bus at stop {Stop}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87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“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Alexa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Ask da Bus when is the next bus at stop 127?”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Alexa</a:t>
            </a:r>
            <a:r>
              <a:rPr lang="en-US" dirty="0" smtClean="0"/>
              <a:t> deciphers user input into </a:t>
            </a:r>
            <a:r>
              <a:rPr lang="en-US" i="1" dirty="0" smtClean="0"/>
              <a:t>Intents</a:t>
            </a:r>
            <a:r>
              <a:rPr lang="en-US" dirty="0" smtClean="0"/>
              <a:t> and </a:t>
            </a:r>
            <a:r>
              <a:rPr lang="en-US" i="1" dirty="0" smtClean="0"/>
              <a:t>Slots</a:t>
            </a:r>
            <a:endParaRPr lang="en-US" dirty="0"/>
          </a:p>
          <a:p>
            <a:pPr lvl="1"/>
            <a:r>
              <a:rPr lang="en-US" dirty="0" smtClean="0"/>
              <a:t>and gives them to your skill via </a:t>
            </a:r>
            <a:r>
              <a:rPr lang="en-US" i="1" dirty="0" smtClean="0"/>
              <a:t>Handlers</a:t>
            </a:r>
          </a:p>
          <a:p>
            <a:r>
              <a:rPr lang="en-US" i="1" dirty="0" smtClean="0"/>
              <a:t>Handlers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how you want your intents Handled.</a:t>
            </a:r>
          </a:p>
          <a:p>
            <a:pPr lvl="1"/>
            <a:r>
              <a:rPr lang="en-US" dirty="0" smtClean="0"/>
              <a:t>Handlers do two things: </a:t>
            </a:r>
          </a:p>
          <a:p>
            <a:pPr lvl="2"/>
            <a:r>
              <a:rPr lang="en-US" dirty="0" smtClean="0"/>
              <a:t>a) decide whether they can handle an Intent, and if so, </a:t>
            </a:r>
          </a:p>
          <a:p>
            <a:pPr lvl="2"/>
            <a:r>
              <a:rPr lang="en-US" dirty="0" smtClean="0"/>
              <a:t>b) respond with text (&amp; optionally images).</a:t>
            </a:r>
          </a:p>
          <a:p>
            <a:pPr lvl="1"/>
            <a:r>
              <a:rPr lang="en-US" dirty="0" err="1" smtClean="0"/>
              <a:t>Alexa</a:t>
            </a:r>
            <a:r>
              <a:rPr lang="en-US" dirty="0" smtClean="0"/>
              <a:t> handles converting your text to audio / speech output</a:t>
            </a:r>
          </a:p>
          <a:p>
            <a:r>
              <a:rPr lang="en-US" dirty="0" smtClean="0"/>
              <a:t>At query time:</a:t>
            </a:r>
          </a:p>
          <a:p>
            <a:pPr lvl="1"/>
            <a:r>
              <a:rPr lang="en-US" dirty="0" err="1" smtClean="0"/>
              <a:t>Alexa</a:t>
            </a:r>
            <a:r>
              <a:rPr lang="en-US" dirty="0" smtClean="0"/>
              <a:t> hits up your handlers, in order, to see if they can handle </a:t>
            </a:r>
          </a:p>
          <a:p>
            <a:pPr lvl="1"/>
            <a:r>
              <a:rPr lang="en-US" dirty="0" smtClean="0"/>
              <a:t>Then executes the first thing it finds that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level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your Skill (on </a:t>
            </a:r>
            <a:r>
              <a:rPr lang="en-US" dirty="0" err="1" smtClean="0"/>
              <a:t>developer.amazon.com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your invocation name, intents, slots, and sample utterances.</a:t>
            </a:r>
          </a:p>
          <a:p>
            <a:r>
              <a:rPr lang="en-US" dirty="0" smtClean="0"/>
              <a:t>Define your </a:t>
            </a:r>
            <a:r>
              <a:rPr lang="en-US" dirty="0"/>
              <a:t>H</a:t>
            </a:r>
            <a:r>
              <a:rPr lang="en-US" dirty="0" smtClean="0"/>
              <a:t>andlers (on </a:t>
            </a:r>
            <a:r>
              <a:rPr lang="en-US" dirty="0" err="1" smtClean="0"/>
              <a:t>aws.amazon.com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how to respond to each intent sent to you.</a:t>
            </a:r>
          </a:p>
          <a:p>
            <a:pPr lvl="1"/>
            <a:r>
              <a:rPr lang="en-US" dirty="0" smtClean="0"/>
              <a:t>1) Speech output; 2) whether to listen for another command.</a:t>
            </a:r>
          </a:p>
          <a:p>
            <a:pPr lvl="1"/>
            <a:r>
              <a:rPr lang="en-US" i="1" dirty="0" smtClean="0"/>
              <a:t>(can be done outside Amazon Lambda but we won’t discuss today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 the two up (simple steps on both sites)</a:t>
            </a:r>
          </a:p>
          <a:p>
            <a:r>
              <a:rPr lang="en-US" dirty="0" smtClean="0"/>
              <a:t>Test in browser, </a:t>
            </a:r>
            <a:r>
              <a:rPr lang="en-US" dirty="0" err="1" smtClean="0"/>
              <a:t>Alexa</a:t>
            </a:r>
            <a:r>
              <a:rPr lang="en-US" dirty="0" smtClean="0"/>
              <a:t> app, </a:t>
            </a:r>
            <a:r>
              <a:rPr lang="en-US" dirty="0" err="1" smtClean="0"/>
              <a:t>Alexa</a:t>
            </a:r>
            <a:r>
              <a:rPr lang="en-US" dirty="0" smtClean="0"/>
              <a:t> device</a:t>
            </a:r>
          </a:p>
          <a:p>
            <a:r>
              <a:rPr lang="en-US" dirty="0" smtClean="0"/>
              <a:t>Get Certified and put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69785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411" y="274638"/>
            <a:ext cx="4186589" cy="2098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Skill.js</a:t>
            </a:r>
            <a:r>
              <a:rPr lang="en-US" dirty="0" smtClean="0"/>
              <a:t> for da Bus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4"/>
            <a:ext cx="6861546" cy="6824606"/>
          </a:xfrm>
        </p:spPr>
      </p:pic>
    </p:spTree>
    <p:extLst>
      <p:ext uri="{BB962C8B-B14F-4D97-AF65-F5344CB8AC3E}">
        <p14:creationId xmlns:p14="http://schemas.microsoft.com/office/powerpoint/2010/main" val="231109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E92C808C-C30B-4B7D-B092-EE1B26E41D0D}" vid="{8E49031A-A75D-4121-AF55-59EF332D08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1585</Words>
  <Application>Microsoft Macintosh PowerPoint</Application>
  <PresentationFormat>Custom</PresentationFormat>
  <Paragraphs>167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AWS Honolulu User Group</vt:lpstr>
      <vt:lpstr>Agenda</vt:lpstr>
      <vt:lpstr>About me</vt:lpstr>
      <vt:lpstr>The Ascent of Voice Interfaces</vt:lpstr>
      <vt:lpstr>How Alexa Works</vt:lpstr>
      <vt:lpstr>“Alexa: Ask da Bus when is the next bus at stop 127?”</vt:lpstr>
      <vt:lpstr>“Alexa: Ask da Bus when is the next bus at stop 127?”</vt:lpstr>
      <vt:lpstr>High level development process</vt:lpstr>
      <vt:lpstr>Skill.js for da Bus</vt:lpstr>
      <vt:lpstr>index.js for lambda function (partial)</vt:lpstr>
      <vt:lpstr>The Achilles heel of all this is discovery</vt:lpstr>
      <vt:lpstr>For example:</vt:lpstr>
      <vt:lpstr>OK. Let’s build da Bus.</vt:lpstr>
      <vt:lpstr>Prerequisites</vt:lpstr>
      <vt:lpstr>Define the Skill</vt:lpstr>
      <vt:lpstr>Define the Handlers/Lambda</vt:lpstr>
      <vt:lpstr>Test it!</vt:lpstr>
      <vt:lpstr>Simple mods to try</vt:lpstr>
      <vt:lpstr>(time permitting or as needed)</vt:lpstr>
      <vt:lpstr>Common “gotchas” &amp; tips </vt:lpstr>
      <vt:lpstr>Advanced features (time permitting)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Honolulu User Group</dc:title>
  <dc:creator>Pipe Martina</dc:creator>
  <cp:lastModifiedBy>Mark Watkins</cp:lastModifiedBy>
  <cp:revision>68</cp:revision>
  <dcterms:created xsi:type="dcterms:W3CDTF">2018-02-10T04:43:13Z</dcterms:created>
  <dcterms:modified xsi:type="dcterms:W3CDTF">2018-07-20T02:30:37Z</dcterms:modified>
</cp:coreProperties>
</file>