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2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5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7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3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4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4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8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5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4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E41F-CB50-498D-A53D-F7C3352EC81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CEB1-98D5-4040-9446-26F3814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5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MLOPS-4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5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Summary - </a:t>
            </a:r>
            <a:r>
              <a:rPr lang="en-IN" b="1" dirty="0" err="1" smtClean="0"/>
              <a:t>MLOps</a:t>
            </a:r>
            <a:r>
              <a:rPr lang="en-IN" b="1" dirty="0" smtClean="0"/>
              <a:t> Best Practices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Automate everything</a:t>
            </a:r>
            <a:r>
              <a:rPr lang="en-IN" dirty="0" smtClean="0"/>
              <a:t> - From data processing to deployment.</a:t>
            </a:r>
          </a:p>
          <a:p>
            <a:r>
              <a:rPr lang="en-IN" b="1" dirty="0" smtClean="0"/>
              <a:t>Use model versioning</a:t>
            </a:r>
            <a:r>
              <a:rPr lang="en-IN" dirty="0" smtClean="0"/>
              <a:t> - Track changes &amp; maintain reproducibility.</a:t>
            </a:r>
          </a:p>
          <a:p>
            <a:r>
              <a:rPr lang="en-IN" b="1" dirty="0" smtClean="0"/>
              <a:t>Monitor models in production</a:t>
            </a:r>
            <a:r>
              <a:rPr lang="en-IN" dirty="0" smtClean="0"/>
              <a:t> - Detect drift, performance degradation.</a:t>
            </a:r>
          </a:p>
          <a:p>
            <a:r>
              <a:rPr lang="en-IN" b="1" dirty="0" smtClean="0"/>
              <a:t>Ensure CI/CD pipelines for ML</a:t>
            </a:r>
            <a:r>
              <a:rPr lang="en-IN" dirty="0" smtClean="0"/>
              <a:t> - Automate testing &amp; deployment.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15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an ML Project Production-Ready?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Many ML projects </a:t>
            </a:r>
            <a:r>
              <a:rPr lang="en-US" b="1" dirty="0" smtClean="0"/>
              <a:t>work in notebooks</a:t>
            </a:r>
            <a:r>
              <a:rPr lang="en-US" dirty="0" smtClean="0"/>
              <a:t> but fail in </a:t>
            </a:r>
            <a:r>
              <a:rPr lang="en-US" b="1" dirty="0" smtClean="0"/>
              <a:t>production</a:t>
            </a:r>
            <a:r>
              <a:rPr lang="en-US" dirty="0" smtClean="0"/>
              <a:t> due to: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Scalability Issues</a:t>
            </a:r>
            <a:r>
              <a:rPr lang="en-US" dirty="0" smtClean="0"/>
              <a:t> – Models must handle real-world data at scale.</a:t>
            </a:r>
          </a:p>
          <a:p>
            <a:r>
              <a:rPr lang="en-US" b="1" dirty="0" smtClean="0"/>
              <a:t>Data Drift &amp; Model Decay</a:t>
            </a:r>
            <a:r>
              <a:rPr lang="en-US" dirty="0" smtClean="0"/>
              <a:t> – Continuous monitoring and retraining required.</a:t>
            </a:r>
          </a:p>
          <a:p>
            <a:r>
              <a:rPr lang="en-US" b="1" dirty="0" smtClean="0"/>
              <a:t>Reproducibility</a:t>
            </a:r>
            <a:r>
              <a:rPr lang="en-US" dirty="0" smtClean="0"/>
              <a:t> – Ensuring the same results in development and production.</a:t>
            </a:r>
          </a:p>
          <a:p>
            <a:r>
              <a:rPr lang="en-US" b="1" dirty="0" smtClean="0"/>
              <a:t>Deployment Challenges</a:t>
            </a:r>
            <a:r>
              <a:rPr lang="en-US" dirty="0" smtClean="0"/>
              <a:t> – Need for automation &amp; CI/CD pipelines.</a:t>
            </a:r>
          </a:p>
          <a:p>
            <a:r>
              <a:rPr lang="en-US" b="1" dirty="0" smtClean="0"/>
              <a:t>Security &amp; Compliance</a:t>
            </a:r>
            <a:r>
              <a:rPr lang="en-US" dirty="0" smtClean="0"/>
              <a:t> – Adhering to </a:t>
            </a:r>
            <a:r>
              <a:rPr lang="en-US" b="1" dirty="0" smtClean="0"/>
              <a:t>GDPR, HIPAA, or financial regulations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MLOps</a:t>
            </a:r>
            <a:r>
              <a:rPr lang="en-US" b="1" dirty="0" smtClean="0"/>
              <a:t> ensures that ML models are production-ready and operationalized effectively.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64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a Production-Ready ML System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3"/>
            <a:ext cx="90033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Reproducibility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Same model behavior across environments (dev, test, prod).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for ML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Automated workflows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testing, deployment, and rollback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&amp; Model Versioning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model lineage and rollback capabilities.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&amp; Observability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Track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drift, accuracy drop, and data shifts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&amp; Compliance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Access control,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regulatory compliance.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MLflow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DVC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Great Expectations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Evidently AI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Kubernetes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9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MLOps</a:t>
            </a:r>
            <a:r>
              <a:rPr lang="en-IN" dirty="0" smtClean="0"/>
              <a:t> Development 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Data Collection &amp; Processing</a:t>
            </a:r>
            <a:r>
              <a:rPr lang="en-IN" dirty="0" smtClean="0"/>
              <a:t> – Data pipelines, feature engineering, validation.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Model Development &amp; Experimentation</a:t>
            </a:r>
            <a:r>
              <a:rPr lang="en-IN" dirty="0" smtClean="0"/>
              <a:t> – </a:t>
            </a:r>
            <a:r>
              <a:rPr lang="en-IN" dirty="0" err="1" smtClean="0"/>
              <a:t>Hyperparameter</a:t>
            </a:r>
            <a:r>
              <a:rPr lang="en-IN" dirty="0" smtClean="0"/>
              <a:t> tuning, </a:t>
            </a:r>
            <a:r>
              <a:rPr lang="en-IN" dirty="0" err="1" smtClean="0"/>
              <a:t>AutoML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Model Training &amp; Evaluation</a:t>
            </a:r>
            <a:r>
              <a:rPr lang="en-IN" dirty="0" smtClean="0"/>
              <a:t> – Performance metrics, </a:t>
            </a:r>
            <a:r>
              <a:rPr lang="en-IN" dirty="0" err="1" smtClean="0"/>
              <a:t>explainability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Testing &amp; Validation</a:t>
            </a:r>
            <a:r>
              <a:rPr lang="en-IN" dirty="0" smtClean="0"/>
              <a:t> – Unit testing, integration testing, regression testing.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Deployment Strategies</a:t>
            </a:r>
            <a:r>
              <a:rPr lang="en-IN" dirty="0" smtClean="0"/>
              <a:t> – Real-time, batch, A/B testing, canary releases.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Monitoring &amp; Governance</a:t>
            </a:r>
            <a:r>
              <a:rPr lang="en-IN" dirty="0" smtClean="0"/>
              <a:t> – Model drift detection, logging, lineage tracking.</a:t>
            </a:r>
          </a:p>
          <a:p>
            <a:pPr marL="0" indent="0">
              <a:buNone/>
            </a:pPr>
            <a:r>
              <a:rPr lang="en-IN" b="1" dirty="0" err="1" smtClean="0"/>
              <a:t>MLOps</a:t>
            </a:r>
            <a:r>
              <a:rPr lang="en-IN" b="1" dirty="0" smtClean="0"/>
              <a:t> ensures automation, scalability, and reproducibility at each stage.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30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 Strategies in </a:t>
            </a:r>
            <a:r>
              <a:rPr lang="en-IN" dirty="0" err="1" smtClean="0"/>
              <a:t>MLOps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79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Infrastructure &amp; Deployment Requirements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2"/>
            <a:ext cx="75073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&amp; Storage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GPU, TPUs, Cloud storage (AWS, Azure, GCP).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Docker for environment consistency.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Orchestration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Kubernetes for scalable deployment.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Frameworks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Flask for exposing ML models.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Stores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real-time feature engineering.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SageMaker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GCP Vertex AI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Azure ML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Kubernetes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1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Monitoring &amp; Observability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2"/>
            <a:ext cx="67890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Model Monitoring: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Drift (Changes in data distribution).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 Drift (Relationships between features change).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Decay (Degrading accuracy over time).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Best Practices: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accuracy, latency, drift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logging tools.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model logs for debugging &amp; performance analysis.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retraining when performance drops below threshold.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Prometheus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Grafana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Evidently AI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WhyLabs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MLflow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8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 Governance &amp; Compliance in MLOps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32989"/>
            <a:ext cx="510723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Why Governance is Essential?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Ensures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ethical AI practices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regulatory compliance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Maintains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audit trails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model versioning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Avoids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bias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discrimination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decision-making models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503383"/>
            <a:ext cx="7559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Practices for Model Governance: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Lineage tracking - </a:t>
            </a:r>
            <a:r>
              <a:rPr lang="en-IN" dirty="0" smtClean="0"/>
              <a:t>Version control for data &amp;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 smtClean="0"/>
              <a:t>Explainability</a:t>
            </a:r>
            <a:r>
              <a:rPr lang="en-IN" b="1" dirty="0" smtClean="0"/>
              <a:t> &amp; Interpretability</a:t>
            </a:r>
            <a:r>
              <a:rPr lang="en-IN" dirty="0" smtClean="0"/>
              <a:t> – Use LIME, SHAP for transparency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Security &amp; Access Control – </a:t>
            </a:r>
            <a:r>
              <a:rPr lang="en-US" dirty="0" smtClean="0"/>
              <a:t>Restrict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Reproducibility – </a:t>
            </a:r>
            <a:r>
              <a:rPr lang="en-US" dirty="0" smtClean="0"/>
              <a:t>Stores metadata and ensure similar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Bias &amp; Fairness – </a:t>
            </a:r>
            <a:r>
              <a:rPr lang="en-US" dirty="0" smtClean="0"/>
              <a:t>Monitor for biased prediction</a:t>
            </a:r>
            <a:endParaRPr lang="en-IN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38200" y="57383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Tools: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LIME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IBM AI Fairness 360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MLflow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DVC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7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MLOps</a:t>
            </a:r>
            <a:r>
              <a:rPr lang="en-US" dirty="0" smtClean="0"/>
              <a:t> Improves Model Lifecycle?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Before </a:t>
            </a:r>
            <a:r>
              <a:rPr lang="en-IN" b="1" dirty="0" err="1" smtClean="0"/>
              <a:t>MLOps</a:t>
            </a:r>
            <a:r>
              <a:rPr lang="en-IN" b="1" dirty="0" smtClean="0"/>
              <a:t>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b="1" dirty="0" smtClean="0"/>
              <a:t>Manual processes</a:t>
            </a:r>
            <a:r>
              <a:rPr lang="en-IN" dirty="0" smtClean="0"/>
              <a:t> lead to delays.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b="1" dirty="0" smtClean="0"/>
              <a:t>Lack of versioning</a:t>
            </a:r>
            <a:r>
              <a:rPr lang="en-IN" dirty="0" smtClean="0"/>
              <a:t> causes inconsistencies.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b="1" dirty="0" smtClean="0"/>
              <a:t>No monitoring</a:t>
            </a:r>
            <a:r>
              <a:rPr lang="en-IN" dirty="0" smtClean="0"/>
              <a:t> leads to silent failures.</a:t>
            </a:r>
          </a:p>
          <a:p>
            <a:pPr marL="0" indent="0">
              <a:buNone/>
            </a:pPr>
            <a:r>
              <a:rPr lang="en-IN" b="1" dirty="0" smtClean="0"/>
              <a:t>With </a:t>
            </a:r>
            <a:r>
              <a:rPr lang="en-IN" b="1" dirty="0" err="1" smtClean="0"/>
              <a:t>MLOps</a:t>
            </a:r>
            <a:r>
              <a:rPr lang="en-IN" b="1" dirty="0" smtClean="0"/>
              <a:t>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Automated CI/CD &amp; Deployment.</a:t>
            </a:r>
            <a:br>
              <a:rPr lang="en-IN" dirty="0" smtClean="0"/>
            </a:br>
            <a:r>
              <a:rPr lang="en-IN" dirty="0" smtClean="0"/>
              <a:t>	Continuous Monitoring &amp; Model Retraining.</a:t>
            </a:r>
            <a:br>
              <a:rPr lang="en-IN" dirty="0" smtClean="0"/>
            </a:br>
            <a:r>
              <a:rPr lang="en-IN" dirty="0" smtClean="0"/>
              <a:t>	Scalable, Reproducible, and Explainable ML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5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6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Stages in MLOPs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7"/>
            <a:ext cx="667682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Engineering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Development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&amp; Validation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 smtClean="0">
                <a:latin typeface="Arial" panose="020B0604020202020204" pitchFamily="34" charset="0"/>
              </a:rPr>
              <a:t>Testing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Monitoring &amp; Maintenance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Integration &amp; Continuous Deployment (CI/CD)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642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216" y="2249908"/>
            <a:ext cx="10515600" cy="1325563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62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is Testing Important in </a:t>
            </a:r>
            <a:r>
              <a:rPr lang="en-IN" b="1" dirty="0" err="1" smtClean="0"/>
              <a:t>MLOps</a:t>
            </a:r>
            <a:r>
              <a:rPr lang="en-IN" b="1" dirty="0" smtClean="0"/>
              <a:t>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Key Challenges in ML Models:</a:t>
            </a:r>
            <a:endParaRPr lang="en-IN" dirty="0" smtClean="0"/>
          </a:p>
          <a:p>
            <a:r>
              <a:rPr lang="en-IN" dirty="0" smtClean="0"/>
              <a:t>Data quality issues</a:t>
            </a:r>
          </a:p>
          <a:p>
            <a:r>
              <a:rPr lang="en-IN" dirty="0" smtClean="0"/>
              <a:t>Model performance drift</a:t>
            </a:r>
          </a:p>
          <a:p>
            <a:r>
              <a:rPr lang="en-IN" dirty="0" smtClean="0"/>
              <a:t>Errors in feature engineering</a:t>
            </a:r>
          </a:p>
          <a:p>
            <a:r>
              <a:rPr lang="en-IN" dirty="0" smtClean="0"/>
              <a:t>Inconsistent predictions across environments</a:t>
            </a:r>
          </a:p>
          <a:p>
            <a:r>
              <a:rPr lang="en-IN" dirty="0" smtClean="0"/>
              <a:t>Undetected model bias</a:t>
            </a:r>
          </a:p>
          <a:p>
            <a:pPr marL="0" indent="0">
              <a:buNone/>
            </a:pPr>
            <a:r>
              <a:rPr lang="en-IN" b="1" dirty="0" smtClean="0"/>
              <a:t>Testing helps detect issues early and ensures ML models are production-ready.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67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 for ML Pipelines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6"/>
            <a:ext cx="93527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Validates individual functions in data processing, feature engineering, and model training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if missing values are handled correctly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categorical encoding outputs the expected number of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numerical scaling and transformations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pytest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unittest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47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Integration Testing in </a:t>
            </a:r>
            <a:r>
              <a:rPr lang="en-IN" dirty="0" err="1" smtClean="0"/>
              <a:t>MLOps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5"/>
            <a:ext cx="1060521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ML pipeline components (data processing → training → inference) work together seamlessly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Checks: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input-output consistency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Compatibility of trained models with inference pipeline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loading and serving in API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pytest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Postman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FastAPI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Flask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3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Validation Testing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4"/>
            <a:ext cx="72667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Detects schema mismatches, missing values, outliers, and data drift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Tests: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Enforce data schema (column names, types)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expected distributions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for missing or duplicate records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Great Expectations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Pandera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Evidently AI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9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Performance Testing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3"/>
            <a:ext cx="693330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the model performs well on test data before deployment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Precision, Recall, F1-score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AUC-ROC Curve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-learn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pytest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44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Testing in ML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4"/>
            <a:ext cx="86645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updates (retraining, data changes) do not negatively impact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Tests: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performance of new vs. old model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predictions remain consistent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pipeline changes do not break model behavior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MLflow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DVC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pytest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875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Fairness &amp; Bias Testing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3"/>
            <a:ext cx="67537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Detects biased predictions and ensures fairness across groups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Tests: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if the model disproportionately rejects a certain group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equal performance across different demographics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AIF360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72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Automated Testing &amp; CI/CD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6"/>
            <a:ext cx="74334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testing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pipelines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unit, integration, and regression tests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every code commit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models pass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benchmarks before deployment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Actions, Jenkins,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GitLab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Frameworks: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pytest</a:t>
            </a:r>
            <a:r>
              <a:rPr lang="en-US" altLang="en-US" sz="1800" dirty="0">
                <a:latin typeface="Arial" panose="020B0604020202020204" pitchFamily="34" charset="0"/>
              </a:rPr>
              <a:t>, Great Expectations, Evidently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1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 1 - Data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Tasks:</a:t>
            </a:r>
            <a:endParaRPr lang="en-IN" dirty="0" smtClean="0"/>
          </a:p>
          <a:p>
            <a:pPr lvl="1"/>
            <a:r>
              <a:rPr lang="en-IN" dirty="0" smtClean="0"/>
              <a:t>Data Collection from multiple sources (Databases, APIs, Logs).</a:t>
            </a:r>
          </a:p>
          <a:p>
            <a:pPr lvl="1"/>
            <a:r>
              <a:rPr lang="en-IN" dirty="0" smtClean="0"/>
              <a:t>Data Cleaning (Handling missing values, outliers, duplicates).</a:t>
            </a:r>
          </a:p>
          <a:p>
            <a:pPr lvl="1"/>
            <a:r>
              <a:rPr lang="en-IN" dirty="0" smtClean="0"/>
              <a:t>Feature Engineering (Creating new features, transformations).</a:t>
            </a:r>
          </a:p>
          <a:p>
            <a:pPr lvl="1"/>
            <a:r>
              <a:rPr lang="en-IN" dirty="0" smtClean="0"/>
              <a:t>Data Storage (Data Lakes, Warehouses, Cloud Storage).</a:t>
            </a:r>
          </a:p>
          <a:p>
            <a:pPr lvl="1"/>
            <a:r>
              <a:rPr lang="en-IN" dirty="0" smtClean="0"/>
              <a:t>Versioning with </a:t>
            </a:r>
            <a:r>
              <a:rPr lang="en-IN" b="1" dirty="0" smtClean="0"/>
              <a:t>DVC, Delta Lake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32588" y="46733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🛠 Tools: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Apache Spark, Pandas, Airflow, Great Expectations, DVC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21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 2 - Model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Tasks:</a:t>
            </a:r>
            <a:endParaRPr lang="en-US" dirty="0" smtClean="0"/>
          </a:p>
          <a:p>
            <a:pPr lvl="1"/>
            <a:r>
              <a:rPr lang="en-US" dirty="0" smtClean="0"/>
              <a:t>Experimentation with different ML models.</a:t>
            </a:r>
          </a:p>
          <a:p>
            <a:pPr lvl="1"/>
            <a:r>
              <a:rPr lang="en-US" dirty="0" smtClean="0"/>
              <a:t>Feature Selection &amp;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pPr lvl="1"/>
            <a:r>
              <a:rPr lang="en-US" dirty="0" smtClean="0"/>
              <a:t>Model Evaluation (Accuracy, Precision, Recall, F1-score).</a:t>
            </a:r>
          </a:p>
          <a:p>
            <a:pPr lvl="1"/>
            <a:r>
              <a:rPr lang="en-US" dirty="0" smtClean="0"/>
              <a:t>Reproducibility with </a:t>
            </a:r>
            <a:r>
              <a:rPr lang="en-US" b="1" dirty="0" err="1" smtClean="0"/>
              <a:t>MLFlow</a:t>
            </a:r>
            <a:r>
              <a:rPr lang="en-US" b="1" dirty="0" smtClean="0"/>
              <a:t> or Weights &amp; Biases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45614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🛠 Tools: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err="1" smtClean="0"/>
              <a:t>Scikit</a:t>
            </a:r>
            <a:r>
              <a:rPr lang="en-IN" b="1" dirty="0" smtClean="0"/>
              <a:t>-Learn, </a:t>
            </a:r>
            <a:r>
              <a:rPr lang="en-IN" b="1" dirty="0" err="1" smtClean="0"/>
              <a:t>TensorFlow</a:t>
            </a:r>
            <a:r>
              <a:rPr lang="en-IN" b="1" dirty="0" smtClean="0"/>
              <a:t>, </a:t>
            </a:r>
            <a:r>
              <a:rPr lang="en-IN" b="1" dirty="0" err="1" smtClean="0"/>
              <a:t>PyTorch</a:t>
            </a:r>
            <a:r>
              <a:rPr lang="en-IN" b="1" dirty="0" smtClean="0"/>
              <a:t>, </a:t>
            </a:r>
            <a:r>
              <a:rPr lang="en-IN" b="1" dirty="0" err="1" smtClean="0"/>
              <a:t>MLFlow</a:t>
            </a:r>
            <a:r>
              <a:rPr lang="en-IN" b="1" dirty="0" smtClean="0"/>
              <a:t>, </a:t>
            </a:r>
            <a:r>
              <a:rPr lang="en-IN" b="1" dirty="0" err="1" smtClean="0"/>
              <a:t>Jupyter</a:t>
            </a:r>
            <a:r>
              <a:rPr lang="en-IN" b="1" dirty="0" smtClean="0"/>
              <a:t> Notebooks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19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3 - Model Training &amp;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Tasks:</a:t>
            </a:r>
            <a:endParaRPr lang="en-IN" dirty="0" smtClean="0"/>
          </a:p>
          <a:p>
            <a:pPr lvl="1"/>
            <a:r>
              <a:rPr lang="en-IN" dirty="0" smtClean="0"/>
              <a:t>Automating model training workflows.</a:t>
            </a:r>
          </a:p>
          <a:p>
            <a:pPr lvl="1"/>
            <a:r>
              <a:rPr lang="en-IN" dirty="0" err="1" smtClean="0"/>
              <a:t>Hyperparameter</a:t>
            </a:r>
            <a:r>
              <a:rPr lang="en-IN" dirty="0" smtClean="0"/>
              <a:t> tuning with </a:t>
            </a:r>
            <a:r>
              <a:rPr lang="en-IN" b="1" dirty="0" err="1" smtClean="0"/>
              <a:t>Optuna</a:t>
            </a:r>
            <a:r>
              <a:rPr lang="en-IN" b="1" dirty="0" smtClean="0"/>
              <a:t>, Grid Search, Bayesian Optimization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Cross-validation and bias mitigation.</a:t>
            </a:r>
          </a:p>
          <a:p>
            <a:pPr lvl="1"/>
            <a:r>
              <a:rPr lang="en-IN" dirty="0" smtClean="0"/>
              <a:t>Saving and registering models for deployment.</a:t>
            </a:r>
          </a:p>
          <a:p>
            <a:pPr marL="0" indent="0">
              <a:buNone/>
            </a:pPr>
            <a:r>
              <a:rPr lang="en-IN" b="1" dirty="0" smtClean="0"/>
              <a:t>🛠 Tools: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err="1" smtClean="0"/>
              <a:t>MLFlow</a:t>
            </a:r>
            <a:r>
              <a:rPr lang="en-IN" b="1" dirty="0" smtClean="0"/>
              <a:t>, </a:t>
            </a:r>
            <a:r>
              <a:rPr lang="en-IN" b="1" dirty="0" err="1" smtClean="0"/>
              <a:t>Kubeflow</a:t>
            </a:r>
            <a:r>
              <a:rPr lang="en-IN" b="1" dirty="0" smtClean="0"/>
              <a:t> Pipelines, Azure ML, </a:t>
            </a:r>
            <a:r>
              <a:rPr lang="en-IN" b="1" dirty="0" err="1" smtClean="0"/>
              <a:t>SageMaker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98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Stage-4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Types of Testing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b="1" dirty="0" smtClean="0"/>
              <a:t>Unit Testing</a:t>
            </a:r>
            <a:r>
              <a:rPr lang="en-IN" dirty="0" smtClean="0"/>
              <a:t> - Tests individual functions, transformations, and components</a:t>
            </a:r>
          </a:p>
          <a:p>
            <a:r>
              <a:rPr lang="en-IN" b="1" dirty="0" smtClean="0"/>
              <a:t>Integration Testing</a:t>
            </a:r>
            <a:r>
              <a:rPr lang="en-IN" dirty="0" smtClean="0"/>
              <a:t> - Ensures components (e.g., pipeline, model, API) work together</a:t>
            </a:r>
          </a:p>
          <a:p>
            <a:r>
              <a:rPr lang="en-IN" b="1" dirty="0" smtClean="0"/>
              <a:t>Data Validation Testing</a:t>
            </a:r>
            <a:r>
              <a:rPr lang="en-IN" dirty="0" smtClean="0"/>
              <a:t> - Checks for missing values, duplicates, and schema consistency</a:t>
            </a:r>
          </a:p>
          <a:p>
            <a:r>
              <a:rPr lang="en-IN" b="1" dirty="0" smtClean="0"/>
              <a:t>Model Performance Testing</a:t>
            </a:r>
            <a:r>
              <a:rPr lang="en-IN" dirty="0" smtClean="0"/>
              <a:t> - Evaluates accuracy, precision, recall, and F1-score</a:t>
            </a:r>
          </a:p>
          <a:p>
            <a:r>
              <a:rPr lang="en-IN" b="1" dirty="0" smtClean="0"/>
              <a:t>Regression Testing</a:t>
            </a:r>
            <a:r>
              <a:rPr lang="en-IN" dirty="0" smtClean="0"/>
              <a:t> - Ensures new changes do not degrade performance</a:t>
            </a:r>
          </a:p>
          <a:p>
            <a:r>
              <a:rPr lang="en-IN" b="1" dirty="0" smtClean="0"/>
              <a:t>Fairness &amp; Bias Testing</a:t>
            </a:r>
            <a:r>
              <a:rPr lang="en-IN" dirty="0" smtClean="0"/>
              <a:t> - Detects bias in model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86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Step-5 </a:t>
            </a:r>
            <a:r>
              <a:rPr lang="en-IN" dirty="0" smtClean="0"/>
              <a:t>Model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Tasks:</a:t>
            </a:r>
            <a:endParaRPr lang="en-IN" dirty="0" smtClean="0"/>
          </a:p>
          <a:p>
            <a:r>
              <a:rPr lang="en-IN" dirty="0" smtClean="0"/>
              <a:t>Packaging the model using </a:t>
            </a:r>
            <a:r>
              <a:rPr lang="en-IN" b="1" dirty="0" smtClean="0"/>
              <a:t>Docker, </a:t>
            </a:r>
            <a:r>
              <a:rPr lang="en-IN" b="1" dirty="0" err="1" smtClean="0"/>
              <a:t>FastAPI</a:t>
            </a:r>
            <a:r>
              <a:rPr lang="en-IN" b="1" dirty="0" smtClean="0"/>
              <a:t>, Flask, </a:t>
            </a:r>
            <a:r>
              <a:rPr lang="en-IN" b="1" dirty="0" err="1" smtClean="0"/>
              <a:t>Streamlit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Deploying in production on </a:t>
            </a:r>
            <a:r>
              <a:rPr lang="en-IN" b="1" dirty="0" smtClean="0"/>
              <a:t>Kubernetes, AWS Lambda, GCP, Azure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Serving models via </a:t>
            </a:r>
            <a:r>
              <a:rPr lang="en-IN" b="1" dirty="0" smtClean="0"/>
              <a:t>REST API, Batch Inference, Streaming Inference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🛠 Tools: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err="1" smtClean="0"/>
              <a:t>FastAPI</a:t>
            </a:r>
            <a:r>
              <a:rPr lang="en-IN" b="1" dirty="0" smtClean="0"/>
              <a:t>, Flask, </a:t>
            </a:r>
            <a:r>
              <a:rPr lang="en-IN" b="1" dirty="0" err="1" smtClean="0"/>
              <a:t>Streamlit</a:t>
            </a:r>
            <a:r>
              <a:rPr lang="en-IN" b="1" dirty="0" smtClean="0"/>
              <a:t>, </a:t>
            </a:r>
            <a:r>
              <a:rPr lang="en-IN" b="1" dirty="0" err="1" smtClean="0"/>
              <a:t>TensorFlow</a:t>
            </a:r>
            <a:r>
              <a:rPr lang="en-IN" b="1" dirty="0" smtClean="0"/>
              <a:t> Serving, </a:t>
            </a:r>
            <a:r>
              <a:rPr lang="en-IN" b="1" dirty="0" err="1" smtClean="0"/>
              <a:t>Seldon</a:t>
            </a:r>
            <a:r>
              <a:rPr lang="en-IN" b="1" dirty="0" smtClean="0"/>
              <a:t> Core, Kubernetes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65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Stage 6 - Model Monitoring &amp; Maintenance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Tasks:</a:t>
            </a:r>
            <a:endParaRPr lang="en-IN" dirty="0" smtClean="0"/>
          </a:p>
          <a:p>
            <a:r>
              <a:rPr lang="en-IN" dirty="0" smtClean="0"/>
              <a:t>Monitoring </a:t>
            </a:r>
            <a:r>
              <a:rPr lang="en-IN" b="1" dirty="0" smtClean="0"/>
              <a:t>Model Performance &amp; Drift Detection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Logging inference requests &amp; responses.</a:t>
            </a:r>
          </a:p>
          <a:p>
            <a:r>
              <a:rPr lang="en-IN" dirty="0" smtClean="0"/>
              <a:t>Automating model retraining when performance drops.</a:t>
            </a:r>
          </a:p>
          <a:p>
            <a:r>
              <a:rPr lang="en-IN" dirty="0" smtClean="0"/>
              <a:t>Ensuring </a:t>
            </a:r>
            <a:r>
              <a:rPr lang="en-IN" b="1" dirty="0" err="1" smtClean="0"/>
              <a:t>explainability</a:t>
            </a:r>
            <a:r>
              <a:rPr lang="en-IN" b="1" dirty="0" smtClean="0"/>
              <a:t> with SHAP &amp; LIME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🛠 Tools: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Evidently AI, </a:t>
            </a:r>
            <a:r>
              <a:rPr lang="en-IN" b="1" dirty="0" err="1" smtClean="0"/>
              <a:t>WhyLabs</a:t>
            </a:r>
            <a:r>
              <a:rPr lang="en-IN" b="1" dirty="0" smtClean="0"/>
              <a:t>, Prometheus, </a:t>
            </a:r>
            <a:r>
              <a:rPr lang="en-IN" b="1" dirty="0" err="1" smtClean="0"/>
              <a:t>Grafana</a:t>
            </a:r>
            <a:r>
              <a:rPr lang="en-IN" b="1" dirty="0" smtClean="0"/>
              <a:t>, SHAP, LIME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74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Stage 6 - CI/CD for ML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Tasks:</a:t>
            </a:r>
            <a:endParaRPr lang="en-IN" dirty="0" smtClean="0"/>
          </a:p>
          <a:p>
            <a:r>
              <a:rPr lang="en-IN" dirty="0" smtClean="0"/>
              <a:t>Automating ML pipelines with </a:t>
            </a:r>
            <a:r>
              <a:rPr lang="en-IN" b="1" dirty="0" smtClean="0"/>
              <a:t>GitHub Actions, Jenkins, </a:t>
            </a:r>
            <a:r>
              <a:rPr lang="en-IN" b="1" dirty="0" err="1" smtClean="0"/>
              <a:t>GitLab</a:t>
            </a:r>
            <a:r>
              <a:rPr lang="en-IN" b="1" dirty="0" smtClean="0"/>
              <a:t> CI/CD</a:t>
            </a:r>
            <a:r>
              <a:rPr lang="en-IN" dirty="0" smtClean="0"/>
              <a:t>.</a:t>
            </a:r>
          </a:p>
          <a:p>
            <a:r>
              <a:rPr lang="en-IN" dirty="0" smtClean="0"/>
              <a:t>Testing data, code, and models before deployment.</a:t>
            </a:r>
          </a:p>
          <a:p>
            <a:r>
              <a:rPr lang="en-IN" dirty="0" smtClean="0"/>
              <a:t>Ensuring reproducibility with </a:t>
            </a:r>
            <a:r>
              <a:rPr lang="en-IN" b="1" dirty="0" smtClean="0"/>
              <a:t>Docker &amp; Kubernetes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🛠 Tools: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GitHub Actions, Jenkins, </a:t>
            </a:r>
            <a:r>
              <a:rPr lang="en-IN" b="1" dirty="0" err="1" smtClean="0"/>
              <a:t>GitLab</a:t>
            </a:r>
            <a:r>
              <a:rPr lang="en-IN" b="1" dirty="0" smtClean="0"/>
              <a:t> CI/CD, Docker, Kubernetes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83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1131</Words>
  <Application>Microsoft Office PowerPoint</Application>
  <PresentationFormat>Widescreen</PresentationFormat>
  <Paragraphs>208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Office Theme</vt:lpstr>
      <vt:lpstr>MLOPS-4</vt:lpstr>
      <vt:lpstr>Key Stages in MLOPs</vt:lpstr>
      <vt:lpstr>Stage 1 - Data Engineering</vt:lpstr>
      <vt:lpstr>Stage 2 - Model Development</vt:lpstr>
      <vt:lpstr>Stage 3 - Model Training &amp; Validation</vt:lpstr>
      <vt:lpstr>Stage-4 Testing</vt:lpstr>
      <vt:lpstr>Step-5 Model Deployment</vt:lpstr>
      <vt:lpstr>Stage 6 - Model Monitoring &amp; Maintenance </vt:lpstr>
      <vt:lpstr>Stage 6 - CI/CD for ML </vt:lpstr>
      <vt:lpstr>Summary - MLOps Best Practices </vt:lpstr>
      <vt:lpstr>What Makes an ML Project Production-Ready?</vt:lpstr>
      <vt:lpstr>Key Features of a Production-Ready ML System</vt:lpstr>
      <vt:lpstr>MLOps Development Lifecycle</vt:lpstr>
      <vt:lpstr>Deployment Strategies in MLOps</vt:lpstr>
      <vt:lpstr>Infrastructure &amp; Deployment Requirements</vt:lpstr>
      <vt:lpstr>Model Monitoring &amp; Observability</vt:lpstr>
      <vt:lpstr>Model Governance &amp; Compliance in MLOps</vt:lpstr>
      <vt:lpstr>How MLOps Improves Model Lifecycle?</vt:lpstr>
      <vt:lpstr>PowerPoint Presentation</vt:lpstr>
      <vt:lpstr>Appendix</vt:lpstr>
      <vt:lpstr>Why is Testing Important in MLOps? </vt:lpstr>
      <vt:lpstr>Unit Testing for ML Pipelines</vt:lpstr>
      <vt:lpstr>Integration Testing in MLOps</vt:lpstr>
      <vt:lpstr>Data Validation Testing</vt:lpstr>
      <vt:lpstr>Model Performance Testing</vt:lpstr>
      <vt:lpstr>Regression Testing in ML</vt:lpstr>
      <vt:lpstr>Fairness &amp; Bias Testing</vt:lpstr>
      <vt:lpstr>Automated Testing &amp; 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MLOPS-4</dc:title>
  <dc:creator>Admin</dc:creator>
  <cp:lastModifiedBy>Admin</cp:lastModifiedBy>
  <cp:revision>8</cp:revision>
  <dcterms:created xsi:type="dcterms:W3CDTF">2025-03-07T08:12:34Z</dcterms:created>
  <dcterms:modified xsi:type="dcterms:W3CDTF">2025-03-07T13:32:59Z</dcterms:modified>
</cp:coreProperties>
</file>