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2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9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7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6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471C-8A63-44B8-B458-8B4FECFD106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48B2-7E0E-463D-BE27-B0A155FA3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6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1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Docker?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85972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is an open-source platform designed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build, share, and run containers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powerful in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MLOps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model + dependencies into a single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via Docker Hub, AWS ECR, or Azure ACR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on any machine — cloud, on-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Docker Concepts: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Recipe to build a container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Snapshot of the container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Running instance of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Hub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Cloud registry for storing &amp; sharing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0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 Vs Docker Container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63178"/>
              </p:ext>
            </p:extLst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3147194">
                  <a:extLst>
                    <a:ext uri="{9D8B030D-6E8A-4147-A177-3AD203B41FA5}">
                      <a16:colId xmlns:a16="http://schemas.microsoft.com/office/drawing/2014/main" val="991723436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578180812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3378755800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Feature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Docker Image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Docker Container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59159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What it is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</a:t>
                      </a:r>
                      <a:r>
                        <a:rPr lang="en-US" sz="1600" b="1"/>
                        <a:t>read-only blueprint</a:t>
                      </a:r>
                      <a:r>
                        <a:rPr lang="en-US" sz="1600"/>
                        <a:t> of the app/environment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</a:t>
                      </a:r>
                      <a:r>
                        <a:rPr lang="en-US" sz="1600" b="1" dirty="0"/>
                        <a:t>running instance</a:t>
                      </a:r>
                      <a:r>
                        <a:rPr lang="en-US" sz="1600" dirty="0"/>
                        <a:t> of an image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4479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Analogy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Like a </a:t>
                      </a:r>
                      <a:r>
                        <a:rPr lang="en-US" sz="1600" b="1"/>
                        <a:t>class definition</a:t>
                      </a:r>
                      <a:r>
                        <a:rPr lang="en-US" sz="1600"/>
                        <a:t> in Python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Like an </a:t>
                      </a:r>
                      <a:r>
                        <a:rPr lang="en-US" sz="1600" b="1"/>
                        <a:t>object created</a:t>
                      </a:r>
                      <a:r>
                        <a:rPr lang="en-US" sz="1600"/>
                        <a:t> from that class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21482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State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Static — doesn't change unless rebuilt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Dynamic — can run, stop, restart, pause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35696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Stored where?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On disk (docker images, Docker Hub, ECR, etc.)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 memory/runtime (docker ps, docker stop &lt;id&gt;)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97783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Can it run code?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❌ No — it’s not executable by itself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Yes — it's a live app with process and state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63156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Persistence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Immutable and versioned (e.g., v1.0, latest)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Temporary by default; can mount volumes for persistence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4142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Use case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Shared across teams for reproducibility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Runs ML APIs, batch jobs, or model servers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60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file and Docker compose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070473"/>
              </p:ext>
            </p:extLst>
          </p:nvPr>
        </p:nvGraphicFramePr>
        <p:xfrm>
          <a:off x="1091961" y="1825626"/>
          <a:ext cx="10008078" cy="4351336"/>
        </p:xfrm>
        <a:graphic>
          <a:graphicData uri="http://schemas.openxmlformats.org/drawingml/2006/table">
            <a:tbl>
              <a:tblPr/>
              <a:tblGrid>
                <a:gridCol w="3336026">
                  <a:extLst>
                    <a:ext uri="{9D8B030D-6E8A-4147-A177-3AD203B41FA5}">
                      <a16:colId xmlns:a16="http://schemas.microsoft.com/office/drawing/2014/main" val="2640429619"/>
                    </a:ext>
                  </a:extLst>
                </a:gridCol>
                <a:gridCol w="3336026">
                  <a:extLst>
                    <a:ext uri="{9D8B030D-6E8A-4147-A177-3AD203B41FA5}">
                      <a16:colId xmlns:a16="http://schemas.microsoft.com/office/drawing/2014/main" val="1465734784"/>
                    </a:ext>
                  </a:extLst>
                </a:gridCol>
                <a:gridCol w="3336026">
                  <a:extLst>
                    <a:ext uri="{9D8B030D-6E8A-4147-A177-3AD203B41FA5}">
                      <a16:colId xmlns:a16="http://schemas.microsoft.com/office/drawing/2014/main" val="3052914264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en-IN" sz="1700" b="1"/>
                        <a:t>Feature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/>
                        <a:t>Dockerfile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Docker Compose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24820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Purpose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Defines </a:t>
                      </a:r>
                      <a:r>
                        <a:rPr lang="en-US" sz="1700" b="1"/>
                        <a:t>how to build a single image</a:t>
                      </a:r>
                      <a:endParaRPr lang="en-US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Defines </a:t>
                      </a:r>
                      <a:r>
                        <a:rPr lang="en-US" sz="1700" b="1"/>
                        <a:t>how to run multiple containers together</a:t>
                      </a:r>
                      <a:endParaRPr lang="en-US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6026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en-IN" sz="1700" b="1"/>
                        <a:t>File name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Usually Dockerfile (no extension)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docker-compose.yml (YAML format)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1141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Focus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Instructions to </a:t>
                      </a:r>
                      <a:r>
                        <a:rPr lang="en-US" sz="1700" b="1"/>
                        <a:t>create an image</a:t>
                      </a:r>
                      <a:endParaRPr lang="en-US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Configuration to </a:t>
                      </a:r>
                      <a:r>
                        <a:rPr lang="en-IN" sz="1700" b="1"/>
                        <a:t>orchestrate multiple services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361571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Used for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Creating a container with all dependencies (code, libs, models)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Running environments like: model + db + cache + monitoring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196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Key Commands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FROM, COPY, RUN, CMD, EXPOSE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services, build, image, ports, volumes, depends_on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52908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Build/Run With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docker build, docker run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docker-compose up, docker-compose down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13223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Example Use Case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ML model packaged into a container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ML API + </a:t>
                      </a:r>
                      <a:r>
                        <a:rPr lang="en-US" sz="1700" dirty="0" err="1"/>
                        <a:t>Redis</a:t>
                      </a:r>
                      <a:r>
                        <a:rPr lang="en-US" sz="1700" dirty="0"/>
                        <a:t> + </a:t>
                      </a:r>
                      <a:r>
                        <a:rPr lang="en-US" sz="1700" dirty="0" err="1"/>
                        <a:t>Postgres</a:t>
                      </a:r>
                      <a:r>
                        <a:rPr lang="en-US" sz="1700" dirty="0"/>
                        <a:t> + Prometheus together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9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4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Lifecycle for ML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Code your ML pipeline (train.py, app.py)</a:t>
            </a:r>
          </a:p>
          <a:p>
            <a:pPr marL="0" indent="0">
              <a:buNone/>
            </a:pPr>
            <a:r>
              <a:rPr lang="en-IN" dirty="0" smtClean="0"/>
              <a:t>2. Write </a:t>
            </a:r>
            <a:r>
              <a:rPr lang="en-IN" dirty="0" err="1" smtClean="0"/>
              <a:t>Dockerfile</a:t>
            </a:r>
            <a:r>
              <a:rPr lang="en-IN" dirty="0" smtClean="0"/>
              <a:t> (dependencies + scripts)</a:t>
            </a:r>
          </a:p>
          <a:p>
            <a:pPr marL="0" indent="0">
              <a:buNone/>
            </a:pPr>
            <a:r>
              <a:rPr lang="en-IN" dirty="0" smtClean="0"/>
              <a:t>3. Build image → `</a:t>
            </a:r>
            <a:r>
              <a:rPr lang="en-IN" dirty="0" err="1" smtClean="0"/>
              <a:t>docker</a:t>
            </a:r>
            <a:r>
              <a:rPr lang="en-IN" dirty="0" smtClean="0"/>
              <a:t> build -t </a:t>
            </a:r>
            <a:r>
              <a:rPr lang="en-IN" dirty="0" err="1" smtClean="0"/>
              <a:t>mymodel</a:t>
            </a:r>
            <a:r>
              <a:rPr lang="en-IN" dirty="0" smtClean="0"/>
              <a:t> .`</a:t>
            </a:r>
          </a:p>
          <a:p>
            <a:pPr marL="0" indent="0">
              <a:buNone/>
            </a:pPr>
            <a:r>
              <a:rPr lang="en-IN" dirty="0" smtClean="0"/>
              <a:t>4. Run locally → `</a:t>
            </a:r>
            <a:r>
              <a:rPr lang="en-IN" dirty="0" err="1" smtClean="0"/>
              <a:t>docker</a:t>
            </a:r>
            <a:r>
              <a:rPr lang="en-IN" dirty="0" smtClean="0"/>
              <a:t> run -p 5000:5000 </a:t>
            </a:r>
            <a:r>
              <a:rPr lang="en-IN" dirty="0" err="1" smtClean="0"/>
              <a:t>mymodel</a:t>
            </a:r>
            <a:r>
              <a:rPr lang="en-IN" dirty="0" smtClean="0"/>
              <a:t>`</a:t>
            </a:r>
          </a:p>
          <a:p>
            <a:pPr marL="0" indent="0">
              <a:buNone/>
            </a:pPr>
            <a:r>
              <a:rPr lang="en-IN" dirty="0" smtClean="0"/>
              <a:t>5. Push image to Docker Hub → `</a:t>
            </a:r>
            <a:r>
              <a:rPr lang="en-IN" dirty="0" err="1" smtClean="0"/>
              <a:t>docker</a:t>
            </a:r>
            <a:r>
              <a:rPr lang="en-IN" dirty="0" smtClean="0"/>
              <a:t> push`</a:t>
            </a:r>
          </a:p>
          <a:p>
            <a:pPr marL="0" indent="0">
              <a:buNone/>
            </a:pPr>
            <a:r>
              <a:rPr lang="en-IN" dirty="0" smtClean="0"/>
              <a:t>6. Pull and deploy anywhere (K8s, cloud VM, CI/CD)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2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Docker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# Base image</a:t>
            </a:r>
          </a:p>
          <a:p>
            <a:r>
              <a:rPr lang="en-IN" dirty="0" smtClean="0"/>
              <a:t>FROM python:3.10-slim</a:t>
            </a:r>
          </a:p>
          <a:p>
            <a:endParaRPr lang="en-IN" dirty="0" smtClean="0"/>
          </a:p>
          <a:p>
            <a:r>
              <a:rPr lang="en-IN" dirty="0" smtClean="0"/>
              <a:t># Set working directory</a:t>
            </a:r>
          </a:p>
          <a:p>
            <a:r>
              <a:rPr lang="en-IN" dirty="0" smtClean="0"/>
              <a:t>WORKDIR /app</a:t>
            </a:r>
          </a:p>
          <a:p>
            <a:endParaRPr lang="en-IN" dirty="0" smtClean="0"/>
          </a:p>
          <a:p>
            <a:r>
              <a:rPr lang="en-IN" dirty="0" smtClean="0"/>
              <a:t># Copy code and dependencies</a:t>
            </a:r>
          </a:p>
          <a:p>
            <a:r>
              <a:rPr lang="en-IN" dirty="0" smtClean="0"/>
              <a:t>COPY requirements.txt .</a:t>
            </a:r>
          </a:p>
          <a:p>
            <a:r>
              <a:rPr lang="en-IN" dirty="0" smtClean="0"/>
              <a:t>RUN pip install -r requirements.txt</a:t>
            </a:r>
          </a:p>
          <a:p>
            <a:endParaRPr lang="en-IN" dirty="0" smtClean="0"/>
          </a:p>
          <a:p>
            <a:r>
              <a:rPr lang="en-IN" dirty="0" smtClean="0"/>
              <a:t># Copy your model code</a:t>
            </a:r>
          </a:p>
          <a:p>
            <a:r>
              <a:rPr lang="en-IN" dirty="0" smtClean="0"/>
              <a:t>COPY . .</a:t>
            </a:r>
          </a:p>
          <a:p>
            <a:endParaRPr lang="en-IN" dirty="0" smtClean="0"/>
          </a:p>
          <a:p>
            <a:r>
              <a:rPr lang="en-IN" dirty="0" smtClean="0"/>
              <a:t># Run your inference API</a:t>
            </a:r>
          </a:p>
          <a:p>
            <a:r>
              <a:rPr lang="en-IN" dirty="0" smtClean="0"/>
              <a:t>CMD ["python", "app.py"]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6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Docker Security and Performance Practices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78951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bae images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python:3.10-slim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ubuntu:20.04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layers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root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for containers in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secrets out of image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 Docker secrets or environment variables)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images with tools like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Trivy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Clair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Docker commands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227928"/>
              </p:ext>
            </p:extLst>
          </p:nvPr>
        </p:nvGraphicFramePr>
        <p:xfrm>
          <a:off x="960977" y="1690682"/>
          <a:ext cx="4858290" cy="5046262"/>
        </p:xfrm>
        <a:graphic>
          <a:graphicData uri="http://schemas.openxmlformats.org/drawingml/2006/table">
            <a:tbl>
              <a:tblPr/>
              <a:tblGrid>
                <a:gridCol w="2429145">
                  <a:extLst>
                    <a:ext uri="{9D8B030D-6E8A-4147-A177-3AD203B41FA5}">
                      <a16:colId xmlns:a16="http://schemas.microsoft.com/office/drawing/2014/main" val="2851783348"/>
                    </a:ext>
                  </a:extLst>
                </a:gridCol>
                <a:gridCol w="2429145">
                  <a:extLst>
                    <a:ext uri="{9D8B030D-6E8A-4147-A177-3AD203B41FA5}">
                      <a16:colId xmlns:a16="http://schemas.microsoft.com/office/drawing/2014/main" val="3610237162"/>
                    </a:ext>
                  </a:extLst>
                </a:gridCol>
              </a:tblGrid>
              <a:tr h="185816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Command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/>
                        <a:t>Purpose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437235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--version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Check the installed Docker version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04471"/>
                  </a:ext>
                </a:extLst>
              </a:tr>
              <a:tr h="325178">
                <a:tc>
                  <a:txBody>
                    <a:bodyPr/>
                    <a:lstStyle/>
                    <a:p>
                      <a:r>
                        <a:rPr lang="en-IN" sz="900"/>
                        <a:t>docker build -t &lt;name&gt; .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Build a Docker image from a Dockerfile in the current directory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3896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images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List all Docker images on your system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94799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run &lt;image&gt;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Run a container based on a specified image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8430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US" sz="900"/>
                        <a:t>docker run -p 8501:8501 &lt;image&gt;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Map host port to container port (e.g., for ML API)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547954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ps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Show running containers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67132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ps -a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Show all containers, including stopped ones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647617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stop &lt;container_id&gt;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Stop a running container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41009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start &lt;container_id&gt;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Start a stopped container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777495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rm &lt;container_id&gt;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Remove a stopped container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71088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rmi &lt;image_id&gt;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Delete a Docker image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95654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US" sz="900"/>
                        <a:t>docker exec -it &lt;container_id&gt; bash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Access a running container with an interactive shell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03705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logs &lt;container_id&gt;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View logs from a container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207768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pull &lt;image&gt;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Download an image from Docker Hub or a registry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83738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push &lt;image&gt;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Upload an image to Docker Hub or your registry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61828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tag &lt;image&gt; &lt;repo&gt;:&lt;tag&gt;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Rename/tag a Docker image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664995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docker-compose up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Start all services defined in docker-compose.yml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42349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docker-compose down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Stop and remove all services and networks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38419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nb-NO" sz="900"/>
                        <a:t>docker save -o &lt;file&gt;.tar &lt;image&gt;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Save image to a .tar file for offline use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427707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sv-SE" sz="900"/>
                        <a:t>docker load -i &lt;file&gt;.tar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Load an image from a .tar file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888456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login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Authenticate to Docker Hub or another registry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13085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inspect &lt;container_id&gt;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View detailed configuration and state of a container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1186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network ls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List Docker networks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3563"/>
                  </a:ext>
                </a:extLst>
              </a:tr>
              <a:tr h="185816">
                <a:tc>
                  <a:txBody>
                    <a:bodyPr/>
                    <a:lstStyle/>
                    <a:p>
                      <a:r>
                        <a:rPr lang="en-IN" sz="900"/>
                        <a:t>docker volume ls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List Docker volumes (persistent data stores)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6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3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Tagging</a:t>
            </a:r>
            <a:r>
              <a:rPr lang="en-US" dirty="0" smtClean="0"/>
              <a:t> in Docker means assigning a </a:t>
            </a:r>
            <a:r>
              <a:rPr lang="en-US" b="1" dirty="0" smtClean="0"/>
              <a:t>label (</a:t>
            </a:r>
            <a:r>
              <a:rPr lang="en-US" b="1" dirty="0" err="1" smtClean="0"/>
              <a:t>name:version</a:t>
            </a:r>
            <a:r>
              <a:rPr lang="en-US" b="1" dirty="0" smtClean="0"/>
              <a:t>)</a:t>
            </a:r>
            <a:r>
              <a:rPr lang="en-US" dirty="0" smtClean="0"/>
              <a:t> to a Docker image to identify it clearly.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build -t mymodel:1.0 .</a:t>
            </a:r>
          </a:p>
          <a:p>
            <a:r>
              <a:rPr lang="en-US" dirty="0" smtClean="0"/>
              <a:t>1.0 is the 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9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Tagging Important?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43760"/>
            <a:ext cx="10515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Tags help you track different versions of your image, like v1.0, v2.0, dev, prod,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2. Safe Deployments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You can deploy specific versions confidently (e.g., </a:t>
            </a:r>
            <a:r>
              <a:rPr lang="en-US" altLang="en-US" sz="1800" dirty="0" err="1">
                <a:latin typeface="Arial" panose="020B0604020202020204" pitchFamily="34" charset="0"/>
              </a:rPr>
              <a:t>myapp:staging</a:t>
            </a:r>
            <a:r>
              <a:rPr lang="en-US" altLang="en-US" sz="1800" dirty="0">
                <a:latin typeface="Arial" panose="020B0604020202020204" pitchFamily="34" charset="0"/>
              </a:rPr>
              <a:t> vs </a:t>
            </a:r>
            <a:r>
              <a:rPr lang="en-US" altLang="en-US" sz="1800" dirty="0" err="1">
                <a:latin typeface="Arial" panose="020B0604020202020204" pitchFamily="34" charset="0"/>
              </a:rPr>
              <a:t>myapp:production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Makes rollback easy if a new version fails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3. Reproducibility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Running </a:t>
            </a:r>
            <a:r>
              <a:rPr lang="en-US" altLang="en-US" sz="1800" dirty="0" err="1">
                <a:latin typeface="Arial" panose="020B0604020202020204" pitchFamily="34" charset="0"/>
              </a:rPr>
              <a:t>docker</a:t>
            </a:r>
            <a:r>
              <a:rPr lang="en-US" altLang="en-US" sz="1800" dirty="0">
                <a:latin typeface="Arial" panose="020B0604020202020204" pitchFamily="34" charset="0"/>
              </a:rPr>
              <a:t> run mymodel:1.1 ensures you get exactly that version, not whatever latest happens to be.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4. CI/CD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Tags can be dynamically created using </a:t>
            </a:r>
            <a:r>
              <a:rPr lang="en-US" altLang="en-US" sz="1800" dirty="0" err="1">
                <a:latin typeface="Arial" panose="020B0604020202020204" pitchFamily="34" charset="0"/>
              </a:rPr>
              <a:t>Git</a:t>
            </a:r>
            <a:r>
              <a:rPr lang="en-US" altLang="en-US" sz="1800" dirty="0">
                <a:latin typeface="Arial" panose="020B0604020202020204" pitchFamily="34" charset="0"/>
              </a:rPr>
              <a:t> commit hashes, branch names, or timestamps to automate deployments: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docker</a:t>
            </a:r>
            <a:r>
              <a:rPr lang="en-US" altLang="en-US" sz="1800" dirty="0">
                <a:latin typeface="Arial" panose="020B0604020202020204" pitchFamily="34" charset="0"/>
              </a:rPr>
              <a:t> build -t </a:t>
            </a:r>
            <a:r>
              <a:rPr lang="en-US" altLang="en-US" sz="1800" dirty="0" err="1">
                <a:latin typeface="Arial" panose="020B0604020202020204" pitchFamily="34" charset="0"/>
              </a:rPr>
              <a:t>myapi</a:t>
            </a:r>
            <a:r>
              <a:rPr lang="en-US" altLang="en-US" sz="1800" dirty="0">
                <a:latin typeface="Arial" panose="020B0604020202020204" pitchFamily="34" charset="0"/>
              </a:rPr>
              <a:t>:${GIT_COMMIT} .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5. Team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Tags tell your teammates or CI system what an image is for and whether it’s safe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Containerization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14599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process of packaging code, dependencies, configurations, and environment into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lightweight, portable unit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container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code (e.g., model.py)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 (e.g.,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packages (e.g., Ubuntu,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libGL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files (e.g., requirements.txt)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of it like a “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machine lite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— faster, more portable, and consistent.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9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Containerization for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3556" y="1966564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Key Reasons: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Different ML models need different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Ensure reproducibility across dev → staging → prod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Easier collaboration between data scientists &amp; ML engineers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Seamless integration into CI/CD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Scales easily on cloud (Kubernetes, AWS </a:t>
            </a:r>
            <a:r>
              <a:rPr lang="en-US" altLang="en-US" sz="1800" dirty="0" err="1">
                <a:latin typeface="Arial" panose="020B0604020202020204" pitchFamily="34" charset="0"/>
              </a:rPr>
              <a:t>SageMaker</a:t>
            </a:r>
            <a:r>
              <a:rPr lang="en-US" altLang="en-US" sz="1800" dirty="0">
                <a:latin typeface="Arial" panose="020B0604020202020204" pitchFamily="34" charset="0"/>
              </a:rPr>
              <a:t>, Azure 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Example:</a:t>
            </a:r>
            <a:br>
              <a:rPr lang="en-US" altLang="en-US" sz="1800" dirty="0">
                <a:latin typeface="Arial" panose="020B0604020202020204" pitchFamily="34" charset="0"/>
              </a:rPr>
            </a:b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Your </a:t>
            </a:r>
            <a:r>
              <a:rPr lang="en-US" altLang="en-US" sz="1800" dirty="0">
                <a:latin typeface="Arial" panose="020B0604020202020204" pitchFamily="34" charset="0"/>
              </a:rPr>
              <a:t>ML model trained locally in Python 3.10 with </a:t>
            </a:r>
            <a:r>
              <a:rPr lang="en-US" altLang="en-US" sz="1800" dirty="0" err="1">
                <a:latin typeface="Arial" panose="020B0604020202020204" pitchFamily="34" charset="0"/>
              </a:rPr>
              <a:t>xgboost</a:t>
            </a:r>
            <a:r>
              <a:rPr lang="en-US" altLang="en-US" sz="1800" dirty="0">
                <a:latin typeface="Arial" panose="020B0604020202020204" pitchFamily="34" charset="0"/>
              </a:rPr>
              <a:t>==1.6.2 works the same when deployed in a Docker container.</a:t>
            </a:r>
          </a:p>
        </p:txBody>
      </p:sp>
    </p:spTree>
    <p:extLst>
      <p:ext uri="{BB962C8B-B14F-4D97-AF65-F5344CB8AC3E}">
        <p14:creationId xmlns:p14="http://schemas.microsoft.com/office/powerpoint/2010/main" val="8560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Containerization in </a:t>
            </a:r>
            <a:r>
              <a:rPr lang="en-US" dirty="0" err="1" smtClean="0"/>
              <a:t>MLOps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475690"/>
              </p:ext>
            </p:extLst>
          </p:nvPr>
        </p:nvGraphicFramePr>
        <p:xfrm>
          <a:off x="838200" y="2180189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282">
                  <a:extLst>
                    <a:ext uri="{9D8B030D-6E8A-4147-A177-3AD203B41FA5}">
                      <a16:colId xmlns:a16="http://schemas.microsoft.com/office/drawing/2014/main" val="1398578777"/>
                    </a:ext>
                  </a:extLst>
                </a:gridCol>
                <a:gridCol w="6147318">
                  <a:extLst>
                    <a:ext uri="{9D8B030D-6E8A-4147-A177-3AD203B41FA5}">
                      <a16:colId xmlns:a16="http://schemas.microsoft.com/office/drawing/2014/main" val="354128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25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Reproducibility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code, data = same result in any environment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Portability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anywhere: laptop, cloud VM, or Kubernetes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Isolation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 version conflicts between different ML projects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9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Scalability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multiple models in parallel using container orchestrators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Easy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well with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 CI/CD tools, and model registries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Collaboration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 containers between teams with confidence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0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6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Popular Tools for Containerization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Docker -   </a:t>
            </a:r>
            <a:r>
              <a:rPr lang="en-IN" dirty="0" smtClean="0"/>
              <a:t>Most popular container engine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Podman</a:t>
            </a:r>
            <a:r>
              <a:rPr lang="en-US" dirty="0" smtClean="0"/>
              <a:t> - </a:t>
            </a:r>
            <a:r>
              <a:rPr lang="en-IN" dirty="0" smtClean="0"/>
              <a:t>Rootless Docker alternative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IN" dirty="0" err="1" smtClean="0"/>
              <a:t>Buildah</a:t>
            </a:r>
            <a:r>
              <a:rPr lang="en-IN" dirty="0" smtClean="0"/>
              <a:t> - </a:t>
            </a:r>
            <a:r>
              <a:rPr lang="en-US" dirty="0" smtClean="0"/>
              <a:t>Used to create OCI-compliant images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Singularity - Ideal for scientific/HPC workloads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4248549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You </a:t>
            </a:r>
            <a:r>
              <a:rPr lang="en-IN" sz="2800" dirty="0"/>
              <a:t>can build ML containers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Docker + </a:t>
            </a:r>
            <a:r>
              <a:rPr lang="en-IN" sz="2800" dirty="0" err="1"/>
              <a:t>MLflow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Docker + </a:t>
            </a:r>
            <a:r>
              <a:rPr lang="en-IN" sz="2800" dirty="0" err="1"/>
              <a:t>FastAPI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Docker + </a:t>
            </a:r>
            <a:r>
              <a:rPr lang="en-IN" sz="2800" dirty="0" err="1"/>
              <a:t>JupyterLab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Docker + Kubernetes</a:t>
            </a:r>
          </a:p>
        </p:txBody>
      </p:sp>
    </p:spTree>
    <p:extLst>
      <p:ext uri="{BB962C8B-B14F-4D97-AF65-F5344CB8AC3E}">
        <p14:creationId xmlns:p14="http://schemas.microsoft.com/office/powerpoint/2010/main" val="36168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Real-World ML Containerization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Train model locally (train.py)  </a:t>
            </a:r>
          </a:p>
          <a:p>
            <a:pPr marL="0" indent="0">
              <a:buNone/>
            </a:pPr>
            <a:r>
              <a:rPr lang="en-IN" dirty="0" smtClean="0"/>
              <a:t> 		↓  </a:t>
            </a:r>
          </a:p>
          <a:p>
            <a:pPr marL="0" indent="0">
              <a:buNone/>
            </a:pPr>
            <a:r>
              <a:rPr lang="en-IN" dirty="0" smtClean="0"/>
              <a:t>Save model + requirements.txt  </a:t>
            </a:r>
          </a:p>
          <a:p>
            <a:pPr marL="0" indent="0">
              <a:buNone/>
            </a:pPr>
            <a:r>
              <a:rPr lang="en-IN" dirty="0" smtClean="0"/>
              <a:t>		    ↓  </a:t>
            </a:r>
          </a:p>
          <a:p>
            <a:pPr marL="0" indent="0">
              <a:buNone/>
            </a:pPr>
            <a:r>
              <a:rPr lang="en-IN" dirty="0" smtClean="0"/>
              <a:t>Write </a:t>
            </a:r>
            <a:r>
              <a:rPr lang="en-IN" dirty="0" err="1" smtClean="0"/>
              <a:t>Dockerfile</a:t>
            </a:r>
            <a:r>
              <a:rPr lang="en-IN" dirty="0" smtClean="0"/>
              <a:t> → Build Image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↓  </a:t>
            </a:r>
          </a:p>
          <a:p>
            <a:pPr marL="0" indent="0">
              <a:buNone/>
            </a:pPr>
            <a:r>
              <a:rPr lang="en-IN" dirty="0" smtClean="0"/>
              <a:t>Test container locally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↓  </a:t>
            </a:r>
          </a:p>
          <a:p>
            <a:pPr marL="0" indent="0">
              <a:buNone/>
            </a:pPr>
            <a:r>
              <a:rPr lang="en-IN" dirty="0" smtClean="0"/>
              <a:t>Push to Docker Hub / ECR / ACR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↓  </a:t>
            </a:r>
          </a:p>
          <a:p>
            <a:pPr marL="0" indent="0">
              <a:buNone/>
            </a:pPr>
            <a:r>
              <a:rPr lang="en-IN" dirty="0" smtClean="0"/>
              <a:t>Deploy to K8s / </a:t>
            </a:r>
            <a:r>
              <a:rPr lang="en-IN" dirty="0" err="1" smtClean="0"/>
              <a:t>SageMaker</a:t>
            </a:r>
            <a:r>
              <a:rPr lang="en-IN" dirty="0" smtClean="0"/>
              <a:t> / Azure 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24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Containerization Fits in ML Pipelines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338605"/>
              </p:ext>
            </p:extLst>
          </p:nvPr>
        </p:nvGraphicFramePr>
        <p:xfrm>
          <a:off x="744894" y="1970953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669614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75788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Role of Containers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8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Run feature extractors in reproducible envs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293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Encapsulate training runs with versions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 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Reuse same image to compare model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5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/>
                        <a:t>Serve models via Dockerized REST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Attach monitoring agents in container image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064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0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in CI/CD for </a:t>
            </a:r>
            <a:r>
              <a:rPr lang="en-US" dirty="0" err="1" smtClean="0"/>
              <a:t>MLOps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Combine Git + Docker + </a:t>
            </a:r>
            <a:r>
              <a:rPr lang="en-IN" dirty="0" err="1" smtClean="0"/>
              <a:t>MLflow</a:t>
            </a:r>
            <a:r>
              <a:rPr lang="en-IN" dirty="0" smtClean="0"/>
              <a:t> + CI/CD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smtClean="0"/>
              <a:t>Push code → GitHub Actions triggers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↓  </a:t>
            </a:r>
          </a:p>
          <a:p>
            <a:pPr marL="0" indent="0">
              <a:buNone/>
            </a:pPr>
            <a:r>
              <a:rPr lang="en-IN" dirty="0" smtClean="0"/>
              <a:t>Build Docker image with model + API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↓  </a:t>
            </a:r>
          </a:p>
          <a:p>
            <a:pPr marL="0" indent="0">
              <a:buNone/>
            </a:pPr>
            <a:r>
              <a:rPr lang="en-IN" dirty="0" smtClean="0"/>
              <a:t>Test image → Push to Docker Hub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↓  </a:t>
            </a:r>
          </a:p>
          <a:p>
            <a:pPr marL="0" indent="0">
              <a:buNone/>
            </a:pPr>
            <a:r>
              <a:rPr lang="en-IN" dirty="0" smtClean="0"/>
              <a:t>Deploy to Kubernetes or cloud service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↓  </a:t>
            </a:r>
          </a:p>
          <a:p>
            <a:pPr marL="0" indent="0">
              <a:buNone/>
            </a:pPr>
            <a:r>
              <a:rPr lang="en-IN" dirty="0" smtClean="0"/>
              <a:t>Trigger model registry update / notify team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57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 vs Virtual Machines (VMs)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9031"/>
              </p:ext>
            </p:extLst>
          </p:nvPr>
        </p:nvGraphicFramePr>
        <p:xfrm>
          <a:off x="838200" y="1974685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69528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49698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79796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Containers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Virtual Machines (VMs)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719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Lightweight (~MBs)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Heavyweight (~GBs)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3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Seconds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Isolation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Process-level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OS-level (each has full guest OS)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51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Portability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Highly portable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Less portable across environments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44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Resource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Shared kernel, 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More resource-intensive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99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Microservices, ML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Legacy apps, full OS sandboxing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3018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38199" y="5373174"/>
            <a:ext cx="1042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Conclusion</a:t>
            </a:r>
            <a:r>
              <a:rPr lang="en-US" dirty="0" smtClean="0"/>
              <a:t>: Containers are ideal for ML workloads due to their efficiency and portability.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0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1386</Words>
  <Application>Microsoft Office PowerPoint</Application>
  <PresentationFormat>Widescreen</PresentationFormat>
  <Paragraphs>273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Office Theme</vt:lpstr>
      <vt:lpstr>Containerization</vt:lpstr>
      <vt:lpstr>What Is Containerization</vt:lpstr>
      <vt:lpstr>Why Containerization for MLOps</vt:lpstr>
      <vt:lpstr>Advantages of Containerization in MLOps</vt:lpstr>
      <vt:lpstr>Popular Tools for Containerization</vt:lpstr>
      <vt:lpstr>Real-World ML Containerization Workflow</vt:lpstr>
      <vt:lpstr>Where Containerization Fits in ML Pipelines</vt:lpstr>
      <vt:lpstr>Containerization in CI/CD for MLOps</vt:lpstr>
      <vt:lpstr>Containers vs Virtual Machines (VMs)</vt:lpstr>
      <vt:lpstr>What Is Docker?</vt:lpstr>
      <vt:lpstr>Docker image Vs Docker Container</vt:lpstr>
      <vt:lpstr>Docker file and Docker compose</vt:lpstr>
      <vt:lpstr>Docker Lifecycle for ML Projects</vt:lpstr>
      <vt:lpstr>Sample Docker file</vt:lpstr>
      <vt:lpstr>Common Docker Security and Performance Practices</vt:lpstr>
      <vt:lpstr>Important Docker commands</vt:lpstr>
      <vt:lpstr>Tagging</vt:lpstr>
      <vt:lpstr>Why Is Tagging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</dc:title>
  <dc:creator>Admin</dc:creator>
  <cp:lastModifiedBy>Admin</cp:lastModifiedBy>
  <cp:revision>6</cp:revision>
  <dcterms:created xsi:type="dcterms:W3CDTF">2025-04-16T07:51:41Z</dcterms:created>
  <dcterms:modified xsi:type="dcterms:W3CDTF">2025-04-16T08:42:30Z</dcterms:modified>
</cp:coreProperties>
</file>