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77EA-EC45-4DF8-A844-89B4B0486DE6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CFDD-F57F-4778-9594-88AEB8586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42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77EA-EC45-4DF8-A844-89B4B0486DE6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CFDD-F57F-4778-9594-88AEB8586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52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77EA-EC45-4DF8-A844-89B4B0486DE6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CFDD-F57F-4778-9594-88AEB8586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11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77EA-EC45-4DF8-A844-89B4B0486DE6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CFDD-F57F-4778-9594-88AEB8586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10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77EA-EC45-4DF8-A844-89B4B0486DE6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CFDD-F57F-4778-9594-88AEB8586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54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77EA-EC45-4DF8-A844-89B4B0486DE6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CFDD-F57F-4778-9594-88AEB8586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02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77EA-EC45-4DF8-A844-89B4B0486DE6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CFDD-F57F-4778-9594-88AEB8586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8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77EA-EC45-4DF8-A844-89B4B0486DE6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CFDD-F57F-4778-9594-88AEB8586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72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77EA-EC45-4DF8-A844-89B4B0486DE6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CFDD-F57F-4778-9594-88AEB8586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44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77EA-EC45-4DF8-A844-89B4B0486DE6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CFDD-F57F-4778-9594-88AEB8586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15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77EA-EC45-4DF8-A844-89B4B0486DE6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CFDD-F57F-4778-9594-88AEB8586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62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477EA-EC45-4DF8-A844-89B4B0486DE6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FCFDD-F57F-4778-9594-88AEB8586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01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Deployment to production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35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Analogy: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Deployment</a:t>
            </a:r>
            <a:r>
              <a:rPr lang="en-US" dirty="0"/>
              <a:t> is like </a:t>
            </a:r>
            <a:r>
              <a:rPr lang="en-US" i="1" dirty="0"/>
              <a:t>placing the new dish in the restaurant kitchen</a:t>
            </a:r>
            <a:r>
              <a:rPr lang="en-US" dirty="0"/>
              <a:t>.</a:t>
            </a:r>
          </a:p>
          <a:p>
            <a:r>
              <a:rPr lang="en-US" b="1" dirty="0"/>
              <a:t>Production</a:t>
            </a:r>
            <a:r>
              <a:rPr lang="en-US" dirty="0"/>
              <a:t> is when </a:t>
            </a:r>
            <a:r>
              <a:rPr lang="en-US" i="1" dirty="0"/>
              <a:t>customers are actually ordering and eating it</a:t>
            </a:r>
            <a:r>
              <a:rPr lang="en-US" dirty="0"/>
              <a:t>.</a:t>
            </a:r>
          </a:p>
          <a:p>
            <a:r>
              <a:rPr lang="en-US" b="1" dirty="0"/>
              <a:t>In </a:t>
            </a:r>
            <a:r>
              <a:rPr lang="en-US" b="1" dirty="0" err="1"/>
              <a:t>MLOps</a:t>
            </a:r>
            <a:r>
              <a:rPr lang="en-US" b="1" dirty="0"/>
              <a:t> Context:</a:t>
            </a:r>
          </a:p>
          <a:p>
            <a:r>
              <a:rPr lang="en-US" dirty="0"/>
              <a:t>Deployment = </a:t>
            </a:r>
            <a:r>
              <a:rPr lang="en-US" i="1" dirty="0"/>
              <a:t>model exposed via API or batch script</a:t>
            </a:r>
            <a:endParaRPr lang="en-US" dirty="0"/>
          </a:p>
          <a:p>
            <a:r>
              <a:rPr lang="en-US" dirty="0"/>
              <a:t>Production = </a:t>
            </a:r>
            <a:r>
              <a:rPr lang="en-US" i="1" dirty="0"/>
              <a:t>users are actively consuming predictions + it's being monitored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393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Deployment to </a:t>
            </a:r>
            <a:r>
              <a:rPr lang="en-US" b="1" dirty="0" smtClean="0"/>
              <a:t>production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6"/>
            <a:ext cx="10515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deployment to production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means making an ML model accessible to real users or systems through an interface (API, batch job, etc.), integrated into a real-world pipeline.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Goals of Production Deployment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 predictions reliably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Meet latency, throughput, and SLA requirements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 for performance degradation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 modes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(online) serving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 scoring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Edge/mobile deployment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Stream-based inference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18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Model Deployment</a:t>
            </a:r>
            <a:endParaRPr lang="en-IN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496096"/>
              </p:ext>
            </p:extLst>
          </p:nvPr>
        </p:nvGraphicFramePr>
        <p:xfrm>
          <a:off x="975557" y="2228869"/>
          <a:ext cx="9793056" cy="3506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4352">
                  <a:extLst>
                    <a:ext uri="{9D8B030D-6E8A-4147-A177-3AD203B41FA5}">
                      <a16:colId xmlns:a16="http://schemas.microsoft.com/office/drawing/2014/main" val="3694556868"/>
                    </a:ext>
                  </a:extLst>
                </a:gridCol>
                <a:gridCol w="3264352">
                  <a:extLst>
                    <a:ext uri="{9D8B030D-6E8A-4147-A177-3AD203B41FA5}">
                      <a16:colId xmlns:a16="http://schemas.microsoft.com/office/drawing/2014/main" val="3584645220"/>
                    </a:ext>
                  </a:extLst>
                </a:gridCol>
                <a:gridCol w="3264352">
                  <a:extLst>
                    <a:ext uri="{9D8B030D-6E8A-4147-A177-3AD203B41FA5}">
                      <a16:colId xmlns:a16="http://schemas.microsoft.com/office/drawing/2014/main" val="1972222966"/>
                    </a:ext>
                  </a:extLst>
                </a:gridCol>
              </a:tblGrid>
              <a:tr h="44361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858530"/>
                  </a:ext>
                </a:extLst>
              </a:tr>
              <a:tr h="765690">
                <a:tc>
                  <a:txBody>
                    <a:bodyPr/>
                    <a:lstStyle/>
                    <a:p>
                      <a:r>
                        <a:rPr lang="en-IN" b="1" dirty="0"/>
                        <a:t>Real-time API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Immediate response via REST/GRPC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FastAPI</a:t>
                      </a:r>
                      <a:r>
                        <a:rPr lang="en-IN" dirty="0"/>
                        <a:t>, Flask, Vertex AI, </a:t>
                      </a:r>
                      <a:r>
                        <a:rPr lang="en-IN" dirty="0" err="1"/>
                        <a:t>Sagemaker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775208"/>
                  </a:ext>
                </a:extLst>
              </a:tr>
              <a:tr h="765690">
                <a:tc>
                  <a:txBody>
                    <a:bodyPr/>
                    <a:lstStyle/>
                    <a:p>
                      <a:r>
                        <a:rPr lang="en-IN" b="1" dirty="0"/>
                        <a:t>Batch Inference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Scheduled prediction runs on large datasets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Airflow, Dataflow, </a:t>
                      </a:r>
                      <a:r>
                        <a:rPr lang="en-IN" dirty="0" err="1" smtClean="0"/>
                        <a:t>SageMaker</a:t>
                      </a:r>
                      <a:r>
                        <a:rPr lang="en-IN" dirty="0" smtClean="0"/>
                        <a:t> Batch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722139"/>
                  </a:ext>
                </a:extLst>
              </a:tr>
              <a:tr h="76569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Streaming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Ingest + infer on data streams in near real-time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Kafka + Faust, </a:t>
                      </a:r>
                      <a:r>
                        <a:rPr lang="en-IN" dirty="0" err="1" smtClean="0"/>
                        <a:t>Flink</a:t>
                      </a:r>
                      <a:r>
                        <a:rPr lang="en-IN" dirty="0" smtClean="0"/>
                        <a:t> + </a:t>
                      </a:r>
                      <a:r>
                        <a:rPr lang="en-IN" dirty="0" err="1" smtClean="0"/>
                        <a:t>TensorFlow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836197"/>
                  </a:ext>
                </a:extLst>
              </a:tr>
              <a:tr h="76569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Edge Deployment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On-device inference (mobile/</a:t>
                      </a:r>
                      <a:r>
                        <a:rPr lang="en-IN" dirty="0" err="1" smtClean="0"/>
                        <a:t>IoT</a:t>
                      </a:r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TensorFlow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Lite</a:t>
                      </a:r>
                      <a:r>
                        <a:rPr lang="en-IN" dirty="0" smtClean="0"/>
                        <a:t>, ONNX, </a:t>
                      </a:r>
                      <a:r>
                        <a:rPr lang="en-IN" dirty="0" err="1" smtClean="0"/>
                        <a:t>CoreML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57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28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 b="1" dirty="0">
                <a:latin typeface="Arial" panose="020B0604020202020204" pitchFamily="34" charset="0"/>
              </a:rPr>
              <a:t>Deployment vs </a:t>
            </a:r>
            <a:r>
              <a:rPr lang="en-US" altLang="en-US" b="1" dirty="0" smtClean="0">
                <a:latin typeface="Arial" panose="020B0604020202020204" pitchFamily="34" charset="0"/>
              </a:rPr>
              <a:t>Production</a:t>
            </a:r>
            <a:r>
              <a:rPr lang="en-US" altLang="en-US" b="1" dirty="0">
                <a:latin typeface="Arial" panose="020B0604020202020204" pitchFamily="34" charset="0"/>
              </a:rPr>
              <a:t/>
            </a:r>
            <a:br>
              <a:rPr lang="en-US" altLang="en-US" b="1" dirty="0">
                <a:latin typeface="Arial" panose="020B0604020202020204" pitchFamily="34" charset="0"/>
              </a:rPr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325517"/>
              </p:ext>
            </p:extLst>
          </p:nvPr>
        </p:nvGraphicFramePr>
        <p:xfrm>
          <a:off x="1375209" y="1825625"/>
          <a:ext cx="9441582" cy="4351338"/>
        </p:xfrm>
        <a:graphic>
          <a:graphicData uri="http://schemas.openxmlformats.org/drawingml/2006/table">
            <a:tbl>
              <a:tblPr/>
              <a:tblGrid>
                <a:gridCol w="3147194">
                  <a:extLst>
                    <a:ext uri="{9D8B030D-6E8A-4147-A177-3AD203B41FA5}">
                      <a16:colId xmlns:a16="http://schemas.microsoft.com/office/drawing/2014/main" val="2660241090"/>
                    </a:ext>
                  </a:extLst>
                </a:gridCol>
                <a:gridCol w="3147194">
                  <a:extLst>
                    <a:ext uri="{9D8B030D-6E8A-4147-A177-3AD203B41FA5}">
                      <a16:colId xmlns:a16="http://schemas.microsoft.com/office/drawing/2014/main" val="2561396823"/>
                    </a:ext>
                  </a:extLst>
                </a:gridCol>
                <a:gridCol w="3147194">
                  <a:extLst>
                    <a:ext uri="{9D8B030D-6E8A-4147-A177-3AD203B41FA5}">
                      <a16:colId xmlns:a16="http://schemas.microsoft.com/office/drawing/2014/main" val="1270442654"/>
                    </a:ext>
                  </a:extLst>
                </a:gridCol>
              </a:tblGrid>
              <a:tr h="328403">
                <a:tc>
                  <a:txBody>
                    <a:bodyPr/>
                    <a:lstStyle/>
                    <a:p>
                      <a:pPr algn="ctr"/>
                      <a:r>
                        <a:rPr lang="en-IN" sz="1600" b="1"/>
                        <a:t>Aspect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/>
                        <a:t>Deployment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Production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943676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r>
                        <a:rPr lang="en-IN" sz="1600" b="1"/>
                        <a:t>Definition</a:t>
                      </a:r>
                      <a:endParaRPr lang="en-IN" sz="16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The act of moving a trained model to a runnable service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state where the model is actively used by real users/systems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760527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r>
                        <a:rPr lang="en-IN" sz="1600" b="1"/>
                        <a:t>Goal</a:t>
                      </a:r>
                      <a:endParaRPr lang="en-IN" sz="16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Make the model accessible via an endpoint or script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Ensure stable, scalable, monitored model performance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84656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r>
                        <a:rPr lang="en-IN" sz="1600" b="1"/>
                        <a:t>Trigger</a:t>
                      </a:r>
                      <a:endParaRPr lang="en-IN" sz="16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Typically done after experimentation or approval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Begins after deployment when the model goes live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79909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r>
                        <a:rPr lang="en-IN" sz="1600" b="1"/>
                        <a:t>Environment</a:t>
                      </a:r>
                      <a:endParaRPr lang="en-IN" sz="16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Staging, testing, shadow environments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Real-world systems, APIs, or apps with traffic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969093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r>
                        <a:rPr lang="en-IN" sz="1600" b="1"/>
                        <a:t>Monitoring</a:t>
                      </a:r>
                      <a:endParaRPr lang="en-IN" sz="16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Optional or basic logging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Essential (accuracy, latency, drift, service uptime)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087712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r>
                        <a:rPr lang="en-IN" sz="1600" b="1"/>
                        <a:t>Rollback Plan</a:t>
                      </a:r>
                      <a:endParaRPr lang="en-IN" sz="16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Optional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Required to minimize risk to business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43377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r>
                        <a:rPr lang="en-IN" sz="1600" b="1"/>
                        <a:t>Example</a:t>
                      </a:r>
                      <a:endParaRPr lang="en-IN" sz="16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mlflow models serve or deploy to Azure Kubernetes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Model is queried live by customers via an app or API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0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303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 → Deployment → </a:t>
            </a:r>
            <a:r>
              <a:rPr lang="en-IN" dirty="0" smtClean="0"/>
              <a:t>Production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30" y="2396519"/>
            <a:ext cx="10104140" cy="3209550"/>
          </a:xfrm>
        </p:spPr>
      </p:pic>
    </p:spTree>
    <p:extLst>
      <p:ext uri="{BB962C8B-B14F-4D97-AF65-F5344CB8AC3E}">
        <p14:creationId xmlns:p14="http://schemas.microsoft.com/office/powerpoint/2010/main" val="168943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313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Deployment to production</vt:lpstr>
      <vt:lpstr>Simple Analogy:</vt:lpstr>
      <vt:lpstr>Deployment to production</vt:lpstr>
      <vt:lpstr>Types of Model Deployment</vt:lpstr>
      <vt:lpstr>Deployment vs Production </vt:lpstr>
      <vt:lpstr>Dev → Deployment → Production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Deployment to production</dc:title>
  <dc:creator>Admin</dc:creator>
  <cp:lastModifiedBy>Admin</cp:lastModifiedBy>
  <cp:revision>4</cp:revision>
  <dcterms:created xsi:type="dcterms:W3CDTF">2025-04-11T18:08:24Z</dcterms:created>
  <dcterms:modified xsi:type="dcterms:W3CDTF">2025-04-11T19:47:36Z</dcterms:modified>
</cp:coreProperties>
</file>