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077ccf9a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077ccf9a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077ccf9a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077ccf9a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077ccf9a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077ccf9a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077ccf9a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077ccf9a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077ccf9a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077ccf9a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077ccf9a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077ccf9a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077ccf9a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077ccf9a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077ccf9a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077ccf9a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077ccf9a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077ccf9a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077ccf9a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077ccf9a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77ccf9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077ccf9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077ccf9a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077ccf9a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77ccf9a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077ccf9a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077ccf9a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077ccf9a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077ccf9a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077ccf9a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077ccf9a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077ccf9a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077ccf9a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077ccf9a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077ccf9a1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077ccf9a1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077ccf9a1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077ccf9a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077ccf9a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077ccf9a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077ccf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077ccf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077ccf9a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077ccf9a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077ccf9a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077ccf9a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077ccf9a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077ccf9a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077ccf9a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077ccf9a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077ccf9a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077ccf9a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1.3 F. Act 21/08/2024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
        <p:nvSpPr>
          <p:cNvPr id="91" name="Google Shape;91;p13"/>
          <p:cNvSpPr txBox="1"/>
          <p:nvPr>
            <p:ph idx="1" type="subTitle"/>
          </p:nvPr>
        </p:nvSpPr>
        <p:spPr>
          <a:xfrm>
            <a:off x="727952" y="35129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Conociendo el entorno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Flujo de control</a:t>
            </a:r>
            <a:endParaRPr/>
          </a:p>
        </p:txBody>
      </p:sp>
      <p:sp>
        <p:nvSpPr>
          <p:cNvPr id="150" name="Google Shape;150;p22"/>
          <p:cNvSpPr txBox="1"/>
          <p:nvPr>
            <p:ph idx="1" type="body"/>
          </p:nvPr>
        </p:nvSpPr>
        <p:spPr>
          <a:xfrm>
            <a:off x="729450" y="2078875"/>
            <a:ext cx="7688700" cy="101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flujo de control en programación se refiere a la secuencia en la que se ejecutan las instrucciones de un programa. Es fundamental para entender cómo se toma una decisión, se repiten operaciones y se maneja la ejecución de diferentes partes del código. </a:t>
            </a:r>
            <a:endParaRPr/>
          </a:p>
        </p:txBody>
      </p:sp>
      <p:sp>
        <p:nvSpPr>
          <p:cNvPr id="151" name="Google Shape;151;p22"/>
          <p:cNvSpPr txBox="1"/>
          <p:nvPr/>
        </p:nvSpPr>
        <p:spPr>
          <a:xfrm>
            <a:off x="795725" y="2917725"/>
            <a:ext cx="3000000" cy="201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Estructuras de Decisión</a:t>
            </a:r>
            <a:endParaRPr b="1" sz="1300"/>
          </a:p>
          <a:p>
            <a:pPr indent="0" lvl="0" marL="0" rtl="0" algn="l">
              <a:lnSpc>
                <a:spcPct val="115000"/>
              </a:lnSpc>
              <a:spcBef>
                <a:spcPts val="1200"/>
              </a:spcBef>
              <a:spcAft>
                <a:spcPts val="0"/>
              </a:spcAft>
              <a:buNone/>
            </a:pPr>
            <a:r>
              <a:rPr lang="es" sz="1100"/>
              <a:t>Estas estructuras permiten que el programa tome decisiones basadas en condiciones específicas.</a:t>
            </a:r>
            <a:endParaRPr sz="1100"/>
          </a:p>
          <a:p>
            <a:pPr indent="0" lvl="0" marL="0" rtl="0" algn="l">
              <a:lnSpc>
                <a:spcPct val="115000"/>
              </a:lnSpc>
              <a:spcBef>
                <a:spcPts val="1200"/>
              </a:spcBef>
              <a:spcAft>
                <a:spcPts val="0"/>
              </a:spcAft>
              <a:buNone/>
            </a:pPr>
            <a:r>
              <a:rPr b="1" lang="es" sz="1100">
                <a:solidFill>
                  <a:srgbClr val="188038"/>
                </a:solidFill>
                <a:latin typeface="Roboto Mono"/>
                <a:ea typeface="Roboto Mono"/>
                <a:cs typeface="Roboto Mono"/>
                <a:sym typeface="Roboto Mono"/>
              </a:rPr>
              <a:t>if</a:t>
            </a:r>
            <a:r>
              <a:rPr b="1" lang="es" sz="1100"/>
              <a:t> y </a:t>
            </a:r>
            <a:r>
              <a:rPr b="1" lang="es" sz="1100">
                <a:solidFill>
                  <a:srgbClr val="188038"/>
                </a:solidFill>
                <a:latin typeface="Roboto Mono"/>
                <a:ea typeface="Roboto Mono"/>
                <a:cs typeface="Roboto Mono"/>
                <a:sym typeface="Roboto Mono"/>
              </a:rPr>
              <a:t>else</a:t>
            </a:r>
            <a:endParaRPr b="1"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1200"/>
              </a:spcAft>
              <a:buNone/>
            </a:pPr>
            <a:r>
              <a:rPr lang="es" sz="1100"/>
              <a:t>Permiten ejecutar diferentes bloques de código basados en una condición.</a:t>
            </a:r>
            <a:endParaRPr sz="1300">
              <a:solidFill>
                <a:schemeClr val="accent1"/>
              </a:solidFill>
              <a:latin typeface="Lato"/>
              <a:ea typeface="Lato"/>
              <a:cs typeface="Lato"/>
              <a:sym typeface="Lato"/>
            </a:endParaRPr>
          </a:p>
        </p:txBody>
      </p:sp>
      <p:pic>
        <p:nvPicPr>
          <p:cNvPr id="152" name="Google Shape;152;p22"/>
          <p:cNvPicPr preferRelativeResize="0"/>
          <p:nvPr/>
        </p:nvPicPr>
        <p:blipFill>
          <a:blip r:embed="rId3">
            <a:alphaModFix/>
          </a:blip>
          <a:stretch>
            <a:fillRect/>
          </a:stretch>
        </p:blipFill>
        <p:spPr>
          <a:xfrm>
            <a:off x="4294100" y="2917725"/>
            <a:ext cx="3000375"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Aspectos clave de </a:t>
            </a:r>
            <a:r>
              <a:rPr lang="es"/>
              <a:t>flujo</a:t>
            </a:r>
            <a:r>
              <a:rPr lang="es"/>
              <a:t> de control</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000000"/>
                </a:solidFill>
                <a:latin typeface="Arial"/>
                <a:ea typeface="Arial"/>
                <a:cs typeface="Arial"/>
                <a:sym typeface="Arial"/>
              </a:rPr>
              <a:t>Decisiones:</a:t>
            </a:r>
            <a:r>
              <a:rPr lang="es" sz="1400">
                <a:solidFill>
                  <a:srgbClr val="000000"/>
                </a:solidFill>
                <a:latin typeface="Arial"/>
                <a:ea typeface="Arial"/>
                <a:cs typeface="Arial"/>
                <a:sym typeface="Arial"/>
              </a:rPr>
              <a:t> Utiliza estructuras condicionales (como </a:t>
            </a:r>
            <a:r>
              <a:rPr lang="es" sz="1400">
                <a:solidFill>
                  <a:srgbClr val="188038"/>
                </a:solidFill>
                <a:latin typeface="Roboto Mono"/>
                <a:ea typeface="Roboto Mono"/>
                <a:cs typeface="Roboto Mono"/>
                <a:sym typeface="Roboto Mono"/>
              </a:rPr>
              <a:t>if</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else</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switch</a:t>
            </a:r>
            <a:r>
              <a:rPr lang="es" sz="1400">
                <a:solidFill>
                  <a:srgbClr val="000000"/>
                </a:solidFill>
                <a:latin typeface="Arial"/>
                <a:ea typeface="Arial"/>
                <a:cs typeface="Arial"/>
                <a:sym typeface="Arial"/>
              </a:rPr>
              <a:t>) para tomar decisiones y ejecutar diferentes bloques de código según ciertas condiciones.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s" sz="1400">
                <a:solidFill>
                  <a:srgbClr val="000000"/>
                </a:solidFill>
                <a:latin typeface="Arial"/>
                <a:ea typeface="Arial"/>
                <a:cs typeface="Arial"/>
                <a:sym typeface="Arial"/>
              </a:rPr>
              <a:t>Repeticiones:</a:t>
            </a:r>
            <a:r>
              <a:rPr lang="es" sz="1400">
                <a:solidFill>
                  <a:srgbClr val="000000"/>
                </a:solidFill>
                <a:latin typeface="Arial"/>
                <a:ea typeface="Arial"/>
                <a:cs typeface="Arial"/>
                <a:sym typeface="Arial"/>
              </a:rPr>
              <a:t> Emplea estructuras de bucles (como </a:t>
            </a:r>
            <a:r>
              <a:rPr lang="es" sz="1400">
                <a:solidFill>
                  <a:srgbClr val="188038"/>
                </a:solidFill>
                <a:latin typeface="Roboto Mono"/>
                <a:ea typeface="Roboto Mono"/>
                <a:cs typeface="Roboto Mono"/>
                <a:sym typeface="Roboto Mono"/>
              </a:rPr>
              <a:t>for</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while</a:t>
            </a:r>
            <a:r>
              <a:rPr lang="es" sz="1400">
                <a:solidFill>
                  <a:srgbClr val="000000"/>
                </a:solidFill>
                <a:latin typeface="Arial"/>
                <a:ea typeface="Arial"/>
                <a:cs typeface="Arial"/>
                <a:sym typeface="Arial"/>
              </a:rPr>
              <a:t>, </a:t>
            </a:r>
            <a:r>
              <a:rPr lang="es" sz="1400">
                <a:solidFill>
                  <a:srgbClr val="188038"/>
                </a:solidFill>
                <a:latin typeface="Roboto Mono"/>
                <a:ea typeface="Roboto Mono"/>
                <a:cs typeface="Roboto Mono"/>
                <a:sym typeface="Roboto Mono"/>
              </a:rPr>
              <a:t>do...while</a:t>
            </a:r>
            <a:r>
              <a:rPr lang="es" sz="1400">
                <a:solidFill>
                  <a:srgbClr val="000000"/>
                </a:solidFill>
                <a:latin typeface="Arial"/>
                <a:ea typeface="Arial"/>
                <a:cs typeface="Arial"/>
                <a:sym typeface="Arial"/>
              </a:rPr>
              <a:t>) para ejecutar repetidamente un bloque de código mientras se cumpla una condición.</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s" sz="1400">
                <a:solidFill>
                  <a:srgbClr val="000000"/>
                </a:solidFill>
                <a:latin typeface="Arial"/>
                <a:ea typeface="Arial"/>
                <a:cs typeface="Arial"/>
                <a:sym typeface="Arial"/>
              </a:rPr>
              <a:t>Saltos y Salidas:</a:t>
            </a:r>
            <a:r>
              <a:rPr lang="es" sz="1400">
                <a:solidFill>
                  <a:srgbClr val="000000"/>
                </a:solidFill>
                <a:latin typeface="Arial"/>
                <a:ea typeface="Arial"/>
                <a:cs typeface="Arial"/>
                <a:sym typeface="Arial"/>
              </a:rPr>
              <a:t> Usa comandos como </a:t>
            </a:r>
            <a:r>
              <a:rPr lang="es" sz="1400">
                <a:solidFill>
                  <a:srgbClr val="188038"/>
                </a:solidFill>
                <a:latin typeface="Roboto Mono"/>
                <a:ea typeface="Roboto Mono"/>
                <a:cs typeface="Roboto Mono"/>
                <a:sym typeface="Roboto Mono"/>
              </a:rPr>
              <a:t>break</a:t>
            </a:r>
            <a:r>
              <a:rPr lang="es" sz="1400">
                <a:solidFill>
                  <a:srgbClr val="000000"/>
                </a:solidFill>
                <a:latin typeface="Arial"/>
                <a:ea typeface="Arial"/>
                <a:cs typeface="Arial"/>
                <a:sym typeface="Arial"/>
              </a:rPr>
              <a:t> para salir prematuramente de bucles, y </a:t>
            </a:r>
            <a:r>
              <a:rPr lang="es" sz="1400">
                <a:solidFill>
                  <a:srgbClr val="188038"/>
                </a:solidFill>
                <a:latin typeface="Roboto Mono"/>
                <a:ea typeface="Roboto Mono"/>
                <a:cs typeface="Roboto Mono"/>
                <a:sym typeface="Roboto Mono"/>
              </a:rPr>
              <a:t>continue</a:t>
            </a:r>
            <a:r>
              <a:rPr lang="es" sz="1400">
                <a:solidFill>
                  <a:srgbClr val="000000"/>
                </a:solidFill>
                <a:latin typeface="Arial"/>
                <a:ea typeface="Arial"/>
                <a:cs typeface="Arial"/>
                <a:sym typeface="Arial"/>
              </a:rPr>
              <a:t> para saltar a la siguiente iteración de un bucle.</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b="1" lang="es" sz="1400">
                <a:solidFill>
                  <a:srgbClr val="000000"/>
                </a:solidFill>
                <a:latin typeface="Arial"/>
                <a:ea typeface="Arial"/>
                <a:cs typeface="Arial"/>
                <a:sym typeface="Arial"/>
              </a:rPr>
              <a:t>Funciones:</a:t>
            </a:r>
            <a:r>
              <a:rPr lang="es" sz="1400">
                <a:solidFill>
                  <a:srgbClr val="000000"/>
                </a:solidFill>
                <a:latin typeface="Arial"/>
                <a:ea typeface="Arial"/>
                <a:cs typeface="Arial"/>
                <a:sym typeface="Arial"/>
              </a:rPr>
              <a:t> Permite la modularización del código mediante la definición y llamada de funciones, facilitando la reutilización y organización del programa.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Rompiendo un flujo de control</a:t>
            </a:r>
            <a:endParaRPr/>
          </a:p>
        </p:txBody>
      </p:sp>
      <p:sp>
        <p:nvSpPr>
          <p:cNvPr id="164" name="Google Shape;164;p24"/>
          <p:cNvSpPr txBox="1"/>
          <p:nvPr>
            <p:ph idx="1" type="body"/>
          </p:nvPr>
        </p:nvSpPr>
        <p:spPr>
          <a:xfrm>
            <a:off x="729450" y="2078875"/>
            <a:ext cx="39516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sz="1400">
                <a:solidFill>
                  <a:srgbClr val="010614"/>
                </a:solidFill>
                <a:highlight>
                  <a:srgbClr val="FAFAFA"/>
                </a:highlight>
                <a:latin typeface="Roboto"/>
                <a:ea typeface="Roboto"/>
                <a:cs typeface="Roboto"/>
                <a:sym typeface="Roboto"/>
              </a:rPr>
              <a:t>Hacer que la condición del ciclo produzca false no es la única forma en que el ciclo puede terminar. Hay una declaración especial llamada </a:t>
            </a:r>
            <a:r>
              <a:rPr lang="es" sz="1200">
                <a:solidFill>
                  <a:srgbClr val="E83E8C"/>
                </a:solidFill>
                <a:highlight>
                  <a:srgbClr val="FAFAFA"/>
                </a:highlight>
                <a:latin typeface="Courier New"/>
                <a:ea typeface="Courier New"/>
                <a:cs typeface="Courier New"/>
                <a:sym typeface="Courier New"/>
              </a:rPr>
              <a:t>break</a:t>
            </a:r>
            <a:r>
              <a:rPr lang="es" sz="1400">
                <a:solidFill>
                  <a:srgbClr val="010614"/>
                </a:solidFill>
                <a:highlight>
                  <a:srgbClr val="FAFAFA"/>
                </a:highlight>
                <a:latin typeface="Roboto"/>
                <a:ea typeface="Roboto"/>
                <a:cs typeface="Roboto"/>
                <a:sym typeface="Roboto"/>
              </a:rPr>
              <a:t> (“romper”) que tiene el efecto de inmediatamente saltar fuera del ciclo circundante. Este programa ilustra la declaración </a:t>
            </a:r>
            <a:r>
              <a:rPr lang="es" sz="1200">
                <a:solidFill>
                  <a:srgbClr val="E83E8C"/>
                </a:solidFill>
                <a:highlight>
                  <a:srgbClr val="FAFAFA"/>
                </a:highlight>
                <a:latin typeface="Courier New"/>
                <a:ea typeface="Courier New"/>
                <a:cs typeface="Courier New"/>
                <a:sym typeface="Courier New"/>
              </a:rPr>
              <a:t>break</a:t>
            </a:r>
            <a:r>
              <a:rPr lang="es" sz="1400">
                <a:solidFill>
                  <a:srgbClr val="010614"/>
                </a:solidFill>
                <a:highlight>
                  <a:srgbClr val="FAFAFA"/>
                </a:highlight>
                <a:latin typeface="Roboto"/>
                <a:ea typeface="Roboto"/>
                <a:cs typeface="Roboto"/>
                <a:sym typeface="Roboto"/>
              </a:rPr>
              <a:t>. Encuentra el primer número que es a la vez mayor o igual a 20 y divisible por 7.</a:t>
            </a:r>
            <a:endParaRPr/>
          </a:p>
        </p:txBody>
      </p:sp>
      <p:pic>
        <p:nvPicPr>
          <p:cNvPr id="165" name="Google Shape;165;p24"/>
          <p:cNvPicPr preferRelativeResize="0"/>
          <p:nvPr/>
        </p:nvPicPr>
        <p:blipFill>
          <a:blip r:embed="rId3">
            <a:alphaModFix/>
          </a:blip>
          <a:stretch>
            <a:fillRect/>
          </a:stretch>
        </p:blipFill>
        <p:spPr>
          <a:xfrm>
            <a:off x="4681050" y="2128888"/>
            <a:ext cx="4210050" cy="132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Arrays</a:t>
            </a:r>
            <a:endParaRPr/>
          </a:p>
        </p:txBody>
      </p:sp>
      <p:sp>
        <p:nvSpPr>
          <p:cNvPr id="171" name="Google Shape;171;p25"/>
          <p:cNvSpPr txBox="1"/>
          <p:nvPr>
            <p:ph idx="1" type="body"/>
          </p:nvPr>
        </p:nvSpPr>
        <p:spPr>
          <a:xfrm>
            <a:off x="2040050" y="814200"/>
            <a:ext cx="6470400" cy="103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sz="1100">
                <a:solidFill>
                  <a:srgbClr val="000000"/>
                </a:solidFill>
                <a:latin typeface="Arial"/>
                <a:ea typeface="Arial"/>
                <a:cs typeface="Arial"/>
                <a:sym typeface="Arial"/>
              </a:rPr>
              <a:t>En JavaScript, un </a:t>
            </a:r>
            <a:r>
              <a:rPr b="1" lang="es" sz="1100">
                <a:solidFill>
                  <a:srgbClr val="000000"/>
                </a:solidFill>
                <a:latin typeface="Arial"/>
                <a:ea typeface="Arial"/>
                <a:cs typeface="Arial"/>
                <a:sym typeface="Arial"/>
              </a:rPr>
              <a:t>array</a:t>
            </a:r>
            <a:r>
              <a:rPr lang="es" sz="1100">
                <a:solidFill>
                  <a:srgbClr val="000000"/>
                </a:solidFill>
                <a:latin typeface="Arial"/>
                <a:ea typeface="Arial"/>
                <a:cs typeface="Arial"/>
                <a:sym typeface="Arial"/>
              </a:rPr>
              <a:t> (o arreglo) es una estructura de datos que permite almacenar una colección de elementos en una sola variable. Los elementos en un array pueden ser de cualquier tipo de datos, incluyendo números, cadenas, objetos y otros arrays. Los arrays en JavaScript son objetos especiales que se pueden utilizar para almacenar listas de valores, y ofrecen numerosos métodos y propiedades para manipular esos valores. </a:t>
            </a:r>
            <a:endParaRPr sz="1100">
              <a:solidFill>
                <a:srgbClr val="000000"/>
              </a:solidFill>
              <a:latin typeface="Arial"/>
              <a:ea typeface="Arial"/>
              <a:cs typeface="Arial"/>
              <a:sym typeface="Arial"/>
            </a:endParaRPr>
          </a:p>
        </p:txBody>
      </p:sp>
      <p:pic>
        <p:nvPicPr>
          <p:cNvPr id="172" name="Google Shape;172;p25"/>
          <p:cNvPicPr preferRelativeResize="0"/>
          <p:nvPr/>
        </p:nvPicPr>
        <p:blipFill>
          <a:blip r:embed="rId3">
            <a:alphaModFix/>
          </a:blip>
          <a:stretch>
            <a:fillRect/>
          </a:stretch>
        </p:blipFill>
        <p:spPr>
          <a:xfrm>
            <a:off x="923188" y="2019713"/>
            <a:ext cx="7648575"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Arrays de objetos</a:t>
            </a:r>
            <a:endParaRPr/>
          </a:p>
        </p:txBody>
      </p:sp>
      <p:sp>
        <p:nvSpPr>
          <p:cNvPr id="178" name="Google Shape;178;p26"/>
          <p:cNvSpPr txBox="1"/>
          <p:nvPr>
            <p:ph idx="1" type="body"/>
          </p:nvPr>
        </p:nvSpPr>
        <p:spPr>
          <a:xfrm>
            <a:off x="729450" y="2078875"/>
            <a:ext cx="3086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Array llamado </a:t>
            </a:r>
            <a:r>
              <a:rPr lang="es" sz="1100">
                <a:solidFill>
                  <a:srgbClr val="188038"/>
                </a:solidFill>
                <a:latin typeface="Roboto Mono"/>
                <a:ea typeface="Roboto Mono"/>
                <a:cs typeface="Roboto Mono"/>
                <a:sym typeface="Roboto Mono"/>
              </a:rPr>
              <a:t>tasks</a:t>
            </a:r>
            <a:r>
              <a:rPr lang="es" sz="1100">
                <a:solidFill>
                  <a:srgbClr val="000000"/>
                </a:solidFill>
                <a:latin typeface="Arial"/>
                <a:ea typeface="Arial"/>
                <a:cs typeface="Arial"/>
                <a:sym typeface="Arial"/>
              </a:rPr>
              <a:t> que contiene varios objetos. Cada objeto representa una tarea con dos propiedades: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 sz="1100">
                <a:solidFill>
                  <a:srgbClr val="188038"/>
                </a:solidFill>
                <a:latin typeface="Roboto Mono"/>
                <a:ea typeface="Roboto Mono"/>
                <a:cs typeface="Roboto Mono"/>
                <a:sym typeface="Roboto Mono"/>
              </a:rPr>
              <a:t>name</a:t>
            </a:r>
            <a:r>
              <a:rPr lang="es" sz="1100">
                <a:solidFill>
                  <a:srgbClr val="000000"/>
                </a:solidFill>
                <a:latin typeface="Arial"/>
                <a:ea typeface="Arial"/>
                <a:cs typeface="Arial"/>
                <a:sym typeface="Arial"/>
              </a:rPr>
              <a:t>: El nombre de la tarea.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 sz="1100">
                <a:solidFill>
                  <a:srgbClr val="188038"/>
                </a:solidFill>
                <a:latin typeface="Roboto Mono"/>
                <a:ea typeface="Roboto Mono"/>
                <a:cs typeface="Roboto Mono"/>
                <a:sym typeface="Roboto Mono"/>
              </a:rPr>
              <a:t>duration</a:t>
            </a:r>
            <a:r>
              <a:rPr lang="es" sz="1100">
                <a:solidFill>
                  <a:srgbClr val="000000"/>
                </a:solidFill>
                <a:latin typeface="Arial"/>
                <a:ea typeface="Arial"/>
                <a:cs typeface="Arial"/>
                <a:sym typeface="Arial"/>
              </a:rPr>
              <a:t>: La duración de la tarea en minutos.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9" name="Google Shape;179;p26"/>
          <p:cNvPicPr preferRelativeResize="0"/>
          <p:nvPr/>
        </p:nvPicPr>
        <p:blipFill>
          <a:blip r:embed="rId3">
            <a:alphaModFix/>
          </a:blip>
          <a:stretch>
            <a:fillRect/>
          </a:stretch>
        </p:blipFill>
        <p:spPr>
          <a:xfrm>
            <a:off x="4767113" y="1368438"/>
            <a:ext cx="3000375" cy="3190875"/>
          </a:xfrm>
          <a:prstGeom prst="rect">
            <a:avLst/>
          </a:prstGeom>
          <a:noFill/>
          <a:ln>
            <a:noFill/>
          </a:ln>
        </p:spPr>
      </p:pic>
      <p:sp>
        <p:nvSpPr>
          <p:cNvPr id="180" name="Google Shape;180;p26"/>
          <p:cNvSpPr txBox="1"/>
          <p:nvPr/>
        </p:nvSpPr>
        <p:spPr>
          <a:xfrm>
            <a:off x="729450" y="3471275"/>
            <a:ext cx="3000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010614"/>
                </a:solidFill>
              </a:rPr>
              <a:t>Notación de punto</a:t>
            </a:r>
            <a:endParaRPr b="1">
              <a:solidFill>
                <a:srgbClr val="010614"/>
              </a:solidFill>
            </a:endParaRPr>
          </a:p>
          <a:p>
            <a:pPr indent="0" lvl="0" marL="0" rtl="0" algn="l">
              <a:spcBef>
                <a:spcPts val="0"/>
              </a:spcBef>
              <a:spcAft>
                <a:spcPts val="0"/>
              </a:spcAft>
              <a:buNone/>
            </a:pPr>
            <a:r>
              <a:t/>
            </a:r>
            <a:endParaRPr sz="1200">
              <a:solidFill>
                <a:srgbClr val="010614"/>
              </a:solidFill>
            </a:endParaRPr>
          </a:p>
          <a:p>
            <a:pPr indent="0" lvl="0" marL="0" rtl="0" algn="l">
              <a:spcBef>
                <a:spcPts val="0"/>
              </a:spcBef>
              <a:spcAft>
                <a:spcPts val="0"/>
              </a:spcAft>
              <a:buNone/>
            </a:pPr>
            <a:r>
              <a:rPr lang="es" sz="1200">
                <a:solidFill>
                  <a:srgbClr val="010614"/>
                </a:solidFill>
              </a:rPr>
              <a:t>El nombre del objeto (tasks) actúa como el espacio de nombre (namespace); al cual se debe ingresar primero para acceder a cualquier elemento encapsulado dentro del objeto.</a:t>
            </a:r>
            <a:r>
              <a:rPr lang="es">
                <a:solidFill>
                  <a:srgbClr val="010614"/>
                </a:solidFill>
                <a:highlight>
                  <a:srgbClr val="FAFAFA"/>
                </a:highlight>
              </a:rPr>
              <a:t> </a:t>
            </a:r>
            <a:endParaRPr>
              <a:solidFill>
                <a:srgbClr val="010614"/>
              </a:solidFill>
              <a:highlight>
                <a:srgbClr val="E6E1E5"/>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Números Aleatorios</a:t>
            </a:r>
            <a:endParaRPr/>
          </a:p>
        </p:txBody>
      </p:sp>
      <p:sp>
        <p:nvSpPr>
          <p:cNvPr id="186" name="Google Shape;186;p27"/>
          <p:cNvSpPr txBox="1"/>
          <p:nvPr>
            <p:ph idx="1" type="body"/>
          </p:nvPr>
        </p:nvSpPr>
        <p:spPr>
          <a:xfrm>
            <a:off x="729450" y="2913125"/>
            <a:ext cx="7688700" cy="14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rgbClr val="188038"/>
                </a:solidFill>
                <a:latin typeface="Roboto Mono"/>
                <a:ea typeface="Roboto Mono"/>
                <a:cs typeface="Roboto Mono"/>
                <a:sym typeface="Roboto Mono"/>
              </a:rPr>
              <a:t>Math.random()</a:t>
            </a:r>
            <a:r>
              <a:rPr lang="es" sz="1100">
                <a:solidFill>
                  <a:srgbClr val="000000"/>
                </a:solidFill>
                <a:latin typeface="Arial"/>
                <a:ea typeface="Arial"/>
                <a:cs typeface="Arial"/>
                <a:sym typeface="Arial"/>
              </a:rPr>
              <a:t> genera un número decimal entre 0 y 1.</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188038"/>
                </a:solidFill>
                <a:latin typeface="Roboto Mono"/>
                <a:ea typeface="Roboto Mono"/>
                <a:cs typeface="Roboto Mono"/>
                <a:sym typeface="Roboto Mono"/>
              </a:rPr>
              <a:t>Math.random() * (max - min)</a:t>
            </a:r>
            <a:r>
              <a:rPr lang="es" sz="1100">
                <a:solidFill>
                  <a:srgbClr val="000000"/>
                </a:solidFill>
                <a:latin typeface="Arial"/>
                <a:ea typeface="Arial"/>
                <a:cs typeface="Arial"/>
                <a:sym typeface="Arial"/>
              </a:rPr>
              <a:t> escala el número aleatorio al rango deseado.</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188038"/>
                </a:solidFill>
                <a:latin typeface="Roboto Mono"/>
                <a:ea typeface="Roboto Mono"/>
                <a:cs typeface="Roboto Mono"/>
                <a:sym typeface="Roboto Mono"/>
              </a:rPr>
              <a:t>Math.floor()</a:t>
            </a:r>
            <a:r>
              <a:rPr lang="es" sz="1100">
                <a:solidFill>
                  <a:srgbClr val="000000"/>
                </a:solidFill>
                <a:latin typeface="Arial"/>
                <a:ea typeface="Arial"/>
                <a:cs typeface="Arial"/>
                <a:sym typeface="Arial"/>
              </a:rPr>
              <a:t> redondea hacia abajo para obtener un número entero.</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Sumamos </a:t>
            </a:r>
            <a:r>
              <a:rPr lang="es" sz="1100">
                <a:solidFill>
                  <a:srgbClr val="188038"/>
                </a:solidFill>
                <a:latin typeface="Roboto Mono"/>
                <a:ea typeface="Roboto Mono"/>
                <a:cs typeface="Roboto Mono"/>
                <a:sym typeface="Roboto Mono"/>
              </a:rPr>
              <a:t>min</a:t>
            </a:r>
            <a:r>
              <a:rPr lang="es" sz="1100">
                <a:solidFill>
                  <a:srgbClr val="000000"/>
                </a:solidFill>
                <a:latin typeface="Arial"/>
                <a:ea typeface="Arial"/>
                <a:cs typeface="Arial"/>
                <a:sym typeface="Arial"/>
              </a:rPr>
              <a:t> para desplazar el rango al intervalo deseado.</a:t>
            </a:r>
            <a:endParaRPr/>
          </a:p>
        </p:txBody>
      </p:sp>
      <p:pic>
        <p:nvPicPr>
          <p:cNvPr id="187" name="Google Shape;187;p27"/>
          <p:cNvPicPr preferRelativeResize="0"/>
          <p:nvPr/>
        </p:nvPicPr>
        <p:blipFill>
          <a:blip r:embed="rId3">
            <a:alphaModFix/>
          </a:blip>
          <a:stretch>
            <a:fillRect/>
          </a:stretch>
        </p:blipFill>
        <p:spPr>
          <a:xfrm>
            <a:off x="79425" y="2339500"/>
            <a:ext cx="9064576" cy="33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Itinerar Array</a:t>
            </a:r>
            <a:endParaRPr/>
          </a:p>
        </p:txBody>
      </p:sp>
      <p:sp>
        <p:nvSpPr>
          <p:cNvPr id="193" name="Google Shape;19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highlight>
                  <a:srgbClr val="FAFAFA"/>
                </a:highlight>
                <a:latin typeface="Roboto"/>
                <a:ea typeface="Roboto"/>
                <a:cs typeface="Roboto"/>
                <a:sym typeface="Roboto"/>
              </a:rPr>
              <a:t>JavaScript permite recorrer arrays y colecciones de objetos usando un tipo especial de bucle: el bucle </a:t>
            </a:r>
            <a:r>
              <a:rPr lang="es" sz="1200">
                <a:solidFill>
                  <a:srgbClr val="E83E8C"/>
                </a:solidFill>
                <a:highlight>
                  <a:srgbClr val="FAFAFA"/>
                </a:highlight>
                <a:latin typeface="Courier New"/>
                <a:ea typeface="Courier New"/>
                <a:cs typeface="Courier New"/>
                <a:sym typeface="Courier New"/>
              </a:rPr>
              <a:t>for – in</a:t>
            </a:r>
            <a:r>
              <a:rPr lang="es" sz="1400">
                <a:solidFill>
                  <a:srgbClr val="010614"/>
                </a:solidFill>
                <a:highlight>
                  <a:srgbClr val="FAFAFA"/>
                </a:highlight>
                <a:latin typeface="Roboto"/>
                <a:ea typeface="Roboto"/>
                <a:cs typeface="Roboto"/>
                <a:sym typeface="Roboto"/>
              </a:rPr>
              <a:t> (que a su vez tiene ciertas similitudes con el for – each)</a:t>
            </a:r>
            <a:endParaRPr/>
          </a:p>
        </p:txBody>
      </p:sp>
      <p:pic>
        <p:nvPicPr>
          <p:cNvPr id="194" name="Google Shape;194;p28"/>
          <p:cNvPicPr preferRelativeResize="0"/>
          <p:nvPr/>
        </p:nvPicPr>
        <p:blipFill>
          <a:blip r:embed="rId3">
            <a:alphaModFix/>
          </a:blip>
          <a:stretch>
            <a:fillRect/>
          </a:stretch>
        </p:blipFill>
        <p:spPr>
          <a:xfrm>
            <a:off x="5636850" y="3444625"/>
            <a:ext cx="2781300" cy="89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Transformando con map</a:t>
            </a:r>
            <a:endParaRPr/>
          </a:p>
        </p:txBody>
      </p:sp>
      <p:sp>
        <p:nvSpPr>
          <p:cNvPr id="200" name="Google Shape;200;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El método </a:t>
            </a:r>
            <a:r>
              <a:rPr lang="es" sz="1100">
                <a:solidFill>
                  <a:srgbClr val="188038"/>
                </a:solidFill>
                <a:latin typeface="Roboto Mono"/>
                <a:ea typeface="Roboto Mono"/>
                <a:cs typeface="Roboto Mono"/>
                <a:sym typeface="Roboto Mono"/>
              </a:rPr>
              <a:t>map</a:t>
            </a:r>
            <a:r>
              <a:rPr lang="es" sz="1100">
                <a:solidFill>
                  <a:srgbClr val="000000"/>
                </a:solidFill>
                <a:latin typeface="Arial"/>
                <a:ea typeface="Arial"/>
                <a:cs typeface="Arial"/>
                <a:sym typeface="Arial"/>
              </a:rPr>
              <a:t> en JavaScript es una herramienta poderosa para transformar elementos de un array. Este método aplica una función a cada elemento del array original y crea un nuevo array con los resultados. El array original no se modifica; en su lugar, </a:t>
            </a:r>
            <a:r>
              <a:rPr lang="es" sz="1100">
                <a:solidFill>
                  <a:srgbClr val="188038"/>
                </a:solidFill>
                <a:latin typeface="Roboto Mono"/>
                <a:ea typeface="Roboto Mono"/>
                <a:cs typeface="Roboto Mono"/>
                <a:sym typeface="Roboto Mono"/>
              </a:rPr>
              <a:t>map</a:t>
            </a:r>
            <a:r>
              <a:rPr lang="es" sz="1100">
                <a:solidFill>
                  <a:srgbClr val="000000"/>
                </a:solidFill>
                <a:latin typeface="Arial"/>
                <a:ea typeface="Arial"/>
                <a:cs typeface="Arial"/>
                <a:sym typeface="Arial"/>
              </a:rPr>
              <a:t> devuelve un nuevo array con los valores transformados.</a:t>
            </a:r>
            <a:endParaRPr/>
          </a:p>
        </p:txBody>
      </p:sp>
      <p:pic>
        <p:nvPicPr>
          <p:cNvPr id="201" name="Google Shape;201;p29"/>
          <p:cNvPicPr preferRelativeResize="0"/>
          <p:nvPr/>
        </p:nvPicPr>
        <p:blipFill>
          <a:blip r:embed="rId3">
            <a:alphaModFix/>
          </a:blip>
          <a:stretch>
            <a:fillRect/>
          </a:stretch>
        </p:blipFill>
        <p:spPr>
          <a:xfrm>
            <a:off x="3731850" y="2943275"/>
            <a:ext cx="4686300" cy="771525"/>
          </a:xfrm>
          <a:prstGeom prst="rect">
            <a:avLst/>
          </a:prstGeom>
          <a:noFill/>
          <a:ln>
            <a:noFill/>
          </a:ln>
        </p:spPr>
      </p:pic>
      <p:sp>
        <p:nvSpPr>
          <p:cNvPr id="202" name="Google Shape;202;p29"/>
          <p:cNvSpPr txBox="1"/>
          <p:nvPr/>
        </p:nvSpPr>
        <p:spPr>
          <a:xfrm>
            <a:off x="473775" y="2943275"/>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solidFill>
                  <a:srgbClr val="188038"/>
                </a:solidFill>
                <a:latin typeface="Roboto Mono"/>
                <a:ea typeface="Roboto Mono"/>
                <a:cs typeface="Roboto Mono"/>
                <a:sym typeface="Roboto Mono"/>
              </a:rPr>
              <a:t>elemento</a:t>
            </a:r>
            <a:r>
              <a:rPr lang="es" sz="1100"/>
              <a:t>: El elemento actual del array que se está procesando.</a:t>
            </a:r>
            <a:endParaRPr sz="1100"/>
          </a:p>
          <a:p>
            <a:pPr indent="0" lvl="0" marL="0" rtl="0" algn="l">
              <a:spcBef>
                <a:spcPts val="0"/>
              </a:spcBef>
              <a:spcAft>
                <a:spcPts val="0"/>
              </a:spcAft>
              <a:buNone/>
            </a:pPr>
            <a:r>
              <a:rPr b="1" lang="es" sz="1100">
                <a:solidFill>
                  <a:srgbClr val="188038"/>
                </a:solidFill>
                <a:latin typeface="Roboto Mono"/>
                <a:ea typeface="Roboto Mono"/>
                <a:cs typeface="Roboto Mono"/>
                <a:sym typeface="Roboto Mono"/>
              </a:rPr>
              <a:t>indice</a:t>
            </a:r>
            <a:r>
              <a:rPr lang="es" sz="1100"/>
              <a:t> (opcional): El índice del elemento actual en el array.</a:t>
            </a:r>
            <a:endParaRPr sz="1100"/>
          </a:p>
          <a:p>
            <a:pPr indent="0" lvl="0" marL="0" rtl="0" algn="l">
              <a:spcBef>
                <a:spcPts val="0"/>
              </a:spcBef>
              <a:spcAft>
                <a:spcPts val="0"/>
              </a:spcAft>
              <a:buNone/>
            </a:pPr>
            <a:r>
              <a:rPr b="1" lang="es" sz="1100">
                <a:solidFill>
                  <a:srgbClr val="188038"/>
                </a:solidFill>
                <a:latin typeface="Roboto Mono"/>
                <a:ea typeface="Roboto Mono"/>
                <a:cs typeface="Roboto Mono"/>
                <a:sym typeface="Roboto Mono"/>
              </a:rPr>
              <a:t>array</a:t>
            </a:r>
            <a:r>
              <a:rPr lang="es" sz="1100"/>
              <a:t> (opcional): El array sobre el que se está llamando </a:t>
            </a:r>
            <a:r>
              <a:rPr lang="es" sz="1100">
                <a:solidFill>
                  <a:srgbClr val="188038"/>
                </a:solidFill>
                <a:latin typeface="Roboto Mono"/>
                <a:ea typeface="Roboto Mono"/>
                <a:cs typeface="Roboto Mono"/>
                <a:sym typeface="Roboto Mono"/>
              </a:rPr>
              <a:t>map</a:t>
            </a:r>
            <a:r>
              <a:rPr lang="es"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MAP</a:t>
            </a:r>
            <a:endParaRPr/>
          </a:p>
        </p:txBody>
      </p:sp>
      <p:sp>
        <p:nvSpPr>
          <p:cNvPr id="208" name="Google Shape;208;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Supongamos que tienes un array de números y quieres obtener un nuevo array con números al cuadrado</a:t>
            </a:r>
            <a:endParaRPr/>
          </a:p>
        </p:txBody>
      </p:sp>
      <p:pic>
        <p:nvPicPr>
          <p:cNvPr id="209" name="Google Shape;209;p30"/>
          <p:cNvPicPr preferRelativeResize="0"/>
          <p:nvPr/>
        </p:nvPicPr>
        <p:blipFill>
          <a:blip r:embed="rId3">
            <a:alphaModFix/>
          </a:blip>
          <a:stretch>
            <a:fillRect/>
          </a:stretch>
        </p:blipFill>
        <p:spPr>
          <a:xfrm>
            <a:off x="1686225" y="2702500"/>
            <a:ext cx="5835134" cy="163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Filter</a:t>
            </a:r>
            <a:endParaRPr/>
          </a:p>
        </p:txBody>
      </p:sp>
      <p:sp>
        <p:nvSpPr>
          <p:cNvPr id="215" name="Google Shape;215;p31"/>
          <p:cNvSpPr txBox="1"/>
          <p:nvPr>
            <p:ph idx="1" type="body"/>
          </p:nvPr>
        </p:nvSpPr>
        <p:spPr>
          <a:xfrm>
            <a:off x="729450" y="2078875"/>
            <a:ext cx="2971200" cy="18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El método </a:t>
            </a:r>
            <a:r>
              <a:rPr lang="es" sz="1100">
                <a:solidFill>
                  <a:srgbClr val="188038"/>
                </a:solidFill>
                <a:latin typeface="Roboto Mono"/>
                <a:ea typeface="Roboto Mono"/>
                <a:cs typeface="Roboto Mono"/>
                <a:sym typeface="Roboto Mono"/>
              </a:rPr>
              <a:t>filter()</a:t>
            </a:r>
            <a:r>
              <a:rPr lang="es" sz="1100">
                <a:solidFill>
                  <a:srgbClr val="000000"/>
                </a:solidFill>
                <a:latin typeface="Arial"/>
                <a:ea typeface="Arial"/>
                <a:cs typeface="Arial"/>
                <a:sym typeface="Arial"/>
              </a:rPr>
              <a:t> se utiliza para crear un nuevo array con todos los elementos que cumplen una condición específica. Este método es muy útil para filtrar elementos de un array según un criterio.</a:t>
            </a:r>
            <a:endParaRPr/>
          </a:p>
        </p:txBody>
      </p:sp>
      <p:pic>
        <p:nvPicPr>
          <p:cNvPr id="216" name="Google Shape;216;p31"/>
          <p:cNvPicPr preferRelativeResize="0"/>
          <p:nvPr/>
        </p:nvPicPr>
        <p:blipFill>
          <a:blip r:embed="rId3">
            <a:alphaModFix/>
          </a:blip>
          <a:stretch>
            <a:fillRect/>
          </a:stretch>
        </p:blipFill>
        <p:spPr>
          <a:xfrm>
            <a:off x="3853050" y="2006250"/>
            <a:ext cx="3619500" cy="781050"/>
          </a:xfrm>
          <a:prstGeom prst="rect">
            <a:avLst/>
          </a:prstGeom>
          <a:noFill/>
          <a:ln>
            <a:noFill/>
          </a:ln>
        </p:spPr>
      </p:pic>
      <p:sp>
        <p:nvSpPr>
          <p:cNvPr id="217" name="Google Shape;217;p31"/>
          <p:cNvSpPr txBox="1"/>
          <p:nvPr/>
        </p:nvSpPr>
        <p:spPr>
          <a:xfrm>
            <a:off x="798625" y="3305350"/>
            <a:ext cx="60765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Parámetros:</a:t>
            </a:r>
            <a:endParaRPr b="1" sz="1100"/>
          </a:p>
          <a:p>
            <a:pPr indent="-298450" lvl="0" marL="457200" rtl="0" algn="l">
              <a:lnSpc>
                <a:spcPct val="115000"/>
              </a:lnSpc>
              <a:spcBef>
                <a:spcPts val="1200"/>
              </a:spcBef>
              <a:spcAft>
                <a:spcPts val="0"/>
              </a:spcAft>
              <a:buSzPts val="1100"/>
              <a:buChar char="●"/>
            </a:pPr>
            <a:r>
              <a:rPr b="1" lang="es" sz="1100">
                <a:solidFill>
                  <a:srgbClr val="188038"/>
                </a:solidFill>
                <a:latin typeface="Roboto Mono"/>
                <a:ea typeface="Roboto Mono"/>
                <a:cs typeface="Roboto Mono"/>
                <a:sym typeface="Roboto Mono"/>
              </a:rPr>
              <a:t>element</a:t>
            </a:r>
            <a:r>
              <a:rPr lang="es" sz="1100"/>
              <a:t>: El elemento actual que se está procesando en el array.</a:t>
            </a:r>
            <a:endParaRPr sz="1100"/>
          </a:p>
          <a:p>
            <a:pPr indent="-298450" lvl="0" marL="457200" rtl="0" algn="l">
              <a:lnSpc>
                <a:spcPct val="115000"/>
              </a:lnSpc>
              <a:spcBef>
                <a:spcPts val="0"/>
              </a:spcBef>
              <a:spcAft>
                <a:spcPts val="0"/>
              </a:spcAft>
              <a:buSzPts val="1100"/>
              <a:buChar char="●"/>
            </a:pPr>
            <a:r>
              <a:rPr b="1" lang="es" sz="1100">
                <a:solidFill>
                  <a:srgbClr val="188038"/>
                </a:solidFill>
                <a:latin typeface="Roboto Mono"/>
                <a:ea typeface="Roboto Mono"/>
                <a:cs typeface="Roboto Mono"/>
                <a:sym typeface="Roboto Mono"/>
              </a:rPr>
              <a:t>index</a:t>
            </a:r>
            <a:r>
              <a:rPr lang="es" sz="1100"/>
              <a:t> (opcional): El índice del elemento actual en el array.</a:t>
            </a:r>
            <a:endParaRPr sz="1100"/>
          </a:p>
          <a:p>
            <a:pPr indent="-298450" lvl="0" marL="457200" rtl="0" algn="l">
              <a:lnSpc>
                <a:spcPct val="115000"/>
              </a:lnSpc>
              <a:spcBef>
                <a:spcPts val="0"/>
              </a:spcBef>
              <a:spcAft>
                <a:spcPts val="0"/>
              </a:spcAft>
              <a:buSzPts val="1100"/>
              <a:buChar char="●"/>
            </a:pPr>
            <a:r>
              <a:rPr b="1" lang="es" sz="1100">
                <a:solidFill>
                  <a:srgbClr val="188038"/>
                </a:solidFill>
                <a:latin typeface="Roboto Mono"/>
                <a:ea typeface="Roboto Mono"/>
                <a:cs typeface="Roboto Mono"/>
                <a:sym typeface="Roboto Mono"/>
              </a:rPr>
              <a:t>array</a:t>
            </a:r>
            <a:r>
              <a:rPr lang="es" sz="1100"/>
              <a:t> (opcional): El array sobre el que se llamó el método </a:t>
            </a:r>
            <a:r>
              <a:rPr lang="es" sz="1100">
                <a:solidFill>
                  <a:srgbClr val="188038"/>
                </a:solidFill>
                <a:latin typeface="Roboto Mono"/>
                <a:ea typeface="Roboto Mono"/>
                <a:cs typeface="Roboto Mono"/>
                <a:sym typeface="Roboto Mono"/>
              </a:rPr>
              <a:t>filter()</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56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Node.JS</a:t>
            </a:r>
            <a:endParaRPr/>
          </a:p>
        </p:txBody>
      </p:sp>
      <p:sp>
        <p:nvSpPr>
          <p:cNvPr id="97" name="Google Shape;97;p14"/>
          <p:cNvSpPr txBox="1"/>
          <p:nvPr>
            <p:ph idx="1" type="body"/>
          </p:nvPr>
        </p:nvSpPr>
        <p:spPr>
          <a:xfrm>
            <a:off x="729450" y="1310100"/>
            <a:ext cx="7688700" cy="3448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
              <a:t>Node.js es un entorno de tiempo de ejecución de JavaScript construido sobre el motor V8 de Google Chrome. A diferencia de las librerías y frameworks que mencioné anteriormente, Node.js no se utiliza directamente para construir interfaces de usuario en el navegador, sino que se utiliza para ejecutar código JavaScript en el lado del servidor.</a:t>
            </a:r>
            <a:endParaRPr/>
          </a:p>
          <a:p>
            <a:pPr indent="0" lvl="0" marL="0" rtl="0" algn="l">
              <a:spcBef>
                <a:spcPts val="1200"/>
              </a:spcBef>
              <a:spcAft>
                <a:spcPts val="0"/>
              </a:spcAft>
              <a:buNone/>
            </a:pPr>
            <a:r>
              <a:rPr lang="es"/>
              <a:t>Node.js permite a los desarrolladores crear aplicaciones de servidor altamente escalables y de alto rendimiento. Una de las características clave de Node.js es su modelo de operaciones asincrónicas y sin bloqueo, lo que significa que puede manejar muchas conexiones simultáneas sin bloquear el flujo de ejecución. Esto es especialmente útil para aplicaciones en tiempo real, como aplicaciones de chat y juegos en línea.</a:t>
            </a:r>
            <a:endParaRPr/>
          </a:p>
          <a:p>
            <a:pPr indent="0" lvl="0" marL="0" rtl="0" algn="l">
              <a:spcBef>
                <a:spcPts val="1200"/>
              </a:spcBef>
              <a:spcAft>
                <a:spcPts val="0"/>
              </a:spcAft>
              <a:buNone/>
            </a:pPr>
            <a:r>
              <a:rPr lang="es"/>
              <a:t>Además de ser utilizado para construir servidores, Node.js también es ampliamente utilizado en el desarrollo de herramientas y utilidades de línea de comandos, así como en el ecosistema de desarrollo web moderno. </a:t>
            </a:r>
            <a:endParaRPr/>
          </a:p>
          <a:p>
            <a:pPr indent="0" lvl="0" marL="0" rtl="0" algn="l">
              <a:spcBef>
                <a:spcPts val="1200"/>
              </a:spcBef>
              <a:spcAft>
                <a:spcPts val="1200"/>
              </a:spcAft>
              <a:buNone/>
            </a:pPr>
            <a:r>
              <a:rPr lang="es"/>
              <a:t>Se pueden utilizar módulos npm (Node Package Manager) para acceder a una amplia variedad de paquetes y librerías de terceros que facilitan muchas tareas diferentes, desde la manipulación de archivos hasta la comunicación con bases de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y cómo Funciona filter()</a:t>
            </a:r>
            <a:endParaRPr/>
          </a:p>
        </p:txBody>
      </p:sp>
      <p:sp>
        <p:nvSpPr>
          <p:cNvPr id="223" name="Google Shape;223;p32"/>
          <p:cNvSpPr txBox="1"/>
          <p:nvPr/>
        </p:nvSpPr>
        <p:spPr>
          <a:xfrm>
            <a:off x="807275" y="1960525"/>
            <a:ext cx="3000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t>Recorre cada elemento del array.</a:t>
            </a:r>
            <a:endParaRPr b="1" sz="1100"/>
          </a:p>
          <a:p>
            <a:pPr indent="0" lvl="0" marL="0" rtl="0" algn="l">
              <a:spcBef>
                <a:spcPts val="0"/>
              </a:spcBef>
              <a:spcAft>
                <a:spcPts val="0"/>
              </a:spcAft>
              <a:buNone/>
            </a:pPr>
            <a:r>
              <a:rPr b="1" lang="es" sz="1100"/>
              <a:t>Aplica la función de callback</a:t>
            </a:r>
            <a:r>
              <a:rPr lang="es" sz="1100"/>
              <a:t> a cada elemento. Esta función debe devolver </a:t>
            </a:r>
            <a:r>
              <a:rPr lang="es" sz="1100">
                <a:solidFill>
                  <a:srgbClr val="188038"/>
                </a:solidFill>
                <a:latin typeface="Roboto Mono"/>
                <a:ea typeface="Roboto Mono"/>
                <a:cs typeface="Roboto Mono"/>
                <a:sym typeface="Roboto Mono"/>
              </a:rPr>
              <a:t>true</a:t>
            </a:r>
            <a:r>
              <a:rPr lang="es" sz="1100"/>
              <a:t> o </a:t>
            </a:r>
            <a:r>
              <a:rPr lang="es" sz="1100">
                <a:solidFill>
                  <a:srgbClr val="188038"/>
                </a:solidFill>
                <a:latin typeface="Roboto Mono"/>
                <a:ea typeface="Roboto Mono"/>
                <a:cs typeface="Roboto Mono"/>
                <a:sym typeface="Roboto Mono"/>
              </a:rPr>
              <a:t>false</a:t>
            </a:r>
            <a:r>
              <a:rPr lang="es" sz="1100"/>
              <a:t>.</a:t>
            </a:r>
            <a:endParaRPr sz="1100"/>
          </a:p>
          <a:p>
            <a:pPr indent="0" lvl="0" marL="0" rtl="0" algn="l">
              <a:spcBef>
                <a:spcPts val="0"/>
              </a:spcBef>
              <a:spcAft>
                <a:spcPts val="0"/>
              </a:spcAft>
              <a:buNone/>
            </a:pPr>
            <a:r>
              <a:rPr b="1" lang="es" sz="1100"/>
              <a:t>Crea un nuevo array</a:t>
            </a:r>
            <a:r>
              <a:rPr lang="es" sz="1100"/>
              <a:t> que contiene solo los elementos para los cuales la función de callback devolvió </a:t>
            </a:r>
            <a:r>
              <a:rPr lang="es" sz="1100">
                <a:solidFill>
                  <a:srgbClr val="188038"/>
                </a:solidFill>
                <a:latin typeface="Roboto Mono"/>
                <a:ea typeface="Roboto Mono"/>
                <a:cs typeface="Roboto Mono"/>
                <a:sym typeface="Roboto Mono"/>
              </a:rPr>
              <a:t>true</a:t>
            </a:r>
            <a:r>
              <a:rPr lang="es" sz="1100"/>
              <a:t>.</a:t>
            </a:r>
            <a:endParaRPr sz="1100"/>
          </a:p>
        </p:txBody>
      </p:sp>
      <p:sp>
        <p:nvSpPr>
          <p:cNvPr id="224" name="Google Shape;224;p32"/>
          <p:cNvSpPr txBox="1"/>
          <p:nvPr/>
        </p:nvSpPr>
        <p:spPr>
          <a:xfrm>
            <a:off x="5789325" y="14185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Supongamos que tienes un array de números y quieres filtrar solo los números mayores que 10:</a:t>
            </a:r>
            <a:endParaRPr/>
          </a:p>
        </p:txBody>
      </p:sp>
      <p:pic>
        <p:nvPicPr>
          <p:cNvPr id="225" name="Google Shape;225;p32"/>
          <p:cNvPicPr preferRelativeResize="0"/>
          <p:nvPr/>
        </p:nvPicPr>
        <p:blipFill>
          <a:blip r:embed="rId3">
            <a:alphaModFix/>
          </a:blip>
          <a:stretch>
            <a:fillRect/>
          </a:stretch>
        </p:blipFill>
        <p:spPr>
          <a:xfrm>
            <a:off x="3695700" y="2352550"/>
            <a:ext cx="5448300" cy="120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Ejemplos con objetos</a:t>
            </a:r>
            <a:endParaRPr/>
          </a:p>
        </p:txBody>
      </p:sp>
      <p:sp>
        <p:nvSpPr>
          <p:cNvPr id="231" name="Google Shape;231;p33"/>
          <p:cNvSpPr txBox="1"/>
          <p:nvPr>
            <p:ph idx="1" type="body"/>
          </p:nvPr>
        </p:nvSpPr>
        <p:spPr>
          <a:xfrm>
            <a:off x="729450" y="2078875"/>
            <a:ext cx="3340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Supongamos que tienes un array de objetos que representan personas, y quieres filtrar solo aquellas que son mayores de 18 años:</a:t>
            </a:r>
            <a:endParaRPr/>
          </a:p>
        </p:txBody>
      </p:sp>
      <p:pic>
        <p:nvPicPr>
          <p:cNvPr id="232" name="Google Shape;232;p33"/>
          <p:cNvPicPr preferRelativeResize="0"/>
          <p:nvPr/>
        </p:nvPicPr>
        <p:blipFill>
          <a:blip r:embed="rId3">
            <a:alphaModFix/>
          </a:blip>
          <a:stretch>
            <a:fillRect/>
          </a:stretch>
        </p:blipFill>
        <p:spPr>
          <a:xfrm>
            <a:off x="4222050" y="2006250"/>
            <a:ext cx="4769550" cy="22735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Diferencias entre filter() y map()</a:t>
            </a:r>
            <a:endParaRPr/>
          </a:p>
        </p:txBody>
      </p:sp>
      <p:sp>
        <p:nvSpPr>
          <p:cNvPr id="238" name="Google Shape;23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sz="1100">
                <a:solidFill>
                  <a:srgbClr val="000000"/>
                </a:solidFill>
                <a:latin typeface="Arial"/>
                <a:ea typeface="Arial"/>
                <a:cs typeface="Arial"/>
                <a:sym typeface="Arial"/>
              </a:rPr>
              <a:t>Las funciones de </a:t>
            </a:r>
            <a:r>
              <a:rPr b="1" lang="es" sz="1100">
                <a:solidFill>
                  <a:srgbClr val="000000"/>
                </a:solidFill>
                <a:latin typeface="Arial"/>
                <a:ea typeface="Arial"/>
                <a:cs typeface="Arial"/>
                <a:sym typeface="Arial"/>
              </a:rPr>
              <a:t>filtro</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filter()</a:t>
            </a:r>
            <a:r>
              <a:rPr lang="es" sz="1100">
                <a:solidFill>
                  <a:srgbClr val="000000"/>
                </a:solidFill>
                <a:latin typeface="Arial"/>
                <a:ea typeface="Arial"/>
                <a:cs typeface="Arial"/>
                <a:sym typeface="Arial"/>
              </a:rPr>
              <a:t>) y </a:t>
            </a:r>
            <a:r>
              <a:rPr b="1" lang="es" sz="1100">
                <a:solidFill>
                  <a:srgbClr val="000000"/>
                </a:solidFill>
                <a:latin typeface="Arial"/>
                <a:ea typeface="Arial"/>
                <a:cs typeface="Arial"/>
                <a:sym typeface="Arial"/>
              </a:rPr>
              <a:t>mapeo</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map()</a:t>
            </a:r>
            <a:r>
              <a:rPr lang="es" sz="1100">
                <a:solidFill>
                  <a:srgbClr val="000000"/>
                </a:solidFill>
                <a:latin typeface="Arial"/>
                <a:ea typeface="Arial"/>
                <a:cs typeface="Arial"/>
                <a:sym typeface="Arial"/>
              </a:rPr>
              <a:t>) en JavaScript son métodos de los arrays que sirven para transformar y extraer información de los datos, pero tienen propósitos y comportamientos distintos.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188038"/>
                </a:solidFill>
                <a:latin typeface="Roboto Mono"/>
                <a:ea typeface="Roboto Mono"/>
                <a:cs typeface="Roboto Mono"/>
                <a:sym typeface="Roboto Mono"/>
              </a:rPr>
              <a:t>filter()</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Objetivo</a:t>
            </a:r>
            <a:r>
              <a:rPr lang="es" sz="1100">
                <a:solidFill>
                  <a:srgbClr val="000000"/>
                </a:solidFill>
                <a:latin typeface="Arial"/>
                <a:ea typeface="Arial"/>
                <a:cs typeface="Arial"/>
                <a:sym typeface="Arial"/>
              </a:rPr>
              <a:t>: Seleccionar y devolver solo aquellos elementos que cumplen con una condición específica.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Resultado</a:t>
            </a:r>
            <a:r>
              <a:rPr lang="es" sz="1100">
                <a:solidFill>
                  <a:srgbClr val="000000"/>
                </a:solidFill>
                <a:latin typeface="Arial"/>
                <a:ea typeface="Arial"/>
                <a:cs typeface="Arial"/>
                <a:sym typeface="Arial"/>
              </a:rPr>
              <a:t>: Un nuevo array que contiene solo los elementos que pasan el test de la función de callback.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188038"/>
                </a:solidFill>
                <a:latin typeface="Roboto Mono"/>
                <a:ea typeface="Roboto Mono"/>
                <a:cs typeface="Roboto Mono"/>
                <a:sym typeface="Roboto Mono"/>
              </a:rPr>
              <a:t>map()</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Objetivo</a:t>
            </a:r>
            <a:r>
              <a:rPr lang="es" sz="1100">
                <a:solidFill>
                  <a:srgbClr val="000000"/>
                </a:solidFill>
                <a:latin typeface="Arial"/>
                <a:ea typeface="Arial"/>
                <a:cs typeface="Arial"/>
                <a:sym typeface="Arial"/>
              </a:rPr>
              <a:t>: Transformar cada elemento del array original según una función de transformación y devolver un nuevo array con los elementos transformados.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Resultado</a:t>
            </a:r>
            <a:r>
              <a:rPr lang="es" sz="1100">
                <a:solidFill>
                  <a:srgbClr val="000000"/>
                </a:solidFill>
                <a:latin typeface="Arial"/>
                <a:ea typeface="Arial"/>
                <a:cs typeface="Arial"/>
                <a:sym typeface="Arial"/>
              </a:rPr>
              <a:t>: Un nuevo array con la misma longitud que el original, pero con cada elemento modificado según la función de callback.</a:t>
            </a:r>
            <a:endParaRPr sz="11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JSON</a:t>
            </a:r>
            <a:endParaRPr/>
          </a:p>
        </p:txBody>
      </p:sp>
      <p:sp>
        <p:nvSpPr>
          <p:cNvPr id="244" name="Google Shape;244;p35"/>
          <p:cNvSpPr txBox="1"/>
          <p:nvPr>
            <p:ph idx="1" type="body"/>
          </p:nvPr>
        </p:nvSpPr>
        <p:spPr>
          <a:xfrm>
            <a:off x="798650" y="1975100"/>
            <a:ext cx="6616200" cy="270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100">
                <a:solidFill>
                  <a:srgbClr val="000000"/>
                </a:solidFill>
                <a:latin typeface="Arial"/>
                <a:ea typeface="Arial"/>
                <a:cs typeface="Arial"/>
                <a:sym typeface="Arial"/>
              </a:rPr>
              <a:t>JSON</a:t>
            </a:r>
            <a:r>
              <a:rPr lang="es" sz="1100">
                <a:solidFill>
                  <a:srgbClr val="000000"/>
                </a:solidFill>
                <a:latin typeface="Arial"/>
                <a:ea typeface="Arial"/>
                <a:cs typeface="Arial"/>
                <a:sym typeface="Arial"/>
              </a:rPr>
              <a:t> (JavaScript Object Notation) es un formato ligero de intercambio de datos que es fácil de leer y escribir para los humanos y fácil de analizar y generar para las máquinas. Es ampliamente utilizado en aplicaciones web para enviar datos entre el cliente y el servidor.</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Características Clave de JSON:</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Formato de Datos:</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Texto Plano:</a:t>
            </a:r>
            <a:r>
              <a:rPr lang="es">
                <a:solidFill>
                  <a:srgbClr val="000000"/>
                </a:solidFill>
                <a:latin typeface="Arial"/>
                <a:ea typeface="Arial"/>
                <a:cs typeface="Arial"/>
                <a:sym typeface="Arial"/>
              </a:rPr>
              <a:t> JSON es un formato basado en texto que representa estructuras de datos en un formato de pares clave-valor.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Estructura:</a:t>
            </a:r>
            <a:r>
              <a:rPr lang="es">
                <a:solidFill>
                  <a:srgbClr val="000000"/>
                </a:solidFill>
                <a:latin typeface="Arial"/>
                <a:ea typeface="Arial"/>
                <a:cs typeface="Arial"/>
                <a:sym typeface="Arial"/>
              </a:rPr>
              <a:t> Los datos en JSON se organizan en </a:t>
            </a:r>
            <a:r>
              <a:rPr b="1" lang="es">
                <a:solidFill>
                  <a:srgbClr val="000000"/>
                </a:solidFill>
                <a:latin typeface="Arial"/>
                <a:ea typeface="Arial"/>
                <a:cs typeface="Arial"/>
                <a:sym typeface="Arial"/>
              </a:rPr>
              <a:t>objetos</a:t>
            </a:r>
            <a:r>
              <a:rPr lang="es">
                <a:solidFill>
                  <a:srgbClr val="000000"/>
                </a:solidFill>
                <a:latin typeface="Arial"/>
                <a:ea typeface="Arial"/>
                <a:cs typeface="Arial"/>
                <a:sym typeface="Arial"/>
              </a:rPr>
              <a:t> y </a:t>
            </a:r>
            <a:r>
              <a:rPr b="1" lang="es">
                <a:solidFill>
                  <a:srgbClr val="000000"/>
                </a:solidFill>
                <a:latin typeface="Arial"/>
                <a:ea typeface="Arial"/>
                <a:cs typeface="Arial"/>
                <a:sym typeface="Arial"/>
              </a:rPr>
              <a:t>arrays</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Sintaxis de JSON:</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Objetos:</a:t>
            </a:r>
            <a:r>
              <a:rPr lang="es">
                <a:solidFill>
                  <a:srgbClr val="000000"/>
                </a:solidFill>
                <a:latin typeface="Arial"/>
                <a:ea typeface="Arial"/>
                <a:cs typeface="Arial"/>
                <a:sym typeface="Arial"/>
              </a:rPr>
              <a:t> Se representan con llaves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y contienen pares clave-valor.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Arrays:</a:t>
            </a:r>
            <a:r>
              <a:rPr lang="es">
                <a:solidFill>
                  <a:srgbClr val="000000"/>
                </a:solidFill>
                <a:latin typeface="Arial"/>
                <a:ea typeface="Arial"/>
                <a:cs typeface="Arial"/>
                <a:sym typeface="Arial"/>
              </a:rPr>
              <a:t> Se representan con corchetes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y contienen una lista de valores. </a:t>
            </a:r>
            <a:endParaRPr sz="1100">
              <a:solidFill>
                <a:srgbClr val="000000"/>
              </a:solidFill>
              <a:latin typeface="Arial"/>
              <a:ea typeface="Arial"/>
              <a:cs typeface="Arial"/>
              <a:sym typeface="Arial"/>
            </a:endParaRPr>
          </a:p>
        </p:txBody>
      </p:sp>
      <p:pic>
        <p:nvPicPr>
          <p:cNvPr id="245" name="Google Shape;245;p35"/>
          <p:cNvPicPr preferRelativeResize="0"/>
          <p:nvPr/>
        </p:nvPicPr>
        <p:blipFill>
          <a:blip r:embed="rId3">
            <a:alphaModFix/>
          </a:blip>
          <a:stretch>
            <a:fillRect/>
          </a:stretch>
        </p:blipFill>
        <p:spPr>
          <a:xfrm>
            <a:off x="7303275" y="3715950"/>
            <a:ext cx="1608439" cy="1013850"/>
          </a:xfrm>
          <a:prstGeom prst="rect">
            <a:avLst/>
          </a:prstGeom>
          <a:noFill/>
          <a:ln>
            <a:noFill/>
          </a:ln>
        </p:spPr>
      </p:pic>
      <p:pic>
        <p:nvPicPr>
          <p:cNvPr id="246" name="Google Shape;246;p35"/>
          <p:cNvPicPr preferRelativeResize="0"/>
          <p:nvPr/>
        </p:nvPicPr>
        <p:blipFill>
          <a:blip r:embed="rId4">
            <a:alphaModFix/>
          </a:blip>
          <a:stretch>
            <a:fillRect/>
          </a:stretch>
        </p:blipFill>
        <p:spPr>
          <a:xfrm>
            <a:off x="7644889" y="2269625"/>
            <a:ext cx="1266825" cy="129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265675" y="1366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252" name="Google Shape;252;p36"/>
          <p:cNvPicPr preferRelativeResize="0"/>
          <p:nvPr/>
        </p:nvPicPr>
        <p:blipFill>
          <a:blip r:embed="rId3">
            <a:alphaModFix/>
          </a:blip>
          <a:stretch>
            <a:fillRect/>
          </a:stretch>
        </p:blipFill>
        <p:spPr>
          <a:xfrm>
            <a:off x="4572000" y="628175"/>
            <a:ext cx="4210050" cy="4210050"/>
          </a:xfrm>
          <a:prstGeom prst="rect">
            <a:avLst/>
          </a:prstGeom>
          <a:noFill/>
          <a:ln>
            <a:noFill/>
          </a:ln>
        </p:spPr>
      </p:pic>
      <p:sp>
        <p:nvSpPr>
          <p:cNvPr id="253" name="Google Shape;253;p36"/>
          <p:cNvSpPr txBox="1"/>
          <p:nvPr/>
        </p:nvSpPr>
        <p:spPr>
          <a:xfrm>
            <a:off x="449775" y="2571750"/>
            <a:ext cx="3643200" cy="20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300"/>
              <a:t>A tener en cuenta</a:t>
            </a:r>
            <a:endParaRPr b="1" sz="1300"/>
          </a:p>
          <a:p>
            <a:pPr indent="-298450" lvl="0" marL="457200" rtl="0" algn="l">
              <a:lnSpc>
                <a:spcPct val="115000"/>
              </a:lnSpc>
              <a:spcBef>
                <a:spcPts val="1200"/>
              </a:spcBef>
              <a:spcAft>
                <a:spcPts val="0"/>
              </a:spcAft>
              <a:buClr>
                <a:schemeClr val="dk2"/>
              </a:buClr>
              <a:buSzPts val="1100"/>
              <a:buFont typeface="Arial"/>
              <a:buChar char="●"/>
            </a:pPr>
            <a:r>
              <a:rPr lang="es" sz="1100">
                <a:solidFill>
                  <a:schemeClr val="dk2"/>
                </a:solidFill>
                <a:highlight>
                  <a:srgbClr val="FAFAFA"/>
                </a:highlight>
              </a:rPr>
              <a:t>JSON es sólo un formato de datos -contiene sólo propiedades, no métodos-.</a:t>
            </a:r>
            <a:endParaRPr sz="1100">
              <a:solidFill>
                <a:schemeClr val="dk2"/>
              </a:solidFill>
              <a:highlight>
                <a:srgbClr val="FAFAFA"/>
              </a:highlight>
            </a:endParaRPr>
          </a:p>
          <a:p>
            <a:pPr indent="-298450" lvl="0" marL="457200" rtl="0" algn="l">
              <a:lnSpc>
                <a:spcPct val="115000"/>
              </a:lnSpc>
              <a:spcBef>
                <a:spcPts val="0"/>
              </a:spcBef>
              <a:spcAft>
                <a:spcPts val="0"/>
              </a:spcAft>
              <a:buClr>
                <a:schemeClr val="dk2"/>
              </a:buClr>
              <a:buSzPts val="1100"/>
              <a:buFont typeface="Arial"/>
              <a:buChar char="●"/>
            </a:pPr>
            <a:r>
              <a:rPr lang="es" sz="1100">
                <a:solidFill>
                  <a:schemeClr val="dk2"/>
                </a:solidFill>
                <a:highlight>
                  <a:srgbClr val="FAFAFA"/>
                </a:highlight>
              </a:rPr>
              <a:t>JSON requiere usar comillas dobles para las cadenas y los nombres de propiedades. Las comillas simples no son válidas.</a:t>
            </a:r>
            <a:endParaRPr sz="1100">
              <a:solidFill>
                <a:schemeClr val="dk2"/>
              </a:solidFill>
              <a:highlight>
                <a:srgbClr val="FAFAFA"/>
              </a:highlight>
            </a:endParaRPr>
          </a:p>
          <a:p>
            <a:pPr indent="-298450" lvl="0" marL="457200" rtl="0" algn="l">
              <a:lnSpc>
                <a:spcPct val="115000"/>
              </a:lnSpc>
              <a:spcBef>
                <a:spcPts val="0"/>
              </a:spcBef>
              <a:spcAft>
                <a:spcPts val="0"/>
              </a:spcAft>
              <a:buClr>
                <a:schemeClr val="dk2"/>
              </a:buClr>
              <a:buSzPts val="1100"/>
              <a:buFont typeface="Arial"/>
              <a:buChar char="●"/>
            </a:pPr>
            <a:r>
              <a:rPr lang="es" sz="1100">
                <a:solidFill>
                  <a:schemeClr val="dk2"/>
                </a:solidFill>
                <a:highlight>
                  <a:srgbClr val="FAFAFA"/>
                </a:highlight>
              </a:rPr>
              <a:t>Los comentarios no están permitidos en JSON.</a:t>
            </a:r>
            <a:endParaRPr sz="1100">
              <a:solidFill>
                <a:schemeClr val="dk2"/>
              </a:solidFill>
              <a:highlight>
                <a:srgbClr val="FAFAFA"/>
              </a:highlight>
            </a:endParaRPr>
          </a:p>
          <a:p>
            <a:pPr indent="0" lvl="0" marL="0" rtl="0" algn="l">
              <a:lnSpc>
                <a:spcPct val="115000"/>
              </a:lnSpc>
              <a:spcBef>
                <a:spcPts val="1200"/>
              </a:spcBef>
              <a:spcAft>
                <a:spcPts val="1200"/>
              </a:spcAft>
              <a:buNone/>
            </a:pPr>
            <a:r>
              <a:t/>
            </a:r>
            <a:endParaRPr sz="1100"/>
          </a:p>
        </p:txBody>
      </p:sp>
      <p:sp>
        <p:nvSpPr>
          <p:cNvPr id="254" name="Google Shape;254;p36"/>
          <p:cNvSpPr txBox="1"/>
          <p:nvPr/>
        </p:nvSpPr>
        <p:spPr>
          <a:xfrm>
            <a:off x="527875" y="19289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Representa la información de un usuario.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715025" y="1614575"/>
            <a:ext cx="6699300" cy="213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t>Manejo de JSON en JavaScript:</a:t>
            </a:r>
            <a:endParaRPr b="1" sz="1300"/>
          </a:p>
          <a:p>
            <a:pPr indent="-298450" lvl="0" marL="457200" rtl="0" algn="l">
              <a:lnSpc>
                <a:spcPct val="115000"/>
              </a:lnSpc>
              <a:spcBef>
                <a:spcPts val="1200"/>
              </a:spcBef>
              <a:spcAft>
                <a:spcPts val="0"/>
              </a:spcAft>
              <a:buSzPts val="1100"/>
              <a:buChar char="●"/>
            </a:pPr>
            <a:r>
              <a:rPr b="1" lang="es" sz="1100"/>
              <a:t>Parsear JSON:</a:t>
            </a:r>
            <a:r>
              <a:rPr lang="es" sz="1100"/>
              <a:t> Convertir una cadena JSON en un objeto JavaScript</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298450" lvl="0" marL="457200" rtl="0" algn="l">
              <a:lnSpc>
                <a:spcPct val="115000"/>
              </a:lnSpc>
              <a:spcBef>
                <a:spcPts val="1200"/>
              </a:spcBef>
              <a:spcAft>
                <a:spcPts val="0"/>
              </a:spcAft>
              <a:buSzPts val="1100"/>
              <a:buChar char="●"/>
            </a:pPr>
            <a:r>
              <a:rPr b="1" lang="es" sz="1100"/>
              <a:t>Convertir a JSON:</a:t>
            </a:r>
            <a:r>
              <a:rPr lang="es" sz="1100"/>
              <a:t> Convertir un objeto JavaScript en una cadena JSON.</a:t>
            </a:r>
            <a:endParaRPr/>
          </a:p>
        </p:txBody>
      </p:sp>
      <p:pic>
        <p:nvPicPr>
          <p:cNvPr id="260" name="Google Shape;260;p37"/>
          <p:cNvPicPr preferRelativeResize="0"/>
          <p:nvPr/>
        </p:nvPicPr>
        <p:blipFill>
          <a:blip r:embed="rId3">
            <a:alphaModFix/>
          </a:blip>
          <a:stretch>
            <a:fillRect/>
          </a:stretch>
        </p:blipFill>
        <p:spPr>
          <a:xfrm>
            <a:off x="1294113" y="2304688"/>
            <a:ext cx="4324350" cy="752475"/>
          </a:xfrm>
          <a:prstGeom prst="rect">
            <a:avLst/>
          </a:prstGeom>
          <a:noFill/>
          <a:ln>
            <a:noFill/>
          </a:ln>
        </p:spPr>
      </p:pic>
      <p:pic>
        <p:nvPicPr>
          <p:cNvPr id="261" name="Google Shape;261;p37"/>
          <p:cNvPicPr preferRelativeResize="0"/>
          <p:nvPr/>
        </p:nvPicPr>
        <p:blipFill>
          <a:blip r:embed="rId4">
            <a:alphaModFix/>
          </a:blip>
          <a:stretch>
            <a:fillRect/>
          </a:stretch>
        </p:blipFill>
        <p:spPr>
          <a:xfrm>
            <a:off x="1270313" y="3796650"/>
            <a:ext cx="4371975" cy="714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tener en cuenta JSON</a:t>
            </a:r>
            <a:endParaRPr/>
          </a:p>
        </p:txBody>
      </p:sp>
      <p:sp>
        <p:nvSpPr>
          <p:cNvPr id="267" name="Google Shape;267;p38"/>
          <p:cNvSpPr txBox="1"/>
          <p:nvPr>
            <p:ph idx="1" type="body"/>
          </p:nvPr>
        </p:nvSpPr>
        <p:spPr>
          <a:xfrm>
            <a:off x="729450" y="2078875"/>
            <a:ext cx="62466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t>E</a:t>
            </a:r>
            <a:r>
              <a:rPr lang="es"/>
              <a:t>l error "No debugger available, can not send 'variables'" en Visual Studio Code, es probable que esté relacionado con la configuración del depurador o con un problema en el entorno de desarrollo.</a:t>
            </a:r>
            <a:endParaRPr/>
          </a:p>
          <a:p>
            <a:pPr indent="0" lvl="0" marL="0" rtl="0" algn="l">
              <a:spcBef>
                <a:spcPts val="1400"/>
              </a:spcBef>
              <a:spcAft>
                <a:spcPts val="0"/>
              </a:spcAft>
              <a:buNone/>
            </a:pPr>
            <a:r>
              <a:rPr b="1" lang="es">
                <a:solidFill>
                  <a:srgbClr val="000000"/>
                </a:solidFill>
                <a:latin typeface="Arial"/>
                <a:ea typeface="Arial"/>
                <a:cs typeface="Arial"/>
                <a:sym typeface="Arial"/>
              </a:rPr>
              <a:t>1. Verificar la Configuración del Depurador</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AutoNum type="arabicPeriod"/>
            </a:pPr>
            <a:r>
              <a:rPr b="1" lang="es" sz="1100">
                <a:solidFill>
                  <a:srgbClr val="000000"/>
                </a:solidFill>
                <a:latin typeface="Arial"/>
                <a:ea typeface="Arial"/>
                <a:cs typeface="Arial"/>
                <a:sym typeface="Arial"/>
              </a:rPr>
              <a:t>Abrir la Configuración de Depuración:</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Ve a la barra lateral izquierda y selecciona el ícono de "Ejecutar" o presiona </a:t>
            </a:r>
            <a:r>
              <a:rPr lang="es">
                <a:solidFill>
                  <a:srgbClr val="188038"/>
                </a:solidFill>
                <a:latin typeface="Roboto Mono"/>
                <a:ea typeface="Roboto Mono"/>
                <a:cs typeface="Roboto Mono"/>
                <a:sym typeface="Roboto Mono"/>
              </a:rPr>
              <a:t>Ctrl+Shift+D</a:t>
            </a:r>
            <a:r>
              <a:rPr lang="es">
                <a:solidFill>
                  <a:srgbClr val="000000"/>
                </a:solidFill>
                <a:latin typeface="Arial"/>
                <a:ea typeface="Arial"/>
                <a:cs typeface="Arial"/>
                <a:sym typeface="Arial"/>
              </a:rPr>
              <a:t> (Cmd+Shift+D en macOS).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Asegúrate de que tu archivo de configuración de depuración (</a:t>
            </a:r>
            <a:r>
              <a:rPr lang="es">
                <a:solidFill>
                  <a:srgbClr val="188038"/>
                </a:solidFill>
                <a:latin typeface="Roboto Mono"/>
                <a:ea typeface="Roboto Mono"/>
                <a:cs typeface="Roboto Mono"/>
                <a:sym typeface="Roboto Mono"/>
              </a:rPr>
              <a:t>launch.json</a:t>
            </a:r>
            <a:r>
              <a:rPr lang="es">
                <a:solidFill>
                  <a:srgbClr val="000000"/>
                </a:solidFill>
                <a:latin typeface="Arial"/>
                <a:ea typeface="Arial"/>
                <a:cs typeface="Arial"/>
                <a:sym typeface="Arial"/>
              </a:rPr>
              <a:t>) esté correctamente configurado.</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s" sz="1100">
                <a:solidFill>
                  <a:srgbClr val="000000"/>
                </a:solidFill>
                <a:latin typeface="Arial"/>
                <a:ea typeface="Arial"/>
                <a:cs typeface="Arial"/>
                <a:sym typeface="Arial"/>
              </a:rPr>
              <a:t>Revisar </a:t>
            </a:r>
            <a:r>
              <a:rPr b="1" lang="es" sz="1100">
                <a:solidFill>
                  <a:srgbClr val="188038"/>
                </a:solidFill>
                <a:latin typeface="Roboto Mono"/>
                <a:ea typeface="Roboto Mono"/>
                <a:cs typeface="Roboto Mono"/>
                <a:sym typeface="Roboto Mono"/>
              </a:rPr>
              <a:t>launch.json</a:t>
            </a:r>
            <a:r>
              <a:rPr b="1" lang="es"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Si no tenes un archivo </a:t>
            </a:r>
            <a:r>
              <a:rPr lang="es">
                <a:solidFill>
                  <a:srgbClr val="188038"/>
                </a:solidFill>
                <a:latin typeface="Roboto Mono"/>
                <a:ea typeface="Roboto Mono"/>
                <a:cs typeface="Roboto Mono"/>
                <a:sym typeface="Roboto Mono"/>
              </a:rPr>
              <a:t>launch.json</a:t>
            </a:r>
            <a:r>
              <a:rPr lang="es">
                <a:solidFill>
                  <a:srgbClr val="000000"/>
                </a:solidFill>
                <a:latin typeface="Arial"/>
                <a:ea typeface="Arial"/>
                <a:cs typeface="Arial"/>
                <a:sym typeface="Arial"/>
              </a:rPr>
              <a:t>, Visual Studio Code debería generarlo automáticamente cuando configuras una sesión de depuración.</a:t>
            </a:r>
            <a:endParaRPr/>
          </a:p>
        </p:txBody>
      </p:sp>
      <p:pic>
        <p:nvPicPr>
          <p:cNvPr id="268" name="Google Shape;268;p38"/>
          <p:cNvPicPr preferRelativeResize="0"/>
          <p:nvPr/>
        </p:nvPicPr>
        <p:blipFill>
          <a:blip r:embed="rId3">
            <a:alphaModFix/>
          </a:blip>
          <a:stretch>
            <a:fillRect/>
          </a:stretch>
        </p:blipFill>
        <p:spPr>
          <a:xfrm>
            <a:off x="7044863" y="3088613"/>
            <a:ext cx="1609725" cy="1762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Función callback</a:t>
            </a:r>
            <a:endParaRPr/>
          </a:p>
        </p:txBody>
      </p:sp>
      <p:sp>
        <p:nvSpPr>
          <p:cNvPr id="274" name="Google Shape;274;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Una </a:t>
            </a:r>
            <a:r>
              <a:rPr b="1" lang="es" sz="1100">
                <a:solidFill>
                  <a:srgbClr val="000000"/>
                </a:solidFill>
                <a:latin typeface="Arial"/>
                <a:ea typeface="Arial"/>
                <a:cs typeface="Arial"/>
                <a:sym typeface="Arial"/>
              </a:rPr>
              <a:t>función callback</a:t>
            </a:r>
            <a:r>
              <a:rPr lang="es" sz="1100">
                <a:solidFill>
                  <a:srgbClr val="000000"/>
                </a:solidFill>
                <a:latin typeface="Arial"/>
                <a:ea typeface="Arial"/>
                <a:cs typeface="Arial"/>
                <a:sym typeface="Arial"/>
              </a:rPr>
              <a:t> es una función que se pasa como argumento a otra función y se ejecuta dentro de esa función. Las funciones callback se utilizan comúnmente para manejar operaciones asincrónicas, eventos y para personalizar el comportamiento de funciones. Permiten la ejecución de código en respuesta a eventos o como parte de una operación que se completará en el futuro.</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55275" y="56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VARIABLES</a:t>
            </a:r>
            <a:endParaRPr/>
          </a:p>
        </p:txBody>
      </p:sp>
      <p:sp>
        <p:nvSpPr>
          <p:cNvPr id="103" name="Google Shape;103;p15"/>
          <p:cNvSpPr txBox="1"/>
          <p:nvPr>
            <p:ph idx="1" type="body"/>
          </p:nvPr>
        </p:nvSpPr>
        <p:spPr>
          <a:xfrm>
            <a:off x="255275" y="1265300"/>
            <a:ext cx="8520600" cy="3643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En JavaScript es un lenguaje de </a:t>
            </a:r>
            <a:r>
              <a:rPr b="1" lang="es" sz="1100">
                <a:solidFill>
                  <a:srgbClr val="000000"/>
                </a:solidFill>
                <a:latin typeface="Arial"/>
                <a:ea typeface="Arial"/>
                <a:cs typeface="Arial"/>
                <a:sym typeface="Arial"/>
              </a:rPr>
              <a:t>tipado dinámico</a:t>
            </a:r>
            <a:r>
              <a:rPr lang="es" sz="1100">
                <a:solidFill>
                  <a:srgbClr val="000000"/>
                </a:solidFill>
                <a:latin typeface="Arial"/>
                <a:ea typeface="Arial"/>
                <a:cs typeface="Arial"/>
                <a:sym typeface="Arial"/>
              </a:rPr>
              <a:t>, lo que significa que el tipo de una variable puede cambiar en tiempo de ejecución. Además.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boolean</a:t>
            </a:r>
            <a:r>
              <a:rPr lang="es" sz="1100">
                <a:solidFill>
                  <a:srgbClr val="000000"/>
                </a:solidFill>
                <a:latin typeface="Arial"/>
                <a:ea typeface="Arial"/>
                <a:cs typeface="Arial"/>
                <a:sym typeface="Arial"/>
              </a:rPr>
              <a:t>: Representa un valor de verdadero (</a:t>
            </a:r>
            <a:r>
              <a:rPr lang="es" sz="1100">
                <a:solidFill>
                  <a:srgbClr val="188038"/>
                </a:solidFill>
                <a:latin typeface="Roboto Mono"/>
                <a:ea typeface="Roboto Mono"/>
                <a:cs typeface="Roboto Mono"/>
                <a:sym typeface="Roboto Mono"/>
              </a:rPr>
              <a:t>true</a:t>
            </a:r>
            <a:r>
              <a:rPr lang="es" sz="1100">
                <a:solidFill>
                  <a:srgbClr val="000000"/>
                </a:solidFill>
                <a:latin typeface="Arial"/>
                <a:ea typeface="Arial"/>
                <a:cs typeface="Arial"/>
                <a:sym typeface="Arial"/>
              </a:rPr>
              <a:t>) o falso (</a:t>
            </a:r>
            <a:r>
              <a:rPr lang="es" sz="1100">
                <a:solidFill>
                  <a:srgbClr val="188038"/>
                </a:solidFill>
                <a:latin typeface="Roboto Mono"/>
                <a:ea typeface="Roboto Mono"/>
                <a:cs typeface="Roboto Mono"/>
                <a:sym typeface="Roboto Mono"/>
              </a:rPr>
              <a:t>false</a:t>
            </a:r>
            <a:r>
              <a:rPr lang="es" sz="1100">
                <a:solidFill>
                  <a:srgbClr val="000000"/>
                </a:solidFill>
                <a:latin typeface="Arial"/>
                <a:ea typeface="Arial"/>
                <a:cs typeface="Arial"/>
                <a:sym typeface="Arial"/>
              </a:rPr>
              <a:t>). Ocupa muy poco espacio en la memoria.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number</a:t>
            </a:r>
            <a:r>
              <a:rPr lang="es" sz="1100">
                <a:solidFill>
                  <a:srgbClr val="000000"/>
                </a:solidFill>
                <a:latin typeface="Arial"/>
                <a:ea typeface="Arial"/>
                <a:cs typeface="Arial"/>
                <a:sym typeface="Arial"/>
              </a:rPr>
              <a:t>: Representa tanto enteros como números de punto flotante. JavaScript utiliza un único tipo para todos los números, sin distinción entre enteros y decimales.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string</a:t>
            </a:r>
            <a:r>
              <a:rPr lang="es" sz="1100">
                <a:solidFill>
                  <a:srgbClr val="000000"/>
                </a:solidFill>
                <a:latin typeface="Arial"/>
                <a:ea typeface="Arial"/>
                <a:cs typeface="Arial"/>
                <a:sym typeface="Arial"/>
              </a:rPr>
              <a:t>: Representa una secuencia de caracteres. El tamaño de una cadena de texto depende de la longitud de la misma, es decir, del número de caracteres que contiene.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array</a:t>
            </a:r>
            <a:r>
              <a:rPr lang="es" sz="1100">
                <a:solidFill>
                  <a:srgbClr val="000000"/>
                </a:solidFill>
                <a:latin typeface="Arial"/>
                <a:ea typeface="Arial"/>
                <a:cs typeface="Arial"/>
                <a:sym typeface="Arial"/>
              </a:rPr>
              <a:t>: En JavaScript, los arrays son objetos especiales que pueden almacenar una colección de elementos. No hay un tamaño fijo para los arrays; su tamaño se ajusta dinámicamente según el número de elementos que contienen.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object</a:t>
            </a:r>
            <a:r>
              <a:rPr lang="es" sz="1100">
                <a:solidFill>
                  <a:srgbClr val="000000"/>
                </a:solidFill>
                <a:latin typeface="Arial"/>
                <a:ea typeface="Arial"/>
                <a:cs typeface="Arial"/>
                <a:sym typeface="Arial"/>
              </a:rPr>
              <a:t>: Los objetos en JavaScript son estructuras de datos que pueden contener propiedades y métodos. El tamaño de un objeto varía según la cantidad y tipo de propiedades y métodos que posee. Los objetos tampoco tienen un tamaño fijo.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null y undefined</a:t>
            </a:r>
            <a:r>
              <a:rPr lang="es" sz="1100">
                <a:solidFill>
                  <a:srgbClr val="000000"/>
                </a:solidFill>
                <a:latin typeface="Arial"/>
                <a:ea typeface="Arial"/>
                <a:cs typeface="Arial"/>
                <a:sym typeface="Arial"/>
              </a:rPr>
              <a:t>: Ambos son valores especiales que indican la ausencia de un valor. </a:t>
            </a:r>
            <a:r>
              <a:rPr lang="es" sz="1100">
                <a:solidFill>
                  <a:srgbClr val="188038"/>
                </a:solidFill>
                <a:latin typeface="Roboto Mono"/>
                <a:ea typeface="Roboto Mono"/>
                <a:cs typeface="Roboto Mono"/>
                <a:sym typeface="Roboto Mono"/>
              </a:rPr>
              <a:t>null</a:t>
            </a:r>
            <a:r>
              <a:rPr lang="es" sz="1100">
                <a:solidFill>
                  <a:srgbClr val="000000"/>
                </a:solidFill>
                <a:latin typeface="Arial"/>
                <a:ea typeface="Arial"/>
                <a:cs typeface="Arial"/>
                <a:sym typeface="Arial"/>
              </a:rPr>
              <a:t> se utiliza para representar intencionalmente la falta de un valor, mientras que </a:t>
            </a:r>
            <a:r>
              <a:rPr lang="es" sz="1100">
                <a:solidFill>
                  <a:srgbClr val="188038"/>
                </a:solidFill>
                <a:latin typeface="Roboto Mono"/>
                <a:ea typeface="Roboto Mono"/>
                <a:cs typeface="Roboto Mono"/>
                <a:sym typeface="Roboto Mono"/>
              </a:rPr>
              <a:t>undefined</a:t>
            </a:r>
            <a:r>
              <a:rPr lang="es" sz="1100">
                <a:solidFill>
                  <a:srgbClr val="000000"/>
                </a:solidFill>
                <a:latin typeface="Arial"/>
                <a:ea typeface="Arial"/>
                <a:cs typeface="Arial"/>
                <a:sym typeface="Arial"/>
              </a:rPr>
              <a:t> indica que una variable ha sido declarada pero no ha sido asignada. Aunque no tienen un tamaño específico asociado, ocupan un pequeño espacio en la memoria para almacenar sus referencias.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Let y Const</a:t>
            </a:r>
            <a:endParaRPr/>
          </a:p>
        </p:txBody>
      </p:sp>
      <p:sp>
        <p:nvSpPr>
          <p:cNvPr id="109" name="Google Shape;109;p16"/>
          <p:cNvSpPr txBox="1"/>
          <p:nvPr>
            <p:ph idx="1" type="body"/>
          </p:nvPr>
        </p:nvSpPr>
        <p:spPr>
          <a:xfrm>
            <a:off x="729450" y="1782925"/>
            <a:ext cx="3044700" cy="3102300"/>
          </a:xfrm>
          <a:prstGeom prst="rect">
            <a:avLst/>
          </a:prstGeom>
        </p:spPr>
        <p:txBody>
          <a:bodyPr anchorCtr="0" anchor="t" bIns="91425" lIns="91425" spcFirstLastPara="1" rIns="91425" wrap="square" tIns="91425">
            <a:normAutofit fontScale="70000" lnSpcReduction="20000"/>
          </a:bodyPr>
          <a:lstStyle/>
          <a:p>
            <a:pPr indent="0" lvl="0" marL="0" rtl="0" algn="l">
              <a:spcBef>
                <a:spcPts val="1400"/>
              </a:spcBef>
              <a:spcAft>
                <a:spcPts val="0"/>
              </a:spcAft>
              <a:buNone/>
            </a:pPr>
            <a:r>
              <a:rPr b="1" lang="es" sz="1841">
                <a:solidFill>
                  <a:srgbClr val="000000"/>
                </a:solidFill>
                <a:latin typeface="Arial"/>
                <a:ea typeface="Arial"/>
                <a:cs typeface="Arial"/>
                <a:sym typeface="Arial"/>
              </a:rPr>
              <a:t>Redefinición del Operador </a:t>
            </a:r>
            <a:r>
              <a:rPr b="1" lang="es" sz="1841">
                <a:solidFill>
                  <a:srgbClr val="188038"/>
                </a:solidFill>
                <a:latin typeface="Arial"/>
                <a:ea typeface="Arial"/>
                <a:cs typeface="Arial"/>
                <a:sym typeface="Arial"/>
              </a:rPr>
              <a:t>let</a:t>
            </a:r>
            <a:endParaRPr b="1" sz="1841">
              <a:solidFill>
                <a:srgbClr val="188038"/>
              </a:solidFill>
              <a:latin typeface="Arial"/>
              <a:ea typeface="Arial"/>
              <a:cs typeface="Arial"/>
              <a:sym typeface="Arial"/>
            </a:endParaRPr>
          </a:p>
          <a:p>
            <a:pPr indent="0" lvl="0" marL="0" rtl="0" algn="l">
              <a:spcBef>
                <a:spcPts val="1200"/>
              </a:spcBef>
              <a:spcAft>
                <a:spcPts val="0"/>
              </a:spcAft>
              <a:buNone/>
            </a:pPr>
            <a:r>
              <a:rPr lang="es" sz="1841">
                <a:solidFill>
                  <a:srgbClr val="000000"/>
                </a:solidFill>
                <a:latin typeface="Arial"/>
                <a:ea typeface="Arial"/>
                <a:cs typeface="Arial"/>
                <a:sym typeface="Arial"/>
              </a:rPr>
              <a:t>El operador </a:t>
            </a:r>
            <a:r>
              <a:rPr lang="es" sz="1841">
                <a:solidFill>
                  <a:srgbClr val="188038"/>
                </a:solidFill>
                <a:latin typeface="Arial"/>
                <a:ea typeface="Arial"/>
                <a:cs typeface="Arial"/>
                <a:sym typeface="Arial"/>
              </a:rPr>
              <a:t>let</a:t>
            </a:r>
            <a:r>
              <a:rPr lang="es" sz="1841">
                <a:solidFill>
                  <a:srgbClr val="000000"/>
                </a:solidFill>
                <a:latin typeface="Arial"/>
                <a:ea typeface="Arial"/>
                <a:cs typeface="Arial"/>
                <a:sym typeface="Arial"/>
              </a:rPr>
              <a:t> fue introducido en ES6 (ECMAScript 2015) y proporciona una forma más robusta de declarar variables en comparación con </a:t>
            </a:r>
            <a:r>
              <a:rPr lang="es" sz="1841">
                <a:solidFill>
                  <a:srgbClr val="188038"/>
                </a:solidFill>
                <a:latin typeface="Arial"/>
                <a:ea typeface="Arial"/>
                <a:cs typeface="Arial"/>
                <a:sym typeface="Arial"/>
              </a:rPr>
              <a:t>var</a:t>
            </a:r>
            <a:r>
              <a:rPr lang="es" sz="1841">
                <a:solidFill>
                  <a:srgbClr val="000000"/>
                </a:solidFill>
                <a:latin typeface="Arial"/>
                <a:ea typeface="Arial"/>
                <a:cs typeface="Arial"/>
                <a:sym typeface="Arial"/>
              </a:rPr>
              <a:t>.</a:t>
            </a:r>
            <a:endParaRPr sz="1841">
              <a:solidFill>
                <a:srgbClr val="000000"/>
              </a:solidFill>
              <a:latin typeface="Arial"/>
              <a:ea typeface="Arial"/>
              <a:cs typeface="Arial"/>
              <a:sym typeface="Arial"/>
            </a:endParaRPr>
          </a:p>
          <a:p>
            <a:pPr indent="0" lvl="0" marL="0" rtl="0" algn="l">
              <a:spcBef>
                <a:spcPts val="1200"/>
              </a:spcBef>
              <a:spcAft>
                <a:spcPts val="1200"/>
              </a:spcAft>
              <a:buNone/>
            </a:pPr>
            <a:r>
              <a:rPr lang="es" sz="1841">
                <a:solidFill>
                  <a:srgbClr val="000000"/>
                </a:solidFill>
                <a:latin typeface="Arial"/>
                <a:ea typeface="Arial"/>
                <a:cs typeface="Arial"/>
                <a:sym typeface="Arial"/>
              </a:rPr>
              <a:t>Una de las principales ventajas de </a:t>
            </a:r>
            <a:r>
              <a:rPr lang="es" sz="1841">
                <a:solidFill>
                  <a:srgbClr val="188038"/>
                </a:solidFill>
                <a:latin typeface="Arial"/>
                <a:ea typeface="Arial"/>
                <a:cs typeface="Arial"/>
                <a:sym typeface="Arial"/>
              </a:rPr>
              <a:t>let</a:t>
            </a:r>
            <a:r>
              <a:rPr lang="es" sz="1841">
                <a:solidFill>
                  <a:srgbClr val="000000"/>
                </a:solidFill>
                <a:latin typeface="Arial"/>
                <a:ea typeface="Arial"/>
                <a:cs typeface="Arial"/>
                <a:sym typeface="Arial"/>
              </a:rPr>
              <a:t> es su capacidad para ofrecer un </a:t>
            </a:r>
            <a:r>
              <a:rPr b="1" lang="es" sz="1841">
                <a:solidFill>
                  <a:srgbClr val="000000"/>
                </a:solidFill>
                <a:latin typeface="Arial"/>
                <a:ea typeface="Arial"/>
                <a:cs typeface="Arial"/>
                <a:sym typeface="Arial"/>
              </a:rPr>
              <a:t>"alcance de bloque"</a:t>
            </a:r>
            <a:r>
              <a:rPr lang="es" sz="1841">
                <a:solidFill>
                  <a:srgbClr val="000000"/>
                </a:solidFill>
                <a:latin typeface="Arial"/>
                <a:ea typeface="Arial"/>
                <a:cs typeface="Arial"/>
                <a:sym typeface="Arial"/>
              </a:rPr>
              <a:t> (block scope). Esto significa que las variables declaradas con </a:t>
            </a:r>
            <a:r>
              <a:rPr lang="es" sz="1841">
                <a:solidFill>
                  <a:srgbClr val="188038"/>
                </a:solidFill>
                <a:latin typeface="Arial"/>
                <a:ea typeface="Arial"/>
                <a:cs typeface="Arial"/>
                <a:sym typeface="Arial"/>
              </a:rPr>
              <a:t>let</a:t>
            </a:r>
            <a:r>
              <a:rPr lang="es" sz="1841">
                <a:solidFill>
                  <a:srgbClr val="000000"/>
                </a:solidFill>
                <a:latin typeface="Arial"/>
                <a:ea typeface="Arial"/>
                <a:cs typeface="Arial"/>
                <a:sym typeface="Arial"/>
              </a:rPr>
              <a:t> están restringidas al bloque en el que se declaran, a diferencia de </a:t>
            </a:r>
            <a:r>
              <a:rPr lang="es" sz="1841">
                <a:solidFill>
                  <a:srgbClr val="188038"/>
                </a:solidFill>
                <a:latin typeface="Arial"/>
                <a:ea typeface="Arial"/>
                <a:cs typeface="Arial"/>
                <a:sym typeface="Arial"/>
              </a:rPr>
              <a:t>var</a:t>
            </a:r>
            <a:r>
              <a:rPr lang="es" sz="1841">
                <a:solidFill>
                  <a:srgbClr val="000000"/>
                </a:solidFill>
                <a:latin typeface="Arial"/>
                <a:ea typeface="Arial"/>
                <a:cs typeface="Arial"/>
                <a:sym typeface="Arial"/>
              </a:rPr>
              <a:t>, que tiene un alcance de función.</a:t>
            </a:r>
            <a:endParaRPr sz="1100">
              <a:solidFill>
                <a:srgbClr val="000000"/>
              </a:solidFill>
              <a:latin typeface="Arial"/>
              <a:ea typeface="Arial"/>
              <a:cs typeface="Arial"/>
              <a:sym typeface="Arial"/>
            </a:endParaRPr>
          </a:p>
        </p:txBody>
      </p:sp>
      <p:pic>
        <p:nvPicPr>
          <p:cNvPr id="110" name="Google Shape;110;p16"/>
          <p:cNvPicPr preferRelativeResize="0"/>
          <p:nvPr/>
        </p:nvPicPr>
        <p:blipFill>
          <a:blip r:embed="rId3">
            <a:alphaModFix/>
          </a:blip>
          <a:stretch>
            <a:fillRect/>
          </a:stretch>
        </p:blipFill>
        <p:spPr>
          <a:xfrm>
            <a:off x="3774150" y="771850"/>
            <a:ext cx="4476750" cy="1628775"/>
          </a:xfrm>
          <a:prstGeom prst="rect">
            <a:avLst/>
          </a:prstGeom>
          <a:noFill/>
          <a:ln>
            <a:noFill/>
          </a:ln>
        </p:spPr>
      </p:pic>
      <p:pic>
        <p:nvPicPr>
          <p:cNvPr id="111" name="Google Shape;111;p16"/>
          <p:cNvPicPr preferRelativeResize="0"/>
          <p:nvPr/>
        </p:nvPicPr>
        <p:blipFill>
          <a:blip r:embed="rId4">
            <a:alphaModFix/>
          </a:blip>
          <a:stretch>
            <a:fillRect/>
          </a:stretch>
        </p:blipFill>
        <p:spPr>
          <a:xfrm>
            <a:off x="3774150" y="2643500"/>
            <a:ext cx="3105150" cy="1381125"/>
          </a:xfrm>
          <a:prstGeom prst="rect">
            <a:avLst/>
          </a:prstGeom>
          <a:noFill/>
          <a:ln>
            <a:noFill/>
          </a:ln>
        </p:spPr>
      </p:pic>
      <p:sp>
        <p:nvSpPr>
          <p:cNvPr id="112" name="Google Shape;112;p16"/>
          <p:cNvSpPr txBox="1"/>
          <p:nvPr/>
        </p:nvSpPr>
        <p:spPr>
          <a:xfrm>
            <a:off x="6952800" y="2643625"/>
            <a:ext cx="2191200" cy="11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1341">
                <a:solidFill>
                  <a:srgbClr val="010614"/>
                </a:solidFill>
              </a:rPr>
              <a:t>Const es igual que </a:t>
            </a:r>
            <a:r>
              <a:rPr lang="es" sz="1341">
                <a:solidFill>
                  <a:srgbClr val="E83E8C"/>
                </a:solidFill>
              </a:rPr>
              <a:t>let</a:t>
            </a:r>
            <a:r>
              <a:rPr lang="es" sz="1341">
                <a:solidFill>
                  <a:srgbClr val="010614"/>
                </a:solidFill>
              </a:rPr>
              <a:t>, con una pequeña gran diferencia: no podemos re-asignar su valor.</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7650" y="66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a:t>
            </a:r>
            <a:endParaRPr/>
          </a:p>
        </p:txBody>
      </p:sp>
      <p:sp>
        <p:nvSpPr>
          <p:cNvPr id="118" name="Google Shape;118;p17"/>
          <p:cNvSpPr txBox="1"/>
          <p:nvPr>
            <p:ph idx="1" type="body"/>
          </p:nvPr>
        </p:nvSpPr>
        <p:spPr>
          <a:xfrm>
            <a:off x="729450" y="1321625"/>
            <a:ext cx="7688700" cy="3018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Una </a:t>
            </a:r>
            <a:r>
              <a:rPr b="1" lang="es" sz="1100">
                <a:solidFill>
                  <a:srgbClr val="000000"/>
                </a:solidFill>
                <a:latin typeface="Arial"/>
                <a:ea typeface="Arial"/>
                <a:cs typeface="Arial"/>
                <a:sym typeface="Arial"/>
              </a:rPr>
              <a:t>función</a:t>
            </a:r>
            <a:r>
              <a:rPr lang="es" sz="1100">
                <a:solidFill>
                  <a:srgbClr val="000000"/>
                </a:solidFill>
                <a:latin typeface="Arial"/>
                <a:ea typeface="Arial"/>
                <a:cs typeface="Arial"/>
                <a:sym typeface="Arial"/>
              </a:rPr>
              <a:t> es un bloque de código diseñado para realizar una tarea específica. Las funciones permiten agrupar una serie de instrucciones bajo un nombre, que luego puede ser llamado para ejecutar ese bloque de código en cualquier momento. Esto facilita la reutilización del código y la organización de tareas complejas en partes más manejables.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Definición de una Función</a:t>
            </a:r>
            <a:endParaRPr b="1">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Una función en JavaScript se define utilizando la palabra clave </a:t>
            </a:r>
            <a:r>
              <a:rPr lang="es" sz="1100">
                <a:solidFill>
                  <a:srgbClr val="188038"/>
                </a:solidFill>
                <a:latin typeface="Roboto Mono"/>
                <a:ea typeface="Roboto Mono"/>
                <a:cs typeface="Roboto Mono"/>
                <a:sym typeface="Roboto Mono"/>
              </a:rPr>
              <a:t>function</a:t>
            </a:r>
            <a:r>
              <a:rPr lang="es" sz="1100">
                <a:solidFill>
                  <a:srgbClr val="000000"/>
                </a:solidFill>
                <a:latin typeface="Arial"/>
                <a:ea typeface="Arial"/>
                <a:cs typeface="Arial"/>
                <a:sym typeface="Arial"/>
              </a:rPr>
              <a:t>, seguida por un nombre, una lista de parámetros entre paréntesis y un bloque de código encerrado entre llaves </a:t>
            </a:r>
            <a:r>
              <a:rPr lang="es" sz="1100">
                <a:solidFill>
                  <a:srgbClr val="188038"/>
                </a:solidFill>
                <a:latin typeface="Roboto Mono"/>
                <a:ea typeface="Roboto Mono"/>
                <a:cs typeface="Roboto Mono"/>
                <a:sym typeface="Roboto Mono"/>
              </a:rPr>
              <a:t>{}</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19" name="Google Shape;119;p17"/>
          <p:cNvPicPr preferRelativeResize="0"/>
          <p:nvPr/>
        </p:nvPicPr>
        <p:blipFill>
          <a:blip r:embed="rId3">
            <a:alphaModFix/>
          </a:blip>
          <a:stretch>
            <a:fillRect/>
          </a:stretch>
        </p:blipFill>
        <p:spPr>
          <a:xfrm>
            <a:off x="4124288" y="3298375"/>
            <a:ext cx="3248025" cy="8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Ventajas de usar funciones</a:t>
            </a:r>
            <a:endParaRPr/>
          </a:p>
        </p:txBody>
      </p:sp>
      <p:sp>
        <p:nvSpPr>
          <p:cNvPr id="125" name="Google Shape;125;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Arial"/>
              <a:buChar char="●"/>
            </a:pPr>
            <a:r>
              <a:rPr b="1" lang="es" sz="1500">
                <a:solidFill>
                  <a:srgbClr val="000000"/>
                </a:solidFill>
                <a:latin typeface="Arial"/>
                <a:ea typeface="Arial"/>
                <a:cs typeface="Arial"/>
                <a:sym typeface="Arial"/>
              </a:rPr>
              <a:t>Reutilización de Código</a:t>
            </a:r>
            <a:r>
              <a:rPr lang="es" sz="1500">
                <a:solidFill>
                  <a:srgbClr val="000000"/>
                </a:solidFill>
                <a:latin typeface="Arial"/>
                <a:ea typeface="Arial"/>
                <a:cs typeface="Arial"/>
                <a:sym typeface="Arial"/>
              </a:rPr>
              <a:t>: Puedes llamar a una función múltiples veces, evitando la duplicación de código.</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s" sz="1500">
                <a:solidFill>
                  <a:srgbClr val="000000"/>
                </a:solidFill>
                <a:latin typeface="Arial"/>
                <a:ea typeface="Arial"/>
                <a:cs typeface="Arial"/>
                <a:sym typeface="Arial"/>
              </a:rPr>
              <a:t>Modularidad</a:t>
            </a:r>
            <a:r>
              <a:rPr lang="es" sz="1500">
                <a:solidFill>
                  <a:srgbClr val="000000"/>
                </a:solidFill>
                <a:latin typeface="Arial"/>
                <a:ea typeface="Arial"/>
                <a:cs typeface="Arial"/>
                <a:sym typeface="Arial"/>
              </a:rPr>
              <a:t>: Facilita la división del código en partes manejables.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s" sz="1500">
                <a:solidFill>
                  <a:srgbClr val="000000"/>
                </a:solidFill>
                <a:latin typeface="Arial"/>
                <a:ea typeface="Arial"/>
                <a:cs typeface="Arial"/>
                <a:sym typeface="Arial"/>
              </a:rPr>
              <a:t>Abstracción</a:t>
            </a:r>
            <a:r>
              <a:rPr lang="es" sz="1500">
                <a:solidFill>
                  <a:srgbClr val="000000"/>
                </a:solidFill>
                <a:latin typeface="Arial"/>
                <a:ea typeface="Arial"/>
                <a:cs typeface="Arial"/>
                <a:sym typeface="Arial"/>
              </a:rPr>
              <a:t>: Oculta los detalles de implementación y muestra solo la interfaz necesaria para utilizar la función.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s" sz="1500">
                <a:solidFill>
                  <a:srgbClr val="000000"/>
                </a:solidFill>
                <a:latin typeface="Arial"/>
                <a:ea typeface="Arial"/>
                <a:cs typeface="Arial"/>
                <a:sym typeface="Arial"/>
              </a:rPr>
              <a:t>Mantenimiento</a:t>
            </a:r>
            <a:r>
              <a:rPr lang="es" sz="1500">
                <a:solidFill>
                  <a:srgbClr val="000000"/>
                </a:solidFill>
                <a:latin typeface="Arial"/>
                <a:ea typeface="Arial"/>
                <a:cs typeface="Arial"/>
                <a:sym typeface="Arial"/>
              </a:rPr>
              <a:t>: Hacer cambios en una función afecta a todas las llamadas a esa función, simplificando el mantenimiento.</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Flecha</a:t>
            </a:r>
            <a:endParaRPr/>
          </a:p>
        </p:txBody>
      </p:sp>
      <p:sp>
        <p:nvSpPr>
          <p:cNvPr id="131" name="Google Shape;131;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highlight>
                  <a:srgbClr val="FAFAFA"/>
                </a:highlight>
                <a:latin typeface="Roboto"/>
                <a:ea typeface="Roboto"/>
                <a:cs typeface="Roboto"/>
                <a:sym typeface="Roboto"/>
              </a:rPr>
              <a:t>En lugar de la palabra clave </a:t>
            </a:r>
            <a:r>
              <a:rPr lang="es" sz="1200">
                <a:solidFill>
                  <a:srgbClr val="E83E8C"/>
                </a:solidFill>
                <a:highlight>
                  <a:srgbClr val="FAFAFA"/>
                </a:highlight>
                <a:latin typeface="Courier New"/>
                <a:ea typeface="Courier New"/>
                <a:cs typeface="Courier New"/>
                <a:sym typeface="Courier New"/>
              </a:rPr>
              <a:t>function</a:t>
            </a:r>
            <a:r>
              <a:rPr lang="es" sz="1400">
                <a:solidFill>
                  <a:srgbClr val="010614"/>
                </a:solidFill>
                <a:highlight>
                  <a:srgbClr val="FAFAFA"/>
                </a:highlight>
                <a:latin typeface="Roboto"/>
                <a:ea typeface="Roboto"/>
                <a:cs typeface="Roboto"/>
                <a:sym typeface="Roboto"/>
              </a:rPr>
              <a:t>, usa una flecha (</a:t>
            </a:r>
            <a:r>
              <a:rPr lang="es" sz="1200">
                <a:solidFill>
                  <a:srgbClr val="E83E8C"/>
                </a:solidFill>
                <a:highlight>
                  <a:srgbClr val="FAFAFA"/>
                </a:highlight>
                <a:latin typeface="Courier New"/>
                <a:ea typeface="Courier New"/>
                <a:cs typeface="Courier New"/>
                <a:sym typeface="Courier New"/>
              </a:rPr>
              <a:t>=&gt;</a:t>
            </a:r>
            <a:r>
              <a:rPr lang="es" sz="1400">
                <a:solidFill>
                  <a:srgbClr val="010614"/>
                </a:solidFill>
                <a:highlight>
                  <a:srgbClr val="FAFAFA"/>
                </a:highlight>
                <a:latin typeface="Roboto"/>
                <a:ea typeface="Roboto"/>
                <a:cs typeface="Roboto"/>
                <a:sym typeface="Roboto"/>
              </a:rPr>
              <a:t>) compuesta de los caracteres igual y mayor</a:t>
            </a:r>
            <a:endParaRPr/>
          </a:p>
        </p:txBody>
      </p:sp>
      <p:pic>
        <p:nvPicPr>
          <p:cNvPr id="132" name="Google Shape;132;p19"/>
          <p:cNvPicPr preferRelativeResize="0"/>
          <p:nvPr/>
        </p:nvPicPr>
        <p:blipFill>
          <a:blip r:embed="rId3">
            <a:alphaModFix/>
          </a:blip>
          <a:stretch>
            <a:fillRect/>
          </a:stretch>
        </p:blipFill>
        <p:spPr>
          <a:xfrm>
            <a:off x="2110313" y="2571738"/>
            <a:ext cx="5038725" cy="15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Recursividad</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Es una técnica de programación en la que una función se llama a sí misma para resolver un problema. Esta técnica se utiliza para descomponer problemas complejos en subproblemas más simples y es especialmente útil en la resolución de problemas que tienen una estructura repetitiva o jerárquica.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Conceptos Clave de la Recursividad</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Caso Base</a:t>
            </a:r>
            <a:r>
              <a:rPr lang="es" sz="1100">
                <a:solidFill>
                  <a:srgbClr val="000000"/>
                </a:solidFill>
                <a:latin typeface="Arial"/>
                <a:ea typeface="Arial"/>
                <a:cs typeface="Arial"/>
                <a:sym typeface="Arial"/>
              </a:rPr>
              <a:t>: Es la condición que detiene la recursión. Sin un caso base, la función se llamaría a sí misma indefinidamente, provocando un desbordamiento de pila.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Caso Recursivo</a:t>
            </a:r>
            <a:r>
              <a:rPr lang="es" sz="1100">
                <a:solidFill>
                  <a:srgbClr val="000000"/>
                </a:solidFill>
                <a:latin typeface="Arial"/>
                <a:ea typeface="Arial"/>
                <a:cs typeface="Arial"/>
                <a:sym typeface="Arial"/>
              </a:rPr>
              <a:t>: Es la parte de la función que llama a sí misma con un conjunto de parámetros diferentes, acercándose eventualmente al caso 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Consideraciones al usar recursividad</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Profundidad de la Recursión</a:t>
            </a:r>
            <a:r>
              <a:rPr lang="es" sz="1400">
                <a:solidFill>
                  <a:srgbClr val="000000"/>
                </a:solidFill>
                <a:latin typeface="Arial"/>
                <a:ea typeface="Arial"/>
                <a:cs typeface="Arial"/>
                <a:sym typeface="Arial"/>
              </a:rPr>
              <a:t>: Las llamadas recursivas pueden llevar a un desbordamiento de pila si la profundidad de la recursión es demasiado alta. Es importante asegurarse de que la recursión no sea demasiado profunda.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Eficiencia</a:t>
            </a:r>
            <a:r>
              <a:rPr lang="es" sz="1400">
                <a:solidFill>
                  <a:srgbClr val="000000"/>
                </a:solidFill>
                <a:latin typeface="Arial"/>
                <a:ea typeface="Arial"/>
                <a:cs typeface="Arial"/>
                <a:sym typeface="Arial"/>
              </a:rPr>
              <a:t>: Algunos problemas recursivos, pueden ser ineficientes debido a la repetición de cálculos.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s" sz="1400">
                <a:solidFill>
                  <a:srgbClr val="000000"/>
                </a:solidFill>
                <a:latin typeface="Arial"/>
                <a:ea typeface="Arial"/>
                <a:cs typeface="Arial"/>
                <a:sym typeface="Arial"/>
              </a:rPr>
              <a:t>Comprensión</a:t>
            </a:r>
            <a:r>
              <a:rPr lang="es" sz="1400">
                <a:solidFill>
                  <a:srgbClr val="000000"/>
                </a:solidFill>
                <a:latin typeface="Arial"/>
                <a:ea typeface="Arial"/>
                <a:cs typeface="Arial"/>
                <a:sym typeface="Arial"/>
              </a:rPr>
              <a:t>: Las funciones recursivas pueden ser más difíciles de entender y depurar que las soluciones iterativas. Es crucial tener una buena comprensión del problema y de cómo la recursión divide el problema en partes más simples.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