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a57d45c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a57d45c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506782d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506782d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506782d9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506782d9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506782d9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506782d9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506782d9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506782d9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06782d9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506782d9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506782d9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506782d9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Caché, cookies </a:t>
            </a:r>
            <a:endParaRPr/>
          </a:p>
          <a:p>
            <a:pPr indent="0" lvl="0" marL="0" rtl="0" algn="l">
              <a:spcBef>
                <a:spcPts val="0"/>
              </a:spcBef>
              <a:spcAft>
                <a:spcPts val="0"/>
              </a:spcAft>
              <a:buNone/>
            </a:pPr>
            <a:r>
              <a:rPr lang="es"/>
              <a:t>y sesiones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27/09/2024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pic>
        <p:nvPicPr>
          <p:cNvPr id="91" name="Google Shape;91;p13"/>
          <p:cNvPicPr preferRelativeResize="0"/>
          <p:nvPr/>
        </p:nvPicPr>
        <p:blipFill>
          <a:blip r:embed="rId5">
            <a:alphaModFix/>
          </a:blip>
          <a:stretch>
            <a:fillRect/>
          </a:stretch>
        </p:blipFill>
        <p:spPr>
          <a:xfrm>
            <a:off x="5050750" y="2257125"/>
            <a:ext cx="2959469" cy="1664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cache</a:t>
            </a:r>
            <a:endParaRPr/>
          </a:p>
        </p:txBody>
      </p:sp>
      <p:sp>
        <p:nvSpPr>
          <p:cNvPr id="97" name="Google Shape;97;p14"/>
          <p:cNvSpPr txBox="1"/>
          <p:nvPr>
            <p:ph idx="1" type="body"/>
          </p:nvPr>
        </p:nvSpPr>
        <p:spPr>
          <a:xfrm>
            <a:off x="729450" y="1853850"/>
            <a:ext cx="7641900" cy="2953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En general podemos identificar dos tipos de caché, los locales y los compartidos.</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Prácticamente todos los usuarios tienen un caché local que viene incluido por defecto con su navegador, este puede servir para que las páginas que visitamos carguen más rápido o bien para que podamos ver un sitio incluso cuando no tengamos internet. Este caché local sólo sirve para un usuario, aquél que accede al sitio web en su computadora.</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Por otro lado, un caché compartido puede estar compartido entre múltiples usuarios, existen servicios que ofrecen la posibilidad de funcionar como intermediarios entre los usuarios y el servidor, un buen ejemplo de ello es el servicio en la nube.</a:t>
            </a:r>
            <a:endParaRPr sz="1400">
              <a:solidFill>
                <a:srgbClr val="010614"/>
              </a:solidFill>
              <a:latin typeface="Arial"/>
              <a:ea typeface="Arial"/>
              <a:cs typeface="Arial"/>
              <a:sym typeface="Arial"/>
            </a:endParaRPr>
          </a:p>
          <a:p>
            <a:pPr indent="0" lvl="0" marL="0" marR="152400" rtl="0" algn="l">
              <a:spcBef>
                <a:spcPts val="1200"/>
              </a:spcBef>
              <a:spcAft>
                <a:spcPts val="0"/>
              </a:spcAft>
              <a:buNone/>
            </a:pPr>
            <a:r>
              <a:rPr lang="es" sz="1400">
                <a:solidFill>
                  <a:srgbClr val="010614"/>
                </a:solidFill>
                <a:latin typeface="Arial"/>
                <a:ea typeface="Arial"/>
                <a:cs typeface="Arial"/>
                <a:sym typeface="Arial"/>
              </a:rPr>
              <a:t>Beneficios de los cachés compartidos</a:t>
            </a:r>
            <a:endParaRPr sz="1400">
              <a:solidFill>
                <a:srgbClr val="010614"/>
              </a:solidFill>
              <a:latin typeface="Arial"/>
              <a:ea typeface="Arial"/>
              <a:cs typeface="Arial"/>
              <a:sym typeface="Arial"/>
            </a:endParaRPr>
          </a:p>
          <a:p>
            <a:pPr indent="0" lvl="0" marL="0" marR="152400" rtl="0" algn="l">
              <a:spcBef>
                <a:spcPts val="0"/>
              </a:spcBef>
              <a:spcAft>
                <a:spcPts val="1200"/>
              </a:spcAft>
              <a:buNone/>
            </a:pPr>
            <a:r>
              <a:rPr lang="es" sz="1400">
                <a:solidFill>
                  <a:srgbClr val="010614"/>
                </a:solidFill>
                <a:latin typeface="Arial"/>
                <a:ea typeface="Arial"/>
                <a:cs typeface="Arial"/>
                <a:sym typeface="Arial"/>
              </a:rPr>
              <a:t>Los cachés compartidos son bastante interesantes porque pueden ofrecer beneficios de performance y velocidad incluso a usuarios que visitan por primera vez nuestro sitio web. Algunos de estos servicios replican las copias que se han generado en múltiples ubicaciones del mundo, acercándolas más a los usuarios que eventualmente requerirán estas copias.</a:t>
            </a:r>
            <a:endParaRPr sz="1400">
              <a:solidFill>
                <a:srgbClr val="01061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son las cookies</a:t>
            </a:r>
            <a:endParaRPr/>
          </a:p>
          <a:p>
            <a:pPr indent="0" lvl="0" marL="0" rtl="0" algn="l">
              <a:spcBef>
                <a:spcPts val="0"/>
              </a:spcBef>
              <a:spcAft>
                <a:spcPts val="0"/>
              </a:spcAft>
              <a:buNone/>
            </a:pPr>
            <a:r>
              <a:rPr lang="es"/>
              <a:t> y las sesiones</a:t>
            </a:r>
            <a:endParaRPr/>
          </a:p>
        </p:txBody>
      </p:sp>
      <p:sp>
        <p:nvSpPr>
          <p:cNvPr id="103" name="Google Shape;103;p15"/>
          <p:cNvSpPr txBox="1"/>
          <p:nvPr>
            <p:ph idx="1" type="body"/>
          </p:nvPr>
        </p:nvSpPr>
        <p:spPr>
          <a:xfrm>
            <a:off x="727650" y="2221400"/>
            <a:ext cx="7688700" cy="255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 sz="1400">
                <a:solidFill>
                  <a:srgbClr val="010614"/>
                </a:solidFill>
                <a:latin typeface="Arial"/>
                <a:ea typeface="Arial"/>
                <a:cs typeface="Arial"/>
                <a:sym typeface="Arial"/>
              </a:rPr>
              <a:t>Las sesiones y cookies son utilizadas en todo proyecto web para manejar las identidades de los usuarios entre cada request o petición que se realiza entre el cliente (browser) y el servidor.</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Como vimos en la primera clase, una de las características del protocolo http es que es stateless, es decir,</a:t>
            </a:r>
            <a:r>
              <a:rPr b="1" lang="es" sz="1400">
                <a:solidFill>
                  <a:srgbClr val="010614"/>
                </a:solidFill>
                <a:latin typeface="Arial"/>
                <a:ea typeface="Arial"/>
                <a:cs typeface="Arial"/>
                <a:sym typeface="Arial"/>
              </a:rPr>
              <a:t> no conserva un estado para ninguna petición que recibe.</a:t>
            </a:r>
            <a:r>
              <a:rPr lang="es" sz="1400">
                <a:solidFill>
                  <a:srgbClr val="010614"/>
                </a:solidFill>
                <a:latin typeface="Arial"/>
                <a:ea typeface="Arial"/>
                <a:cs typeface="Arial"/>
                <a:sym typeface="Arial"/>
              </a:rPr>
              <a:t> Esto significa que el servidor no tiene memoria, no recuerda nada entre peticiones, por lo que no sabe si una petición ya vino, qué usuario es, cuáles son sus datos, etc. Sin embargo, las cookies y las sesiones permiten a los sitios web mantener el estado de una sesión de usuario a través de varias solicitudes HTTP.</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Las cookies y sesiones son mecanismos a través de los cuales podemos identificar una petición y almacenar información de nuestros usuarios, como sus preferencias, si inició sesión o no, etc.</a:t>
            </a:r>
            <a:endParaRPr>
              <a:solidFill>
                <a:srgbClr val="010614"/>
              </a:solidFill>
              <a:latin typeface="Arial"/>
              <a:ea typeface="Arial"/>
              <a:cs typeface="Arial"/>
              <a:sym typeface="Arial"/>
            </a:endParaRPr>
          </a:p>
        </p:txBody>
      </p:sp>
      <p:pic>
        <p:nvPicPr>
          <p:cNvPr id="104" name="Google Shape;104;p15"/>
          <p:cNvPicPr preferRelativeResize="0"/>
          <p:nvPr/>
        </p:nvPicPr>
        <p:blipFill rotWithShape="1">
          <a:blip r:embed="rId3">
            <a:alphaModFix/>
          </a:blip>
          <a:srcRect b="11551" l="25292" r="25163" t="12403"/>
          <a:stretch/>
        </p:blipFill>
        <p:spPr>
          <a:xfrm>
            <a:off x="4120125" y="404350"/>
            <a:ext cx="4530076" cy="181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Las cookies</a:t>
            </a:r>
            <a:endParaRPr/>
          </a:p>
        </p:txBody>
      </p:sp>
      <p:sp>
        <p:nvSpPr>
          <p:cNvPr id="110" name="Google Shape;110;p16"/>
          <p:cNvSpPr txBox="1"/>
          <p:nvPr>
            <p:ph idx="1" type="body"/>
          </p:nvPr>
        </p:nvSpPr>
        <p:spPr>
          <a:xfrm>
            <a:off x="729450" y="1853850"/>
            <a:ext cx="7688700" cy="282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Las cookies son pequeñas piezas de datos que se almacenan en el navegador del usuario y se envían junto con cada solicitud al servidor. limitadas por los browsers a 4kb. Esto permite al servidor reconocer al usuario y mantener información del estado de la sesión, como, por ejemplo, el carrito de compras en una tienda en línea. Las cookies son datos que se almacenan en el navegador, y son enviados al servidor en cada petición que hacemos del cliente al servidor mismo.</a:t>
            </a:r>
            <a:endParaRPr sz="1400">
              <a:solidFill>
                <a:srgbClr val="010614"/>
              </a:solidFill>
              <a:latin typeface="Arial"/>
              <a:ea typeface="Arial"/>
              <a:cs typeface="Arial"/>
              <a:sym typeface="Arial"/>
            </a:endParaRPr>
          </a:p>
          <a:p>
            <a:pPr indent="0" lvl="0" marL="0" marR="152400" rtl="0" algn="l">
              <a:spcBef>
                <a:spcPts val="1200"/>
              </a:spcBef>
              <a:spcAft>
                <a:spcPts val="0"/>
              </a:spcAft>
              <a:buNone/>
            </a:pPr>
            <a:r>
              <a:rPr b="1" lang="es" sz="1400">
                <a:solidFill>
                  <a:srgbClr val="010614"/>
                </a:solidFill>
                <a:latin typeface="Arial"/>
                <a:ea typeface="Arial"/>
                <a:cs typeface="Arial"/>
                <a:sym typeface="Arial"/>
              </a:rPr>
              <a:t>Limitaciones de las cookies</a:t>
            </a:r>
            <a:endParaRPr b="1" sz="1400">
              <a:solidFill>
                <a:srgbClr val="010614"/>
              </a:solidFill>
              <a:latin typeface="Arial"/>
              <a:ea typeface="Arial"/>
              <a:cs typeface="Arial"/>
              <a:sym typeface="Arial"/>
            </a:endParaRPr>
          </a:p>
          <a:p>
            <a:pPr indent="0" lvl="0" marL="0" marR="152400" rtl="0" algn="l">
              <a:spcBef>
                <a:spcPts val="0"/>
              </a:spcBef>
              <a:spcAft>
                <a:spcPts val="0"/>
              </a:spcAft>
              <a:buNone/>
            </a:pPr>
            <a:r>
              <a:t/>
            </a:r>
            <a:endParaRPr b="1" sz="1400">
              <a:solidFill>
                <a:srgbClr val="010614"/>
              </a:solidFill>
              <a:latin typeface="Arial"/>
              <a:ea typeface="Arial"/>
              <a:cs typeface="Arial"/>
              <a:sym typeface="Arial"/>
            </a:endParaRPr>
          </a:p>
          <a:p>
            <a:pPr indent="0" lvl="0" marL="0" marR="152400" rtl="0" algn="l">
              <a:spcBef>
                <a:spcPts val="0"/>
              </a:spcBef>
              <a:spcAft>
                <a:spcPts val="0"/>
              </a:spcAft>
              <a:buNone/>
            </a:pPr>
            <a:r>
              <a:rPr lang="es" sz="1400">
                <a:solidFill>
                  <a:srgbClr val="010614"/>
                </a:solidFill>
                <a:latin typeface="Arial"/>
                <a:ea typeface="Arial"/>
                <a:cs typeface="Arial"/>
                <a:sym typeface="Arial"/>
              </a:rPr>
              <a:t>Las cookies tienen varias limitaciones, por un lado la cantidad de información que podemos almacenar en cookies está limitada por el navegador, por otro lado, el usuario es libre de alterar las cookies como él prefiera, alterando así el funcionamiento de una aplicación. Además si algo funciona mal en relación a las cookies, no está bajo el control del desarrollador, ya que los datos están en la computadora del usuario.</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En general, se recomienda no almacenar información sensible o de importancia para nuestras aplicación en cookies, y usar en su lugar sesiones para este tipo de información.</a:t>
            </a:r>
            <a:endParaRPr sz="1400">
              <a:solidFill>
                <a:srgbClr val="01061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Las sesiones</a:t>
            </a:r>
            <a:endParaRPr/>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010614"/>
                </a:solidFill>
                <a:latin typeface="Arial"/>
                <a:ea typeface="Arial"/>
                <a:cs typeface="Arial"/>
                <a:sym typeface="Arial"/>
              </a:rPr>
              <a:t>Las sesiones por otro lado, también permiten almacenar información del estado de una sesión de usuario, pero en lugar de almacenarse en el navegador, la información se almacena en el servidor. </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Cuando un usuario inicia una sesión en un sitio web, se le asigna un ID de sesión único, que se envía al navegador del usuario en forma de cookie. Cada vez que el usuario hace una solicitud al servidor, este ID se envía junto con la solicitud, permitiendo al servidor recuperar el estado de la sesión correspondiente.</a:t>
            </a:r>
            <a:endParaRPr>
              <a:solidFill>
                <a:srgbClr val="01061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 de las sesiones</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Es que se almacenan en el servidor, por lo que podemos guardar mucha más información que en las cookies, además, podemos usar uno de múltiples almacenes para sesiones, desde guardarlas en archivos, usar la memoria RAM, hasta guardar las sesiones en una base de datos especial para este tipo de información. </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Las sesiones no pueden modificarse desde el cliente, ya que aunque el identificador de una sesión es guardado en una cookie, modificarlo significa que la información del usuario y el usuario ya no están conectados, y esto por sí mismo no presenta un riesgo de seguridad. </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Por otro lado, almacenar información sensible como el ID del usuario en una cookie puede prestarse a que se modifique y entonces sí exponga a nuestro servidor a una brecha de seguridad. Además, es común que las aplicaciones web encripten las cookies para que estas no puedan ser leídas o modificadas en texto plano, para eso también hay distintas implementaciones con algoritmos de encriptación.</a:t>
            </a:r>
            <a:endParaRPr>
              <a:solidFill>
                <a:srgbClr val="01061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Passport</a:t>
            </a:r>
            <a:endParaRPr/>
          </a:p>
        </p:txBody>
      </p:sp>
      <p:sp>
        <p:nvSpPr>
          <p:cNvPr id="128" name="Google Shape;128;p19"/>
          <p:cNvSpPr txBox="1"/>
          <p:nvPr>
            <p:ph idx="1" type="body"/>
          </p:nvPr>
        </p:nvSpPr>
        <p:spPr>
          <a:xfrm>
            <a:off x="729450" y="1853850"/>
            <a:ext cx="7688700" cy="2486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s" sz="1550">
                <a:solidFill>
                  <a:srgbClr val="010614"/>
                </a:solidFill>
                <a:latin typeface="Arial"/>
                <a:ea typeface="Arial"/>
                <a:cs typeface="Arial"/>
                <a:sym typeface="Arial"/>
              </a:rPr>
              <a:t>Passport es un middleware para Node.js que se utiliza para la autenticación de usuarios. Proporciona una variedad de estrategias de autenticación, como iniciar sesión con nombre de usuario y contraseña, iniciar sesión con OAuth (como Facebook o Twitter), y autenticación de token JWT. Passport se integra fácilmente con Express para permitir a los desarrolladores agregar fácilmente la autenticación a sus aplicaciones.</a:t>
            </a:r>
            <a:endParaRPr sz="1550">
              <a:solidFill>
                <a:srgbClr val="010614"/>
              </a:solidFill>
              <a:latin typeface="Arial"/>
              <a:ea typeface="Arial"/>
              <a:cs typeface="Arial"/>
              <a:sym typeface="Arial"/>
            </a:endParaRPr>
          </a:p>
          <a:p>
            <a:pPr indent="0" lvl="0" marL="0" rtl="0" algn="l">
              <a:spcBef>
                <a:spcPts val="1200"/>
              </a:spcBef>
              <a:spcAft>
                <a:spcPts val="0"/>
              </a:spcAft>
              <a:buNone/>
            </a:pPr>
            <a:r>
              <a:rPr lang="es" sz="1550">
                <a:solidFill>
                  <a:srgbClr val="010614"/>
                </a:solidFill>
                <a:latin typeface="Arial"/>
                <a:ea typeface="Arial"/>
                <a:cs typeface="Arial"/>
                <a:sym typeface="Arial"/>
              </a:rPr>
              <a:t>Si ya estás utilizando JWT (JSON Web Token) para la autenticación de la API. Usar passport junto con JWT es posible, pero debes cambiar la forma en que gestionas la autenticación, ya que passport está más orientado a manejar la autenticación a través de estrategias de sesión, y JWT es un enfoque basado en tokens para la autenticación sin necesidad de sesiones del lado del servidor.</a:t>
            </a:r>
            <a:endParaRPr sz="1550">
              <a:solidFill>
                <a:srgbClr val="010614"/>
              </a:solidFill>
              <a:latin typeface="Arial"/>
              <a:ea typeface="Arial"/>
              <a:cs typeface="Arial"/>
              <a:sym typeface="Arial"/>
            </a:endParaRPr>
          </a:p>
          <a:p>
            <a:pPr indent="0" lvl="0" marL="0" rtl="0" algn="l">
              <a:spcBef>
                <a:spcPts val="1200"/>
              </a:spcBef>
              <a:spcAft>
                <a:spcPts val="0"/>
              </a:spcAft>
              <a:buNone/>
            </a:pPr>
            <a:r>
              <a:rPr lang="es" sz="1550">
                <a:solidFill>
                  <a:srgbClr val="010614"/>
                </a:solidFill>
                <a:latin typeface="Arial"/>
                <a:ea typeface="Arial"/>
                <a:cs typeface="Arial"/>
                <a:sym typeface="Arial"/>
              </a:rPr>
              <a:t>Passport nos provee de más de 140 mecanismos de autenticación para escoger. Todas estas estrategias son independientes entre sí y están empaquetadas como módulos node separados, los cuales no están incluidos por defecto cuando instalamos el middleware Passport:</a:t>
            </a:r>
            <a:endParaRPr sz="1550">
              <a:solidFill>
                <a:srgbClr val="010614"/>
              </a:solidFill>
              <a:latin typeface="Arial"/>
              <a:ea typeface="Arial"/>
              <a:cs typeface="Arial"/>
              <a:sym typeface="Arial"/>
            </a:endParaRPr>
          </a:p>
          <a:p>
            <a:pPr indent="0" lvl="0" marL="0" rtl="0" algn="l">
              <a:spcBef>
                <a:spcPts val="1200"/>
              </a:spcBef>
              <a:spcAft>
                <a:spcPts val="1200"/>
              </a:spcAft>
              <a:buNone/>
            </a:pPr>
            <a:r>
              <a:t/>
            </a:r>
            <a:endParaRPr/>
          </a:p>
        </p:txBody>
      </p:sp>
      <p:sp>
        <p:nvSpPr>
          <p:cNvPr id="129" name="Google Shape;129;p19"/>
          <p:cNvSpPr txBox="1"/>
          <p:nvPr/>
        </p:nvSpPr>
        <p:spPr>
          <a:xfrm>
            <a:off x="729450" y="4114800"/>
            <a:ext cx="3000000" cy="4002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5000"/>
              </a:lnSpc>
              <a:spcBef>
                <a:spcPts val="0"/>
              </a:spcBef>
              <a:spcAft>
                <a:spcPts val="0"/>
              </a:spcAft>
              <a:buNone/>
            </a:pPr>
            <a:r>
              <a:rPr lang="es">
                <a:solidFill>
                  <a:srgbClr val="FFFFFF"/>
                </a:solidFill>
                <a:highlight>
                  <a:srgbClr val="000000"/>
                </a:highlight>
                <a:latin typeface="Courier New"/>
                <a:ea typeface="Courier New"/>
                <a:cs typeface="Courier New"/>
                <a:sym typeface="Courier New"/>
              </a:rPr>
              <a:t>npm install passport</a:t>
            </a:r>
            <a:endParaRPr>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a:t>
            </a:r>
            <a:r>
              <a:rPr lang="es"/>
              <a:t>utenticación local de Passport</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5B0F00"/>
                </a:solidFill>
                <a:latin typeface="Roboto"/>
                <a:ea typeface="Roboto"/>
                <a:cs typeface="Roboto"/>
                <a:sym typeface="Roboto"/>
              </a:rPr>
              <a:t>Utilizaremos la estrategia de autenticación local de Passport y autenticaremos a los usuarios en una instancia de MongoDB configurada localmente, almacenando los detalles de usuario en la base de datos. Para usar la Estrategia de autenticación local, necesitamos instalar el módulo passport-local:</a:t>
            </a:r>
            <a:endParaRPr>
              <a:solidFill>
                <a:srgbClr val="5B0F00"/>
              </a:solidFill>
            </a:endParaRPr>
          </a:p>
        </p:txBody>
      </p:sp>
      <p:sp>
        <p:nvSpPr>
          <p:cNvPr id="136" name="Google Shape;136;p20"/>
          <p:cNvSpPr txBox="1"/>
          <p:nvPr/>
        </p:nvSpPr>
        <p:spPr>
          <a:xfrm>
            <a:off x="729450" y="3624475"/>
            <a:ext cx="4439400" cy="4002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5000"/>
              </a:lnSpc>
              <a:spcBef>
                <a:spcPts val="0"/>
              </a:spcBef>
              <a:spcAft>
                <a:spcPts val="0"/>
              </a:spcAft>
              <a:buNone/>
            </a:pPr>
            <a:r>
              <a:rPr lang="es">
                <a:solidFill>
                  <a:srgbClr val="FFFFFF"/>
                </a:solidFill>
                <a:highlight>
                  <a:srgbClr val="000000"/>
                </a:highlight>
                <a:latin typeface="Courier New"/>
                <a:ea typeface="Courier New"/>
                <a:cs typeface="Courier New"/>
                <a:sym typeface="Courier New"/>
              </a:rPr>
              <a:t>npm install passport-local</a:t>
            </a:r>
            <a:endParaRPr>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