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Proxima Nova"/>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57278022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57278022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5a12a8f7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5a12a8f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5a12a8f7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5a12a8f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5a12a8f7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5a12a8f7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4ba68be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4ba68be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57278022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5727802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5727802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5727802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308bd0f4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308bd0f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308bd0f4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308bd0f4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308bd0f4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308bd0f4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308bd0f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308bd0f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308bd0f4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308bd0f4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43212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Testing en aplicaciones backend</a:t>
            </a:r>
            <a:endParaRPr/>
          </a:p>
        </p:txBody>
      </p:sp>
      <p:sp>
        <p:nvSpPr>
          <p:cNvPr id="87" name="Google Shape;87;p13"/>
          <p:cNvSpPr txBox="1"/>
          <p:nvPr>
            <p:ph idx="1" type="subTitle"/>
          </p:nvPr>
        </p:nvSpPr>
        <p:spPr>
          <a:xfrm>
            <a:off x="727952" y="42881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Desarrollo de Sistemas Web - Back End</a:t>
            </a:r>
            <a:endParaRPr/>
          </a:p>
        </p:txBody>
      </p:sp>
      <p:sp>
        <p:nvSpPr>
          <p:cNvPr id="88" name="Google Shape;88;p13"/>
          <p:cNvSpPr txBox="1"/>
          <p:nvPr>
            <p:ph idx="1" type="subTitle"/>
          </p:nvPr>
        </p:nvSpPr>
        <p:spPr>
          <a:xfrm>
            <a:off x="5474975" y="4706750"/>
            <a:ext cx="3531900" cy="29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1200"/>
              <a:t>Versión 1.0 F. Act 27/09/2024</a:t>
            </a:r>
            <a:endParaRPr sz="1100"/>
          </a:p>
        </p:txBody>
      </p:sp>
      <p:pic>
        <p:nvPicPr>
          <p:cNvPr id="89" name="Google Shape;89;p13"/>
          <p:cNvPicPr preferRelativeResize="0"/>
          <p:nvPr/>
        </p:nvPicPr>
        <p:blipFill>
          <a:blip r:embed="rId3">
            <a:alphaModFix/>
          </a:blip>
          <a:stretch>
            <a:fillRect/>
          </a:stretch>
        </p:blipFill>
        <p:spPr>
          <a:xfrm>
            <a:off x="7468025" y="3763200"/>
            <a:ext cx="1017650" cy="1017650"/>
          </a:xfrm>
          <a:prstGeom prst="rect">
            <a:avLst/>
          </a:prstGeom>
          <a:noFill/>
          <a:ln>
            <a:noFill/>
          </a:ln>
        </p:spPr>
      </p:pic>
      <p:pic>
        <p:nvPicPr>
          <p:cNvPr id="90" name="Google Shape;90;p13"/>
          <p:cNvPicPr preferRelativeResize="0"/>
          <p:nvPr/>
        </p:nvPicPr>
        <p:blipFill>
          <a:blip r:embed="rId4">
            <a:alphaModFix/>
          </a:blip>
          <a:stretch>
            <a:fillRect/>
          </a:stretch>
        </p:blipFill>
        <p:spPr>
          <a:xfrm>
            <a:off x="5125550" y="1136275"/>
            <a:ext cx="2809875" cy="1724025"/>
          </a:xfrm>
          <a:prstGeom prst="rect">
            <a:avLst/>
          </a:prstGeom>
          <a:noFill/>
          <a:ln>
            <a:noFill/>
          </a:ln>
        </p:spPr>
      </p:pic>
      <p:pic>
        <p:nvPicPr>
          <p:cNvPr id="91" name="Google Shape;91;p13"/>
          <p:cNvPicPr preferRelativeResize="0"/>
          <p:nvPr/>
        </p:nvPicPr>
        <p:blipFill>
          <a:blip r:embed="rId5">
            <a:alphaModFix/>
          </a:blip>
          <a:stretch>
            <a:fillRect/>
          </a:stretch>
        </p:blipFill>
        <p:spPr>
          <a:xfrm>
            <a:off x="5050750" y="2257125"/>
            <a:ext cx="2959469" cy="1664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 a JEST</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Un framework de pruebas unitarias es una herramienta que nos permite escribir pruebas sobre un bloque de código, </a:t>
            </a:r>
            <a:r>
              <a:rPr lang="es" sz="1100">
                <a:solidFill>
                  <a:srgbClr val="000000"/>
                </a:solidFill>
                <a:latin typeface="Proxima Nova"/>
                <a:ea typeface="Proxima Nova"/>
                <a:cs typeface="Proxima Nova"/>
                <a:sym typeface="Proxima Nova"/>
              </a:rPr>
              <a:t>ejecutándose</a:t>
            </a:r>
            <a:r>
              <a:rPr lang="es" sz="1100">
                <a:solidFill>
                  <a:srgbClr val="000000"/>
                </a:solidFill>
                <a:latin typeface="Proxima Nova"/>
                <a:ea typeface="Proxima Nova"/>
                <a:cs typeface="Proxima Nova"/>
                <a:sym typeface="Proxima Nova"/>
              </a:rPr>
              <a:t> bajo un entorno de javascript sin necesidad de interferir en el IDE ni en la propia aplicación.</a:t>
            </a:r>
            <a:endParaRPr sz="1100">
              <a:solidFill>
                <a:srgbClr val="000000"/>
              </a:solidFill>
              <a:latin typeface="Proxima Nova"/>
              <a:ea typeface="Proxima Nova"/>
              <a:cs typeface="Proxima Nova"/>
              <a:sym typeface="Proxima Nova"/>
            </a:endParaRPr>
          </a:p>
          <a:p>
            <a:pPr indent="0" lvl="0" marL="0" rtl="0" algn="l">
              <a:lnSpc>
                <a:spcPct val="125000"/>
              </a:lnSpc>
              <a:spcBef>
                <a:spcPts val="1000"/>
              </a:spcBef>
              <a:spcAft>
                <a:spcPts val="0"/>
              </a:spcAft>
              <a:buNone/>
            </a:pPr>
            <a:r>
              <a:rPr lang="es" sz="1100">
                <a:solidFill>
                  <a:srgbClr val="000000"/>
                </a:solidFill>
                <a:latin typeface="Proxima Nova"/>
                <a:ea typeface="Proxima Nova"/>
                <a:cs typeface="Proxima Nova"/>
                <a:sym typeface="Proxima Nova"/>
              </a:rPr>
              <a:t>Escribiendo la función a probar</a:t>
            </a:r>
            <a:endParaRPr sz="1100">
              <a:solidFill>
                <a:srgbClr val="000000"/>
              </a:solidFill>
              <a:latin typeface="Proxima Nova"/>
              <a:ea typeface="Proxima Nova"/>
              <a:cs typeface="Proxima Nova"/>
              <a:sym typeface="Proxima Nova"/>
            </a:endParaRPr>
          </a:p>
          <a:p>
            <a:pPr indent="0" lvl="0" marL="0" rtl="0" algn="l">
              <a:lnSpc>
                <a:spcPct val="125000"/>
              </a:lnSpc>
              <a:spcBef>
                <a:spcPts val="1000"/>
              </a:spcBef>
              <a:spcAft>
                <a:spcPts val="0"/>
              </a:spcAft>
              <a:buNone/>
            </a:pPr>
            <a:r>
              <a:t/>
            </a:r>
            <a:endParaRPr sz="1100">
              <a:solidFill>
                <a:srgbClr val="000000"/>
              </a:solidFill>
              <a:latin typeface="Proxima Nova"/>
              <a:ea typeface="Proxima Nova"/>
              <a:cs typeface="Proxima Nova"/>
              <a:sym typeface="Proxima Nova"/>
            </a:endParaRPr>
          </a:p>
          <a:p>
            <a:pPr indent="0" lvl="0" marL="0" rtl="0" algn="l">
              <a:spcBef>
                <a:spcPts val="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3873025" y="1476713"/>
            <a:ext cx="1809750" cy="219075"/>
          </a:xfrm>
          <a:prstGeom prst="rect">
            <a:avLst/>
          </a:prstGeom>
          <a:noFill/>
          <a:ln>
            <a:noFill/>
          </a:ln>
        </p:spPr>
      </p:pic>
      <p:pic>
        <p:nvPicPr>
          <p:cNvPr id="148" name="Google Shape;148;p22"/>
          <p:cNvPicPr preferRelativeResize="0"/>
          <p:nvPr/>
        </p:nvPicPr>
        <p:blipFill>
          <a:blip r:embed="rId4">
            <a:alphaModFix/>
          </a:blip>
          <a:stretch>
            <a:fillRect/>
          </a:stretch>
        </p:blipFill>
        <p:spPr>
          <a:xfrm>
            <a:off x="827938" y="2949688"/>
            <a:ext cx="2390775" cy="134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TEST</a:t>
            </a:r>
            <a:endParaRPr/>
          </a:p>
        </p:txBody>
      </p:sp>
      <p:sp>
        <p:nvSpPr>
          <p:cNvPr id="154" name="Google Shape;154;p23"/>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100">
                <a:solidFill>
                  <a:srgbClr val="000000"/>
                </a:solidFill>
                <a:latin typeface="Arial"/>
                <a:ea typeface="Arial"/>
                <a:cs typeface="Arial"/>
                <a:sym typeface="Arial"/>
              </a:rPr>
              <a:t>Ahora, vamos a escribir un test para esta función en un archivo de prueba, por ejemplo, suma.test.js. Este test comprobará que la función suma se comporta correctamente.</a:t>
            </a:r>
            <a:endParaRPr>
              <a:solidFill>
                <a:srgbClr val="000000"/>
              </a:solidFill>
              <a:latin typeface="Arial"/>
              <a:ea typeface="Arial"/>
              <a:cs typeface="Arial"/>
              <a:sym typeface="Arial"/>
            </a:endParaRPr>
          </a:p>
        </p:txBody>
      </p:sp>
      <p:pic>
        <p:nvPicPr>
          <p:cNvPr id="155" name="Google Shape;155;p23"/>
          <p:cNvPicPr preferRelativeResize="0"/>
          <p:nvPr/>
        </p:nvPicPr>
        <p:blipFill>
          <a:blip r:embed="rId3">
            <a:alphaModFix/>
          </a:blip>
          <a:stretch>
            <a:fillRect/>
          </a:stretch>
        </p:blipFill>
        <p:spPr>
          <a:xfrm>
            <a:off x="4355500" y="1596250"/>
            <a:ext cx="4267051" cy="19510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Ejecutar los tests</a:t>
            </a:r>
            <a:endParaRPr/>
          </a:p>
        </p:txBody>
      </p:sp>
      <p:sp>
        <p:nvSpPr>
          <p:cNvPr id="161" name="Google Shape;161;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rgbClr val="000000"/>
                </a:solidFill>
                <a:latin typeface="Arial"/>
                <a:ea typeface="Arial"/>
                <a:cs typeface="Arial"/>
                <a:sym typeface="Arial"/>
              </a:rPr>
              <a:t>npm install --save-dev jest</a:t>
            </a:r>
            <a:endParaRPr>
              <a:solidFill>
                <a:srgbClr val="000000"/>
              </a:solidFill>
              <a:latin typeface="Arial"/>
              <a:ea typeface="Arial"/>
              <a:cs typeface="Arial"/>
              <a:sym typeface="Arial"/>
            </a:endParaRPr>
          </a:p>
        </p:txBody>
      </p:sp>
      <p:pic>
        <p:nvPicPr>
          <p:cNvPr id="162" name="Google Shape;162;p24"/>
          <p:cNvPicPr preferRelativeResize="0"/>
          <p:nvPr/>
        </p:nvPicPr>
        <p:blipFill>
          <a:blip r:embed="rId3">
            <a:alphaModFix/>
          </a:blip>
          <a:stretch>
            <a:fillRect/>
          </a:stretch>
        </p:blipFill>
        <p:spPr>
          <a:xfrm>
            <a:off x="2827950" y="2989400"/>
            <a:ext cx="1647825" cy="666750"/>
          </a:xfrm>
          <a:prstGeom prst="rect">
            <a:avLst/>
          </a:prstGeom>
          <a:noFill/>
          <a:ln>
            <a:noFill/>
          </a:ln>
        </p:spPr>
      </p:pic>
      <p:sp>
        <p:nvSpPr>
          <p:cNvPr id="163" name="Google Shape;163;p24"/>
          <p:cNvSpPr txBox="1"/>
          <p:nvPr/>
        </p:nvSpPr>
        <p:spPr>
          <a:xfrm>
            <a:off x="729450" y="41632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npm test</a:t>
            </a:r>
            <a:endParaRPr/>
          </a:p>
        </p:txBody>
      </p:sp>
      <p:sp>
        <p:nvSpPr>
          <p:cNvPr id="164" name="Google Shape;164;p24"/>
          <p:cNvSpPr txBox="1"/>
          <p:nvPr/>
        </p:nvSpPr>
        <p:spPr>
          <a:xfrm>
            <a:off x="1949000" y="25717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package.json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635000" y="638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Explicación de la prueba:</a:t>
            </a:r>
            <a:endParaRPr/>
          </a:p>
        </p:txBody>
      </p:sp>
      <p:sp>
        <p:nvSpPr>
          <p:cNvPr id="170" name="Google Shape;170;p25"/>
          <p:cNvSpPr txBox="1"/>
          <p:nvPr>
            <p:ph idx="1" type="body"/>
          </p:nvPr>
        </p:nvSpPr>
        <p:spPr>
          <a:xfrm>
            <a:off x="683300" y="1443825"/>
            <a:ext cx="4055400" cy="3215700"/>
          </a:xfrm>
          <a:prstGeom prst="rect">
            <a:avLst/>
          </a:prstGeom>
        </p:spPr>
        <p:txBody>
          <a:bodyPr anchorCtr="0" anchor="t" bIns="91425" lIns="91425" spcFirstLastPara="1" rIns="91425" wrap="square" tIns="91425">
            <a:normAutofit fontScale="62500"/>
          </a:bodyPr>
          <a:lstStyle/>
          <a:p>
            <a:pPr indent="-298053" lvl="0" marL="457200" rtl="0" algn="l">
              <a:spcBef>
                <a:spcPts val="1200"/>
              </a:spcBef>
              <a:spcAft>
                <a:spcPts val="0"/>
              </a:spcAft>
              <a:buClr>
                <a:srgbClr val="000000"/>
              </a:buClr>
              <a:buSzPct val="100000"/>
              <a:buFont typeface="Arial"/>
              <a:buChar char="●"/>
            </a:pPr>
            <a:r>
              <a:rPr b="1" lang="es" sz="1750">
                <a:solidFill>
                  <a:srgbClr val="000000"/>
                </a:solidFill>
                <a:latin typeface="Arial"/>
                <a:ea typeface="Arial"/>
                <a:cs typeface="Arial"/>
                <a:sym typeface="Arial"/>
              </a:rPr>
              <a:t>test()</a:t>
            </a:r>
            <a:r>
              <a:rPr lang="es" sz="1750">
                <a:solidFill>
                  <a:srgbClr val="000000"/>
                </a:solidFill>
                <a:latin typeface="Arial"/>
                <a:ea typeface="Arial"/>
                <a:cs typeface="Arial"/>
                <a:sym typeface="Arial"/>
              </a:rPr>
              <a:t>: Jest utiliza la función test() para definir un caso de prueba. El primer argumento es una descripción del test, y el segundo argumento es una función que contiene el código de la prueba.</a:t>
            </a:r>
            <a:endParaRPr sz="1750">
              <a:solidFill>
                <a:srgbClr val="000000"/>
              </a:solidFill>
              <a:latin typeface="Arial"/>
              <a:ea typeface="Arial"/>
              <a:cs typeface="Arial"/>
              <a:sym typeface="Arial"/>
            </a:endParaRPr>
          </a:p>
          <a:p>
            <a:pPr indent="-298053" lvl="0" marL="457200" rtl="0" algn="l">
              <a:spcBef>
                <a:spcPts val="0"/>
              </a:spcBef>
              <a:spcAft>
                <a:spcPts val="0"/>
              </a:spcAft>
              <a:buClr>
                <a:srgbClr val="000000"/>
              </a:buClr>
              <a:buSzPct val="100000"/>
              <a:buFont typeface="Arial"/>
              <a:buChar char="●"/>
            </a:pPr>
            <a:r>
              <a:rPr b="1" lang="es" sz="1750">
                <a:solidFill>
                  <a:srgbClr val="000000"/>
                </a:solidFill>
                <a:latin typeface="Arial"/>
                <a:ea typeface="Arial"/>
                <a:cs typeface="Arial"/>
                <a:sym typeface="Arial"/>
              </a:rPr>
              <a:t>expect()</a:t>
            </a:r>
            <a:r>
              <a:rPr lang="es" sz="1750">
                <a:solidFill>
                  <a:srgbClr val="000000"/>
                </a:solidFill>
                <a:latin typeface="Arial"/>
                <a:ea typeface="Arial"/>
                <a:cs typeface="Arial"/>
                <a:sym typeface="Arial"/>
              </a:rPr>
              <a:t>: La función expect() se usa para hacer una afirmación sobre el valor de la función que estamos probando.</a:t>
            </a:r>
            <a:endParaRPr sz="1750">
              <a:solidFill>
                <a:srgbClr val="000000"/>
              </a:solidFill>
              <a:latin typeface="Arial"/>
              <a:ea typeface="Arial"/>
              <a:cs typeface="Arial"/>
              <a:sym typeface="Arial"/>
            </a:endParaRPr>
          </a:p>
          <a:p>
            <a:pPr indent="-298053" lvl="0" marL="457200" rtl="0" algn="l">
              <a:spcBef>
                <a:spcPts val="0"/>
              </a:spcBef>
              <a:spcAft>
                <a:spcPts val="0"/>
              </a:spcAft>
              <a:buClr>
                <a:srgbClr val="000000"/>
              </a:buClr>
              <a:buSzPct val="100000"/>
              <a:buFont typeface="Arial"/>
              <a:buChar char="●"/>
            </a:pPr>
            <a:r>
              <a:rPr b="1" lang="es" sz="1750">
                <a:solidFill>
                  <a:srgbClr val="000000"/>
                </a:solidFill>
                <a:latin typeface="Arial"/>
                <a:ea typeface="Arial"/>
                <a:cs typeface="Arial"/>
                <a:sym typeface="Arial"/>
              </a:rPr>
              <a:t>toBe()</a:t>
            </a:r>
            <a:r>
              <a:rPr lang="es" sz="1750">
                <a:solidFill>
                  <a:srgbClr val="000000"/>
                </a:solidFill>
                <a:latin typeface="Arial"/>
                <a:ea typeface="Arial"/>
                <a:cs typeface="Arial"/>
                <a:sym typeface="Arial"/>
              </a:rPr>
              <a:t>: Es un matcher de Jest que verifica si el valor calculado es exactamente igual al valor esperado.</a:t>
            </a:r>
            <a:endParaRPr sz="1750">
              <a:solidFill>
                <a:srgbClr val="000000"/>
              </a:solidFill>
              <a:latin typeface="Arial"/>
              <a:ea typeface="Arial"/>
              <a:cs typeface="Arial"/>
              <a:sym typeface="Arial"/>
            </a:endParaRPr>
          </a:p>
          <a:p>
            <a:pPr indent="0" lvl="0" marL="0" rtl="0" algn="l">
              <a:spcBef>
                <a:spcPts val="1200"/>
              </a:spcBef>
              <a:spcAft>
                <a:spcPts val="0"/>
              </a:spcAft>
              <a:buNone/>
            </a:pPr>
            <a:r>
              <a:rPr lang="es" sz="1750">
                <a:solidFill>
                  <a:srgbClr val="000000"/>
                </a:solidFill>
                <a:latin typeface="Arial"/>
                <a:ea typeface="Arial"/>
                <a:cs typeface="Arial"/>
                <a:sym typeface="Arial"/>
              </a:rPr>
              <a:t>En este ejemplo, estamos probando la función suma con diferentes combinaciones de números y verificando que el resultado sea el esperado.</a:t>
            </a:r>
            <a:endParaRPr sz="1750">
              <a:solidFill>
                <a:srgbClr val="000000"/>
              </a:solidFill>
              <a:latin typeface="Arial"/>
              <a:ea typeface="Arial"/>
              <a:cs typeface="Arial"/>
              <a:sym typeface="Arial"/>
            </a:endParaRPr>
          </a:p>
          <a:p>
            <a:pPr indent="0" lvl="0" marL="0" rtl="0" algn="l">
              <a:spcBef>
                <a:spcPts val="1200"/>
              </a:spcBef>
              <a:spcAft>
                <a:spcPts val="1200"/>
              </a:spcAft>
              <a:buNone/>
            </a:pPr>
            <a:r>
              <a:rPr lang="es" sz="1750">
                <a:solidFill>
                  <a:srgbClr val="000000"/>
                </a:solidFill>
                <a:latin typeface="Arial"/>
                <a:ea typeface="Arial"/>
                <a:cs typeface="Arial"/>
                <a:sym typeface="Arial"/>
              </a:rPr>
              <a:t>Si alguna de las pruebas falla, Jest mostrará un mensaje de error indicando qué prueba no pasó y por qué.</a:t>
            </a:r>
            <a:endParaRPr>
              <a:solidFill>
                <a:srgbClr val="000000"/>
              </a:solidFill>
            </a:endParaRPr>
          </a:p>
        </p:txBody>
      </p:sp>
      <p:pic>
        <p:nvPicPr>
          <p:cNvPr id="171" name="Google Shape;171;p25"/>
          <p:cNvPicPr preferRelativeResize="0"/>
          <p:nvPr/>
        </p:nvPicPr>
        <p:blipFill>
          <a:blip r:embed="rId3">
            <a:alphaModFix/>
          </a:blip>
          <a:stretch>
            <a:fillRect/>
          </a:stretch>
        </p:blipFill>
        <p:spPr>
          <a:xfrm>
            <a:off x="4914350" y="1443813"/>
            <a:ext cx="3905250" cy="261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Testing en aplicaciones backend</a:t>
            </a:r>
            <a:endParaRPr/>
          </a:p>
        </p:txBody>
      </p:sp>
      <p:sp>
        <p:nvSpPr>
          <p:cNvPr id="97" name="Google Shape;97;p14"/>
          <p:cNvSpPr txBox="1"/>
          <p:nvPr>
            <p:ph idx="1" type="body"/>
          </p:nvPr>
        </p:nvSpPr>
        <p:spPr>
          <a:xfrm>
            <a:off x="729450" y="2078875"/>
            <a:ext cx="7688700" cy="2725500"/>
          </a:xfrm>
          <a:prstGeom prst="rect">
            <a:avLst/>
          </a:prstGeom>
        </p:spPr>
        <p:txBody>
          <a:bodyPr anchorCtr="0" anchor="t" bIns="91425" lIns="91425" spcFirstLastPara="1" rIns="91425" wrap="square" tIns="91425">
            <a:noAutofit/>
          </a:bodyPr>
          <a:lstStyle/>
          <a:p>
            <a:pPr indent="0" lvl="0" marL="0" rtl="0" algn="l">
              <a:lnSpc>
                <a:spcPct val="105000"/>
              </a:lnSpc>
              <a:spcBef>
                <a:spcPts val="1000"/>
              </a:spcBef>
              <a:spcAft>
                <a:spcPts val="0"/>
              </a:spcAft>
              <a:buSzPts val="770"/>
              <a:buNone/>
            </a:pPr>
            <a:r>
              <a:rPr lang="es" sz="870">
                <a:solidFill>
                  <a:srgbClr val="000000"/>
                </a:solidFill>
                <a:latin typeface="Arial"/>
                <a:ea typeface="Arial"/>
                <a:cs typeface="Arial"/>
                <a:sym typeface="Arial"/>
              </a:rPr>
              <a:t>El Testing de Software es toda una disciplina en la ingeniería de software permite tener procesos, métodos de trabajo y herramientas para identificar defectos en el software alcanzando un proceso de estabilidad del mismo. El Testing no es una actividad que se piensa al final del desarrollo del software, sino que va paralelo a este.</a:t>
            </a:r>
            <a:endParaRPr sz="870">
              <a:solidFill>
                <a:srgbClr val="000000"/>
              </a:solidFill>
              <a:latin typeface="Arial"/>
              <a:ea typeface="Arial"/>
              <a:cs typeface="Arial"/>
              <a:sym typeface="Arial"/>
            </a:endParaRPr>
          </a:p>
          <a:p>
            <a:pPr indent="0" lvl="0" marL="0" rtl="0" algn="l">
              <a:lnSpc>
                <a:spcPct val="105000"/>
              </a:lnSpc>
              <a:spcBef>
                <a:spcPts val="1000"/>
              </a:spcBef>
              <a:spcAft>
                <a:spcPts val="0"/>
              </a:spcAft>
              <a:buSzPts val="770"/>
              <a:buNone/>
            </a:pPr>
            <a:r>
              <a:rPr lang="es" sz="870">
                <a:solidFill>
                  <a:srgbClr val="000000"/>
                </a:solidFill>
                <a:latin typeface="Arial"/>
                <a:ea typeface="Arial"/>
                <a:cs typeface="Arial"/>
                <a:sym typeface="Arial"/>
              </a:rPr>
              <a:t>El testing es esencial para garantizar la calidad y el correcto funcionamiento del software. En esta guía, el enfoque principal es comprender y aplicar principios de testing como el </a:t>
            </a:r>
            <a:r>
              <a:rPr b="1" lang="es" sz="870">
                <a:solidFill>
                  <a:srgbClr val="000000"/>
                </a:solidFill>
                <a:latin typeface="Arial"/>
                <a:ea typeface="Arial"/>
                <a:cs typeface="Arial"/>
                <a:sym typeface="Arial"/>
              </a:rPr>
              <a:t>Test Driven Development (TDD)</a:t>
            </a:r>
            <a:r>
              <a:rPr lang="es" sz="870">
                <a:solidFill>
                  <a:srgbClr val="000000"/>
                </a:solidFill>
                <a:latin typeface="Arial"/>
                <a:ea typeface="Arial"/>
                <a:cs typeface="Arial"/>
                <a:sym typeface="Arial"/>
              </a:rPr>
              <a:t> y la automatización de pruebas. Las habilidades desarrolladas incluyen diseñar sistemas backend robustos y realizar pruebas unitarias y de integración usando herramientas como </a:t>
            </a:r>
            <a:r>
              <a:rPr b="1" lang="es" sz="870">
                <a:solidFill>
                  <a:srgbClr val="000000"/>
                </a:solidFill>
                <a:latin typeface="Arial"/>
                <a:ea typeface="Arial"/>
                <a:cs typeface="Arial"/>
                <a:sym typeface="Arial"/>
              </a:rPr>
              <a:t>Jest</a:t>
            </a:r>
            <a:r>
              <a:rPr lang="es" sz="870">
                <a:solidFill>
                  <a:srgbClr val="000000"/>
                </a:solidFill>
                <a:latin typeface="Arial"/>
                <a:ea typeface="Arial"/>
                <a:cs typeface="Arial"/>
                <a:sym typeface="Arial"/>
              </a:rPr>
              <a:t>.</a:t>
            </a:r>
            <a:endParaRPr sz="870">
              <a:solidFill>
                <a:srgbClr val="000000"/>
              </a:solidFill>
              <a:latin typeface="Arial"/>
              <a:ea typeface="Arial"/>
              <a:cs typeface="Arial"/>
              <a:sym typeface="Arial"/>
            </a:endParaRPr>
          </a:p>
          <a:p>
            <a:pPr indent="0" lvl="0" marL="0" rtl="0" algn="l">
              <a:lnSpc>
                <a:spcPct val="105000"/>
              </a:lnSpc>
              <a:spcBef>
                <a:spcPts val="1000"/>
              </a:spcBef>
              <a:spcAft>
                <a:spcPts val="0"/>
              </a:spcAft>
              <a:buSzPts val="770"/>
              <a:buNone/>
            </a:pPr>
            <a:r>
              <a:rPr lang="es" sz="1220">
                <a:solidFill>
                  <a:srgbClr val="0D5671"/>
                </a:solidFill>
                <a:latin typeface="Arial"/>
                <a:ea typeface="Arial"/>
                <a:cs typeface="Arial"/>
                <a:sym typeface="Arial"/>
              </a:rPr>
              <a:t>Objetivos del Testing</a:t>
            </a:r>
            <a:endParaRPr sz="1220">
              <a:solidFill>
                <a:srgbClr val="0D5671"/>
              </a:solidFill>
              <a:latin typeface="Arial"/>
              <a:ea typeface="Arial"/>
              <a:cs typeface="Arial"/>
              <a:sym typeface="Arial"/>
            </a:endParaRPr>
          </a:p>
          <a:p>
            <a:pPr indent="-283845" lvl="0" marL="457200" rtl="0" algn="l">
              <a:lnSpc>
                <a:spcPct val="105000"/>
              </a:lnSpc>
              <a:spcBef>
                <a:spcPts val="1000"/>
              </a:spcBef>
              <a:spcAft>
                <a:spcPts val="0"/>
              </a:spcAft>
              <a:buClr>
                <a:srgbClr val="000000"/>
              </a:buClr>
              <a:buSzPts val="870"/>
              <a:buFont typeface="Arial"/>
              <a:buChar char="●"/>
            </a:pPr>
            <a:r>
              <a:rPr lang="es" sz="870">
                <a:solidFill>
                  <a:srgbClr val="000000"/>
                </a:solidFill>
                <a:latin typeface="Arial"/>
                <a:ea typeface="Arial"/>
                <a:cs typeface="Arial"/>
                <a:sym typeface="Arial"/>
              </a:rPr>
              <a:t>Encontrar defectos o bugs con el fin de ser subsanados.</a:t>
            </a:r>
            <a:endParaRPr sz="870">
              <a:solidFill>
                <a:srgbClr val="000000"/>
              </a:solidFill>
              <a:latin typeface="Arial"/>
              <a:ea typeface="Arial"/>
              <a:cs typeface="Arial"/>
              <a:sym typeface="Arial"/>
            </a:endParaRPr>
          </a:p>
          <a:p>
            <a:pPr indent="-283845" lvl="0" marL="457200" rtl="0" algn="l">
              <a:lnSpc>
                <a:spcPct val="105000"/>
              </a:lnSpc>
              <a:spcBef>
                <a:spcPts val="0"/>
              </a:spcBef>
              <a:spcAft>
                <a:spcPts val="0"/>
              </a:spcAft>
              <a:buClr>
                <a:srgbClr val="000000"/>
              </a:buClr>
              <a:buSzPts val="870"/>
              <a:buFont typeface="Arial"/>
              <a:buChar char="●"/>
            </a:pPr>
            <a:r>
              <a:rPr lang="es" sz="870">
                <a:solidFill>
                  <a:srgbClr val="000000"/>
                </a:solidFill>
                <a:latin typeface="Arial"/>
                <a:ea typeface="Arial"/>
                <a:cs typeface="Arial"/>
                <a:sym typeface="Arial"/>
              </a:rPr>
              <a:t>Aumentar la confianza en el nivel de calidad del software </a:t>
            </a:r>
            <a:endParaRPr sz="870">
              <a:solidFill>
                <a:srgbClr val="000000"/>
              </a:solidFill>
              <a:latin typeface="Arial"/>
              <a:ea typeface="Arial"/>
              <a:cs typeface="Arial"/>
              <a:sym typeface="Arial"/>
            </a:endParaRPr>
          </a:p>
          <a:p>
            <a:pPr indent="-283845" lvl="0" marL="457200" rtl="0" algn="l">
              <a:lnSpc>
                <a:spcPct val="105000"/>
              </a:lnSpc>
              <a:spcBef>
                <a:spcPts val="0"/>
              </a:spcBef>
              <a:spcAft>
                <a:spcPts val="0"/>
              </a:spcAft>
              <a:buClr>
                <a:srgbClr val="000000"/>
              </a:buClr>
              <a:buSzPts val="870"/>
              <a:buFont typeface="Arial"/>
              <a:buChar char="●"/>
            </a:pPr>
            <a:r>
              <a:rPr lang="es" sz="870">
                <a:solidFill>
                  <a:srgbClr val="000000"/>
                </a:solidFill>
                <a:latin typeface="Arial"/>
                <a:ea typeface="Arial"/>
                <a:cs typeface="Arial"/>
                <a:sym typeface="Arial"/>
              </a:rPr>
              <a:t>En base a la calidad, permite llevar a considerar la toma de decisiones</a:t>
            </a:r>
            <a:endParaRPr sz="870">
              <a:solidFill>
                <a:srgbClr val="000000"/>
              </a:solidFill>
              <a:latin typeface="Arial"/>
              <a:ea typeface="Arial"/>
              <a:cs typeface="Arial"/>
              <a:sym typeface="Arial"/>
            </a:endParaRPr>
          </a:p>
          <a:p>
            <a:pPr indent="-283845" lvl="0" marL="457200" rtl="0" algn="l">
              <a:lnSpc>
                <a:spcPct val="105000"/>
              </a:lnSpc>
              <a:spcBef>
                <a:spcPts val="0"/>
              </a:spcBef>
              <a:spcAft>
                <a:spcPts val="0"/>
              </a:spcAft>
              <a:buClr>
                <a:srgbClr val="000000"/>
              </a:buClr>
              <a:buSzPts val="870"/>
              <a:buFont typeface="Arial"/>
              <a:buChar char="●"/>
            </a:pPr>
            <a:r>
              <a:rPr lang="es" sz="870">
                <a:solidFill>
                  <a:srgbClr val="000000"/>
                </a:solidFill>
                <a:latin typeface="Arial"/>
                <a:ea typeface="Arial"/>
                <a:cs typeface="Arial"/>
                <a:sym typeface="Arial"/>
              </a:rPr>
              <a:t>Evitar el aumento de defectos o Bugs en la APP testeada</a:t>
            </a:r>
            <a:endParaRPr sz="87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Principios del Testing</a:t>
            </a:r>
            <a:endParaRPr/>
          </a:p>
        </p:txBody>
      </p:sp>
      <p:sp>
        <p:nvSpPr>
          <p:cNvPr id="103" name="Google Shape;103;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ISTQB (International Software Testing Qualifications Board) es una organización internacional que establece estándares globales para la certificación de competencias en pruebas de software. Fundada en 2002, su misión es apoyar el desarrollo y reconocimiento de habilidades en pruebas de software mediante programas de capacitación y certificación.</a:t>
            </a:r>
            <a:endParaRPr/>
          </a:p>
          <a:p>
            <a:pPr indent="0" lvl="0" marL="0" rtl="0" algn="l">
              <a:spcBef>
                <a:spcPts val="1200"/>
              </a:spcBef>
              <a:spcAft>
                <a:spcPts val="1200"/>
              </a:spcAft>
              <a:buNone/>
            </a:pPr>
            <a:r>
              <a:rPr lang="es"/>
              <a:t>El ISTQB ofrece certificaciones en distintos niveles y especialidades, diseñadas para profesionales de pruebas de software. Estas certificaciones cubren temas como el ciclo de vida de las pruebas, técnicas de diseño de casos de prueba, gestión de pruebas y herramientas de automatización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Los principios fundamentales del testing</a:t>
            </a:r>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Las pruebas demuestran la presencia de defectos</a:t>
            </a:r>
            <a:r>
              <a:rPr lang="es" sz="1100">
                <a:solidFill>
                  <a:srgbClr val="000000"/>
                </a:solidFill>
                <a:latin typeface="Arial"/>
                <a:ea typeface="Arial"/>
                <a:cs typeface="Arial"/>
                <a:sym typeface="Arial"/>
              </a:rPr>
              <a:t>, no su ausencia.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El testing exhaustivo no es posible</a:t>
            </a:r>
            <a:r>
              <a:rPr lang="es" sz="1100">
                <a:solidFill>
                  <a:srgbClr val="000000"/>
                </a:solidFill>
                <a:latin typeface="Arial"/>
                <a:ea typeface="Arial"/>
                <a:cs typeface="Arial"/>
                <a:sym typeface="Arial"/>
              </a:rPr>
              <a:t>, por lo que debemos enfocarnos en los aspectos críticos del software.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Pruebas tempranas</a:t>
            </a:r>
            <a:r>
              <a:rPr lang="es" sz="1100">
                <a:solidFill>
                  <a:srgbClr val="000000"/>
                </a:solidFill>
                <a:latin typeface="Arial"/>
                <a:ea typeface="Arial"/>
                <a:cs typeface="Arial"/>
                <a:sym typeface="Arial"/>
              </a:rPr>
              <a:t> reducen el costo y tiempo de corrección de errores.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Agrupación de defectos</a:t>
            </a:r>
            <a:r>
              <a:rPr lang="es" sz="1100">
                <a:solidFill>
                  <a:srgbClr val="000000"/>
                </a:solidFill>
                <a:latin typeface="Arial"/>
                <a:ea typeface="Arial"/>
                <a:cs typeface="Arial"/>
                <a:sym typeface="Arial"/>
              </a:rPr>
              <a:t> indica que un porcentaje pequeño de componentes contiene la mayoría de los defectos.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Paradoja del pesticida</a:t>
            </a:r>
            <a:r>
              <a:rPr lang="es" sz="1100">
                <a:solidFill>
                  <a:srgbClr val="000000"/>
                </a:solidFill>
                <a:latin typeface="Arial"/>
                <a:ea typeface="Arial"/>
                <a:cs typeface="Arial"/>
                <a:sym typeface="Arial"/>
              </a:rPr>
              <a:t>: es necesario actualizar continuamente las pruebas para encontrar nuevos errores.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El testing depende del contexto</a:t>
            </a:r>
            <a:r>
              <a:rPr lang="es" sz="1100">
                <a:solidFill>
                  <a:srgbClr val="000000"/>
                </a:solidFill>
                <a:latin typeface="Arial"/>
                <a:ea typeface="Arial"/>
                <a:cs typeface="Arial"/>
                <a:sym typeface="Arial"/>
              </a:rPr>
              <a:t>, adaptándose a diferentes aplicaciones y requerimientos.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s" sz="1100">
                <a:solidFill>
                  <a:srgbClr val="000000"/>
                </a:solidFill>
                <a:latin typeface="Arial"/>
                <a:ea typeface="Arial"/>
                <a:cs typeface="Arial"/>
                <a:sym typeface="Arial"/>
              </a:rPr>
              <a:t>La falacia de la ausencia de incidentes</a:t>
            </a:r>
            <a:r>
              <a:rPr lang="es" sz="1100">
                <a:solidFill>
                  <a:srgbClr val="000000"/>
                </a:solidFill>
                <a:latin typeface="Arial"/>
                <a:ea typeface="Arial"/>
                <a:cs typeface="Arial"/>
                <a:sym typeface="Arial"/>
              </a:rPr>
              <a:t> nos recuerda que la corrección de errores no garantiza que el software sea útil.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Ciclo de vida del software</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A lo largo del ciclo de vida del software se realizan distintas pruebas para garantizar que este cumpla con los requerimientos para los que fue diseñado y de la misma forma se encuentren procesos de mejora y optimización a medida que se desarrolla el software.</a:t>
            </a:r>
            <a:endParaRPr sz="1100">
              <a:solidFill>
                <a:srgbClr val="000000"/>
              </a:solidFill>
              <a:latin typeface="Arial"/>
              <a:ea typeface="Arial"/>
              <a:cs typeface="Arial"/>
              <a:sym typeface="Arial"/>
            </a:endParaRPr>
          </a:p>
          <a:p>
            <a:pPr indent="-298450" lvl="0" marL="457200" rtl="0" algn="l">
              <a:lnSpc>
                <a:spcPct val="125000"/>
              </a:lnSpc>
              <a:spcBef>
                <a:spcPts val="1000"/>
              </a:spcBef>
              <a:spcAft>
                <a:spcPts val="0"/>
              </a:spcAft>
              <a:buClr>
                <a:srgbClr val="000000"/>
              </a:buClr>
              <a:buSzPts val="1100"/>
              <a:buFont typeface="Arial"/>
              <a:buChar char="●"/>
            </a:pPr>
            <a:r>
              <a:rPr lang="es" sz="1100">
                <a:solidFill>
                  <a:srgbClr val="000000"/>
                </a:solidFill>
                <a:latin typeface="Arial"/>
                <a:ea typeface="Arial"/>
                <a:cs typeface="Arial"/>
                <a:sym typeface="Arial"/>
              </a:rPr>
              <a:t>Es necesario hacer pruebas en todas las fases del desarrollo de software ya que un error encontrado en una etapa tardía puede generar costos muy elevados.</a:t>
            </a:r>
            <a:endParaRPr sz="1100">
              <a:solidFill>
                <a:srgbClr val="000000"/>
              </a:solidFill>
              <a:latin typeface="Arial"/>
              <a:ea typeface="Arial"/>
              <a:cs typeface="Arial"/>
              <a:sym typeface="Arial"/>
            </a:endParaRPr>
          </a:p>
          <a:p>
            <a:pPr indent="-298450" lvl="0" marL="457200" rtl="0" algn="l">
              <a:lnSpc>
                <a:spcPct val="12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Errores detectados lo antes posible reducen los costos y son mucho más fáciles de corregir.</a:t>
            </a:r>
            <a:endParaRPr sz="1100">
              <a:solidFill>
                <a:srgbClr val="000000"/>
              </a:solidFill>
              <a:latin typeface="Arial"/>
              <a:ea typeface="Arial"/>
              <a:cs typeface="Arial"/>
              <a:sym typeface="Arial"/>
            </a:endParaRPr>
          </a:p>
          <a:p>
            <a:pPr indent="-298450" lvl="0" marL="457200" rtl="0" algn="l">
              <a:lnSpc>
                <a:spcPct val="12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El ciclo de vida permite que los errores se detecten lo antes posible y por lo tanto, permite a los desarrolladores concentrarse en la calidad del software, en los plazos de implementación y en los costos asociados.</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Calidad y Defectos</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10000"/>
          </a:bodyPr>
          <a:lstStyle/>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La calidad es una percepción entre lo deseado, analizado y lo que vamos a entregar. La calidad la define el cliente, si esa persona esta satisfecha con lo entregado hasta ahí llega la calidad.</a:t>
            </a:r>
            <a:endParaRPr sz="1100">
              <a:solidFill>
                <a:srgbClr val="000000"/>
              </a:solidFill>
              <a:latin typeface="Arial"/>
              <a:ea typeface="Arial"/>
              <a:cs typeface="Arial"/>
              <a:sym typeface="Arial"/>
            </a:endParaRPr>
          </a:p>
          <a:p>
            <a:pPr indent="-287972" lvl="0" marL="457200" rtl="0" algn="l">
              <a:lnSpc>
                <a:spcPct val="125000"/>
              </a:lnSpc>
              <a:spcBef>
                <a:spcPts val="1000"/>
              </a:spcBef>
              <a:spcAft>
                <a:spcPts val="0"/>
              </a:spcAft>
              <a:buClr>
                <a:srgbClr val="000000"/>
              </a:buClr>
              <a:buSzPct val="100000"/>
              <a:buFont typeface="Arial"/>
              <a:buChar char="●"/>
            </a:pPr>
            <a:r>
              <a:rPr lang="es" sz="1100">
                <a:solidFill>
                  <a:srgbClr val="000000"/>
                </a:solidFill>
                <a:latin typeface="Arial"/>
                <a:ea typeface="Arial"/>
                <a:cs typeface="Arial"/>
                <a:sym typeface="Arial"/>
              </a:rPr>
              <a:t>Verificación: Es ir en cada etapa revisando que se cumpla lo propuesto por el cliente.</a:t>
            </a:r>
            <a:endParaRPr sz="1100">
              <a:solidFill>
                <a:srgbClr val="000000"/>
              </a:solidFill>
              <a:latin typeface="Arial"/>
              <a:ea typeface="Arial"/>
              <a:cs typeface="Arial"/>
              <a:sym typeface="Arial"/>
            </a:endParaRPr>
          </a:p>
          <a:p>
            <a:pPr indent="-287972" lvl="0" marL="457200" rtl="0" algn="l">
              <a:lnSpc>
                <a:spcPct val="125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Validación: Antes de entregar al cliente, validamos que efectivamente el conjunto de requerimientos está siendo cumplido con lo entregado.</a:t>
            </a:r>
            <a:endParaRPr sz="1100">
              <a:solidFill>
                <a:srgbClr val="000000"/>
              </a:solidFill>
              <a:latin typeface="Arial"/>
              <a:ea typeface="Arial"/>
              <a:cs typeface="Arial"/>
              <a:sym typeface="Arial"/>
            </a:endParaRPr>
          </a:p>
          <a:p>
            <a:pPr indent="-287972" lvl="0" marL="457200" rtl="0" algn="l">
              <a:lnSpc>
                <a:spcPct val="125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Anomalía: la manifestación de un error en el software.</a:t>
            </a:r>
            <a:endParaRPr sz="1100">
              <a:solidFill>
                <a:srgbClr val="000000"/>
              </a:solidFill>
              <a:latin typeface="Arial"/>
              <a:ea typeface="Arial"/>
              <a:cs typeface="Arial"/>
              <a:sym typeface="Arial"/>
            </a:endParaRPr>
          </a:p>
          <a:p>
            <a:pPr indent="-287972" lvl="0" marL="457200" rtl="0" algn="l">
              <a:lnSpc>
                <a:spcPct val="125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Error: una acción humana que produce un resultado incorrecto.</a:t>
            </a:r>
            <a:endParaRPr sz="1100">
              <a:solidFill>
                <a:srgbClr val="000000"/>
              </a:solidFill>
              <a:latin typeface="Arial"/>
              <a:ea typeface="Arial"/>
              <a:cs typeface="Arial"/>
              <a:sym typeface="Arial"/>
            </a:endParaRPr>
          </a:p>
          <a:p>
            <a:pPr indent="-287972" lvl="0" marL="457200" rtl="0" algn="l">
              <a:lnSpc>
                <a:spcPct val="125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Defecto: imperfección o deficiencia, el cual no cumple sus requerimientos o especificaciones y necesita ser reparado o remplazado.</a:t>
            </a:r>
            <a:endParaRPr sz="1100">
              <a:solidFill>
                <a:srgbClr val="000000"/>
              </a:solidFill>
              <a:latin typeface="Arial"/>
              <a:ea typeface="Arial"/>
              <a:cs typeface="Arial"/>
              <a:sym typeface="Arial"/>
            </a:endParaRPr>
          </a:p>
          <a:p>
            <a:pPr indent="-287972" lvl="0" marL="457200" rtl="0" algn="l">
              <a:lnSpc>
                <a:spcPct val="125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Fallo: el cese de la habilidad de un producto de cumplir una función requerida o su inhabilidad de funcionar dentro de márgenes previamente especificados.</a:t>
            </a:r>
            <a:endParaRPr sz="1100">
              <a:solidFill>
                <a:srgbClr val="000000"/>
              </a:solidFill>
              <a:latin typeface="Arial"/>
              <a:ea typeface="Arial"/>
              <a:cs typeface="Arial"/>
              <a:sym typeface="Arial"/>
            </a:endParaRPr>
          </a:p>
          <a:p>
            <a:pPr indent="-287972" lvl="0" marL="457200" rtl="0" algn="l">
              <a:lnSpc>
                <a:spcPct val="125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Problema: dificultad o incertidumbre experimentada por una o más personas, como resultado de un encuentro insatisfactorio con el sistema usado.</a:t>
            </a:r>
            <a:endParaRPr>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Test Driven Development</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Test Driven Development o desarrollo dirigido por pruebas es una técnica para desarrollar software que consiste en ciclos cortos de código en los que primero se escribe una prueba automatizada que falle, después se hace lo mínimo necesario para que pase y finalmente refactor.</a:t>
            </a:r>
            <a:endParaRPr sz="1100">
              <a:solidFill>
                <a:srgbClr val="000000"/>
              </a:solidFill>
              <a:latin typeface="Arial"/>
              <a:ea typeface="Arial"/>
              <a:cs typeface="Arial"/>
              <a:sym typeface="Arial"/>
            </a:endParaRPr>
          </a:p>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Fue creado por Kent Beck como parte de la metodología de eXtreme Programming (XP) con la promesa de tener varios beneficios como veremos más adelante.</a:t>
            </a:r>
            <a:endParaRPr sz="1100">
              <a:solidFill>
                <a:srgbClr val="000000"/>
              </a:solidFill>
              <a:latin typeface="Arial"/>
              <a:ea typeface="Arial"/>
              <a:cs typeface="Arial"/>
              <a:sym typeface="Arial"/>
            </a:endParaRPr>
          </a:p>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 TDD es una técnica para diseñar software que se centra en tres pilares fundamentales:</a:t>
            </a:r>
            <a:endParaRPr sz="1100">
              <a:solidFill>
                <a:srgbClr val="000000"/>
              </a:solidFill>
              <a:latin typeface="Arial"/>
              <a:ea typeface="Arial"/>
              <a:cs typeface="Arial"/>
              <a:sym typeface="Arial"/>
            </a:endParaRPr>
          </a:p>
          <a:p>
            <a:pPr indent="-298450" lvl="0" marL="457200" rtl="0" algn="l">
              <a:lnSpc>
                <a:spcPct val="125000"/>
              </a:lnSpc>
              <a:spcBef>
                <a:spcPts val="100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La implementación de las funciones justas que el cliente necesita y no más</a:t>
            </a:r>
            <a:endParaRPr sz="1100">
              <a:solidFill>
                <a:srgbClr val="000000"/>
              </a:solidFill>
              <a:latin typeface="Arial"/>
              <a:ea typeface="Arial"/>
              <a:cs typeface="Arial"/>
              <a:sym typeface="Arial"/>
            </a:endParaRPr>
          </a:p>
          <a:p>
            <a:pPr indent="-298450" lvl="0" marL="457200" rtl="0" algn="l">
              <a:lnSpc>
                <a:spcPct val="125000"/>
              </a:lnSpc>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La minimización del número de defectos que llegan al software en fase de producción.</a:t>
            </a:r>
            <a:endParaRPr sz="1100">
              <a:solidFill>
                <a:srgbClr val="000000"/>
              </a:solidFill>
              <a:latin typeface="Arial"/>
              <a:ea typeface="Arial"/>
              <a:cs typeface="Arial"/>
              <a:sym typeface="Arial"/>
            </a:endParaRPr>
          </a:p>
          <a:p>
            <a:pPr indent="-298450" lvl="0" marL="457200" rtl="0" algn="l">
              <a:lnSpc>
                <a:spcPct val="125000"/>
              </a:lnSpc>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La producción de software modular, altamente reutilizable y preparado para el cambio.</a:t>
            </a:r>
            <a:endParaRPr>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Ciclo Red, Green, Refactor</a:t>
            </a:r>
            <a:endParaRPr/>
          </a:p>
        </p:txBody>
      </p:sp>
      <p:sp>
        <p:nvSpPr>
          <p:cNvPr id="133" name="Google Shape;133;p20"/>
          <p:cNvSpPr txBox="1"/>
          <p:nvPr>
            <p:ph idx="1" type="body"/>
          </p:nvPr>
        </p:nvSpPr>
        <p:spPr>
          <a:xfrm>
            <a:off x="729450" y="2078875"/>
            <a:ext cx="7688700" cy="2507700"/>
          </a:xfrm>
          <a:prstGeom prst="rect">
            <a:avLst/>
          </a:prstGeom>
        </p:spPr>
        <p:txBody>
          <a:bodyPr anchorCtr="0" anchor="t" bIns="91425" lIns="91425" spcFirstLastPara="1" rIns="91425" wrap="square" tIns="91425">
            <a:normAutofit lnSpcReduction="20000"/>
          </a:bodyPr>
          <a:lstStyle/>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El ciclo de Red, Green, Refactor es la esencia de TDD y consiste en:</a:t>
            </a:r>
            <a:endParaRPr sz="1100">
              <a:solidFill>
                <a:srgbClr val="000000"/>
              </a:solidFill>
              <a:latin typeface="Arial"/>
              <a:ea typeface="Arial"/>
              <a:cs typeface="Arial"/>
              <a:sym typeface="Arial"/>
            </a:endParaRPr>
          </a:p>
          <a:p>
            <a:pPr indent="-298450" lvl="0" marL="457200" rtl="0" algn="l">
              <a:lnSpc>
                <a:spcPct val="125000"/>
              </a:lnSpc>
              <a:spcBef>
                <a:spcPts val="1000"/>
              </a:spcBef>
              <a:spcAft>
                <a:spcPts val="0"/>
              </a:spcAft>
              <a:buClr>
                <a:srgbClr val="000000"/>
              </a:buClr>
              <a:buSzPts val="1100"/>
              <a:buFont typeface="Arial"/>
              <a:buChar char="●"/>
            </a:pPr>
            <a:r>
              <a:rPr lang="es" sz="1100">
                <a:solidFill>
                  <a:srgbClr val="000000"/>
                </a:solidFill>
                <a:latin typeface="Arial"/>
                <a:ea typeface="Arial"/>
                <a:cs typeface="Arial"/>
                <a:sym typeface="Arial"/>
              </a:rPr>
              <a:t>RED. Escribir la especificación del requisito (el ejemplo, el test). Comenzar creando una prueba automatizada que falle de un inicio. Por lo común,una prueba que falla tiene un color rojo en los tests runners.</a:t>
            </a:r>
            <a:endParaRPr sz="1100">
              <a:solidFill>
                <a:srgbClr val="000000"/>
              </a:solidFill>
              <a:latin typeface="Arial"/>
              <a:ea typeface="Arial"/>
              <a:cs typeface="Arial"/>
              <a:sym typeface="Arial"/>
            </a:endParaRPr>
          </a:p>
          <a:p>
            <a:pPr indent="-298450" lvl="0" marL="457200" rtl="0" algn="l">
              <a:lnSpc>
                <a:spcPct val="12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GREEN. Implementar el código según el test. Hacer lo mínimo necesario para que la prueba pase. Por lo común, una prueba que pasa tiene un color verde en un test runner.</a:t>
            </a:r>
            <a:endParaRPr sz="1100">
              <a:solidFill>
                <a:srgbClr val="000000"/>
              </a:solidFill>
              <a:latin typeface="Arial"/>
              <a:ea typeface="Arial"/>
              <a:cs typeface="Arial"/>
              <a:sym typeface="Arial"/>
            </a:endParaRPr>
          </a:p>
          <a:p>
            <a:pPr indent="-298450" lvl="0" marL="457200" rtl="0" algn="l">
              <a:lnSpc>
                <a:spcPct val="125000"/>
              </a:lnSpc>
              <a:spcBef>
                <a:spcPts val="0"/>
              </a:spcBef>
              <a:spcAft>
                <a:spcPts val="0"/>
              </a:spcAft>
              <a:buClr>
                <a:srgbClr val="000000"/>
              </a:buClr>
              <a:buSzPts val="1100"/>
              <a:buFont typeface="Arial"/>
              <a:buChar char="●"/>
            </a:pPr>
            <a:r>
              <a:rPr lang="es" sz="1100">
                <a:solidFill>
                  <a:srgbClr val="000000"/>
                </a:solidFill>
                <a:latin typeface="Arial"/>
                <a:ea typeface="Arial"/>
                <a:cs typeface="Arial"/>
                <a:sym typeface="Arial"/>
              </a:rPr>
              <a:t>REFACTOR (Refactorizar): Refactorizar no significa reescribir el código; reescribir es más general que refactorizar. Refactorizar es modificar el diseño sin alterar su comportamiento. En este tercer paso del algoritmo TDD, rastreamos el código (también el del test) en busca de líneas duplicadas y las eliminamos refactorizando. Además, revisamos que el código cumpla con ciertos principios de diseño (por ejemplo S.O.L.I.D) y refactorizamos para que así sea. </a:t>
            </a:r>
            <a:endParaRPr sz="1100">
              <a:solidFill>
                <a:srgbClr val="000000"/>
              </a:solidFill>
              <a:latin typeface="Arial"/>
              <a:ea typeface="Arial"/>
              <a:cs typeface="Arial"/>
              <a:sym typeface="Arial"/>
            </a:endParaRPr>
          </a:p>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Cuando hemos dado los tres pasos de la especificación que nos ocupa, tomamos la siguiente y volvemos a repetirlos.</a:t>
            </a:r>
            <a:endParaRPr>
              <a:latin typeface="Arial"/>
              <a:ea typeface="Arial"/>
              <a:cs typeface="Arial"/>
              <a:sym typeface="Arial"/>
            </a:endParaRPr>
          </a:p>
        </p:txBody>
      </p:sp>
      <p:pic>
        <p:nvPicPr>
          <p:cNvPr id="134" name="Google Shape;134;p20"/>
          <p:cNvPicPr preferRelativeResize="0"/>
          <p:nvPr/>
        </p:nvPicPr>
        <p:blipFill>
          <a:blip r:embed="rId3">
            <a:alphaModFix/>
          </a:blip>
          <a:stretch>
            <a:fillRect/>
          </a:stretch>
        </p:blipFill>
        <p:spPr>
          <a:xfrm>
            <a:off x="5497800" y="562150"/>
            <a:ext cx="2777475" cy="18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de TDD</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25000"/>
              </a:lnSpc>
              <a:spcBef>
                <a:spcPts val="1000"/>
              </a:spcBef>
              <a:spcAft>
                <a:spcPts val="0"/>
              </a:spcAft>
              <a:buNone/>
            </a:pPr>
            <a:r>
              <a:rPr lang="es" sz="1100">
                <a:solidFill>
                  <a:srgbClr val="000000"/>
                </a:solidFill>
                <a:latin typeface="Arial"/>
                <a:ea typeface="Arial"/>
                <a:cs typeface="Arial"/>
                <a:sym typeface="Arial"/>
              </a:rPr>
              <a:t>Estos son pasos generales con los que se aplica el TDD:</a:t>
            </a:r>
            <a:endParaRPr sz="1100">
              <a:solidFill>
                <a:srgbClr val="000000"/>
              </a:solidFill>
              <a:latin typeface="Arial"/>
              <a:ea typeface="Arial"/>
              <a:cs typeface="Arial"/>
              <a:sym typeface="Arial"/>
            </a:endParaRPr>
          </a:p>
          <a:p>
            <a:pPr indent="-298450" lvl="0" marL="457200" rtl="0" algn="l">
              <a:lnSpc>
                <a:spcPct val="125000"/>
              </a:lnSpc>
              <a:spcBef>
                <a:spcPts val="100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Escribir el test.</a:t>
            </a:r>
            <a:endParaRPr sz="1100">
              <a:solidFill>
                <a:srgbClr val="000000"/>
              </a:solidFill>
              <a:latin typeface="Arial"/>
              <a:ea typeface="Arial"/>
              <a:cs typeface="Arial"/>
              <a:sym typeface="Arial"/>
            </a:endParaRPr>
          </a:p>
          <a:p>
            <a:pPr indent="-298450" lvl="0" marL="457200" rtl="0" algn="l">
              <a:lnSpc>
                <a:spcPct val="125000"/>
              </a:lnSpc>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Ejecutar el test (esperando que falle).</a:t>
            </a:r>
            <a:endParaRPr sz="1100">
              <a:solidFill>
                <a:srgbClr val="000000"/>
              </a:solidFill>
              <a:latin typeface="Arial"/>
              <a:ea typeface="Arial"/>
              <a:cs typeface="Arial"/>
              <a:sym typeface="Arial"/>
            </a:endParaRPr>
          </a:p>
          <a:p>
            <a:pPr indent="-298450" lvl="0" marL="457200" rtl="0" algn="l">
              <a:lnSpc>
                <a:spcPct val="125000"/>
              </a:lnSpc>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Escribir la implementación de ese test.</a:t>
            </a:r>
            <a:endParaRPr sz="1100">
              <a:solidFill>
                <a:srgbClr val="000000"/>
              </a:solidFill>
              <a:latin typeface="Arial"/>
              <a:ea typeface="Arial"/>
              <a:cs typeface="Arial"/>
              <a:sym typeface="Arial"/>
            </a:endParaRPr>
          </a:p>
          <a:p>
            <a:pPr indent="-298450" lvl="0" marL="457200" rtl="0" algn="l">
              <a:lnSpc>
                <a:spcPct val="125000"/>
              </a:lnSpc>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Ejecutar el test de nuevo (esperando que pase).</a:t>
            </a:r>
            <a:endParaRPr sz="1100">
              <a:solidFill>
                <a:srgbClr val="000000"/>
              </a:solidFill>
              <a:latin typeface="Arial"/>
              <a:ea typeface="Arial"/>
              <a:cs typeface="Arial"/>
              <a:sym typeface="Arial"/>
            </a:endParaRPr>
          </a:p>
          <a:p>
            <a:pPr indent="-298450" lvl="0" marL="457200" rtl="0" algn="l">
              <a:lnSpc>
                <a:spcPct val="125000"/>
              </a:lnSpc>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Refactorizar (limpiar código si es necesario).</a:t>
            </a:r>
            <a:endParaRPr sz="1100">
              <a:solidFill>
                <a:srgbClr val="000000"/>
              </a:solidFill>
              <a:latin typeface="Arial"/>
              <a:ea typeface="Arial"/>
              <a:cs typeface="Arial"/>
              <a:sym typeface="Arial"/>
            </a:endParaRPr>
          </a:p>
          <a:p>
            <a:pPr indent="-298450" lvl="0" marL="457200" rtl="0" algn="l">
              <a:lnSpc>
                <a:spcPct val="125000"/>
              </a:lnSpc>
              <a:spcBef>
                <a:spcPts val="0"/>
              </a:spcBef>
              <a:spcAft>
                <a:spcPts val="0"/>
              </a:spcAft>
              <a:buClr>
                <a:srgbClr val="000000"/>
              </a:buClr>
              <a:buSzPts val="1100"/>
              <a:buFont typeface="Arial"/>
              <a:buAutoNum type="arabicPeriod"/>
            </a:pPr>
            <a:r>
              <a:rPr lang="es" sz="1100">
                <a:solidFill>
                  <a:srgbClr val="000000"/>
                </a:solidFill>
                <a:latin typeface="Arial"/>
                <a:ea typeface="Arial"/>
                <a:cs typeface="Arial"/>
                <a:sym typeface="Arial"/>
              </a:rPr>
              <a:t>Repetir.</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