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aleway"/>
      <p:regular r:id="rId40"/>
      <p:bold r:id="rId41"/>
      <p:italic r:id="rId42"/>
      <p:boldItalic r:id="rId43"/>
    </p:embeddedFont>
    <p:embeddedFont>
      <p:font typeface="Roboto"/>
      <p:regular r:id="rId44"/>
      <p:bold r:id="rId45"/>
      <p:italic r:id="rId46"/>
      <p:boldItalic r:id="rId47"/>
    </p:embeddedFont>
    <p:embeddedFont>
      <p:font typeface="Lato"/>
      <p:regular r:id="rId48"/>
      <p:bold r:id="rId49"/>
      <p:italic r:id="rId50"/>
      <p:boldItalic r:id="rId51"/>
    </p:embeddedFont>
    <p:embeddedFont>
      <p:font typeface="Roboto Mon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42" Type="http://schemas.openxmlformats.org/officeDocument/2006/relationships/font" Target="fonts/Raleway-italic.fntdata"/><Relationship Id="rId41" Type="http://schemas.openxmlformats.org/officeDocument/2006/relationships/font" Target="fonts/Raleway-bold.fntdata"/><Relationship Id="rId44" Type="http://schemas.openxmlformats.org/officeDocument/2006/relationships/font" Target="fonts/Roboto-regular.fntdata"/><Relationship Id="rId43" Type="http://schemas.openxmlformats.org/officeDocument/2006/relationships/font" Target="fonts/Raleway-boldItalic.fntdata"/><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Roboto-boldItalic.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53" Type="http://schemas.openxmlformats.org/officeDocument/2006/relationships/font" Target="fonts/RobotoMono-bold.fntdata"/><Relationship Id="rId52" Type="http://schemas.openxmlformats.org/officeDocument/2006/relationships/font" Target="fonts/RobotoMono-regular.fntdata"/><Relationship Id="rId11" Type="http://schemas.openxmlformats.org/officeDocument/2006/relationships/slide" Target="slides/slide6.xml"/><Relationship Id="rId55" Type="http://schemas.openxmlformats.org/officeDocument/2006/relationships/font" Target="fonts/RobotoMono-boldItalic.fntdata"/><Relationship Id="rId10" Type="http://schemas.openxmlformats.org/officeDocument/2006/relationships/slide" Target="slides/slide5.xml"/><Relationship Id="rId54"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42d679c7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42d679c7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42d679c7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42d679c7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42d679c7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42d679c7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42d679c7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42d679c7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42d679c7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42d679c7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42d679c7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42d679c7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42d679c7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42d679c7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42d679c7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42d679c7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42d679c7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42d679c7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42d679c7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42d679c7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42d679c7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42d679c7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242d679c7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242d679c7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42d679c7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242d679c7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242d679c7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242d679c7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42d679c7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242d679c7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42d679c7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42d679c7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42d679c7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242d679c7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42d679c7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242d679c7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42d679c7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242d679c7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42d679c7d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242d679c7d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242d679c7d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242d679c7d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42d679c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42d679c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42d679c7d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42d679c7d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242d679c7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242d679c7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242d679c7d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242d679c7d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242d679c7d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242d679c7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42d679c7d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242d679c7d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42d679c7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42d679c7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42d679c7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42d679c7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42d679c7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42d679c7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42d679c7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42d679c7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42d679c7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42d679c7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42d679c7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42d679c7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Introducción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Desarrollo de Sistemas Web - Back End</a:t>
            </a:r>
            <a:endParaRPr/>
          </a:p>
        </p:txBody>
      </p:sp>
      <p:sp>
        <p:nvSpPr>
          <p:cNvPr id="88" name="Google Shape;88;p13"/>
          <p:cNvSpPr txBox="1"/>
          <p:nvPr>
            <p:ph idx="1" type="subTitle"/>
          </p:nvPr>
        </p:nvSpPr>
        <p:spPr>
          <a:xfrm>
            <a:off x="5474975" y="4706750"/>
            <a:ext cx="3531900" cy="291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sz="1200"/>
              <a:t>Versión 1.0 F. Act 28/08/2024</a:t>
            </a:r>
            <a:endParaRPr sz="1100"/>
          </a:p>
        </p:txBody>
      </p:sp>
      <p:pic>
        <p:nvPicPr>
          <p:cNvPr id="89" name="Google Shape;89;p13"/>
          <p:cNvPicPr preferRelativeResize="0"/>
          <p:nvPr/>
        </p:nvPicPr>
        <p:blipFill>
          <a:blip r:embed="rId3">
            <a:alphaModFix/>
          </a:blip>
          <a:stretch>
            <a:fillRect/>
          </a:stretch>
        </p:blipFill>
        <p:spPr>
          <a:xfrm>
            <a:off x="7468025" y="3763200"/>
            <a:ext cx="1017650" cy="1017650"/>
          </a:xfrm>
          <a:prstGeom prst="rect">
            <a:avLst/>
          </a:prstGeom>
          <a:noFill/>
          <a:ln>
            <a:noFill/>
          </a:ln>
        </p:spPr>
      </p:pic>
      <p:pic>
        <p:nvPicPr>
          <p:cNvPr id="90" name="Google Shape;90;p13"/>
          <p:cNvPicPr preferRelativeResize="0"/>
          <p:nvPr/>
        </p:nvPicPr>
        <p:blipFill>
          <a:blip r:embed="rId4">
            <a:alphaModFix/>
          </a:blip>
          <a:stretch>
            <a:fillRect/>
          </a:stretch>
        </p:blipFill>
        <p:spPr>
          <a:xfrm>
            <a:off x="5125550" y="1136275"/>
            <a:ext cx="2809875" cy="1724025"/>
          </a:xfrm>
          <a:prstGeom prst="rect">
            <a:avLst/>
          </a:prstGeom>
          <a:noFill/>
          <a:ln>
            <a:noFill/>
          </a:ln>
        </p:spPr>
      </p:pic>
      <p:sp>
        <p:nvSpPr>
          <p:cNvPr id="91" name="Google Shape;91;p13"/>
          <p:cNvSpPr txBox="1"/>
          <p:nvPr>
            <p:ph idx="1" type="subTitle"/>
          </p:nvPr>
        </p:nvSpPr>
        <p:spPr>
          <a:xfrm>
            <a:off x="727952" y="351292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Tareas Asíncronas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Método: Promise all ()</a:t>
            </a:r>
            <a:endParaRPr/>
          </a:p>
        </p:txBody>
      </p:sp>
      <p:sp>
        <p:nvSpPr>
          <p:cNvPr id="154" name="Google Shape;154;p22"/>
          <p:cNvSpPr txBox="1"/>
          <p:nvPr>
            <p:ph idx="1" type="body"/>
          </p:nvPr>
        </p:nvSpPr>
        <p:spPr>
          <a:xfrm>
            <a:off x="4199625" y="2078875"/>
            <a:ext cx="4218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método Promises.all() funciona como un «todo o nada»: devuelve una promesa que se cumple cuando todas las promesas del array se cumplen. Si alguna de ellas se rechaza, Promise.all() también lo hace.</a:t>
            </a:r>
            <a:endParaRPr/>
          </a:p>
        </p:txBody>
      </p:sp>
      <p:pic>
        <p:nvPicPr>
          <p:cNvPr id="155" name="Google Shape;155;p22"/>
          <p:cNvPicPr preferRelativeResize="0"/>
          <p:nvPr/>
        </p:nvPicPr>
        <p:blipFill>
          <a:blip r:embed="rId3">
            <a:alphaModFix/>
          </a:blip>
          <a:stretch>
            <a:fillRect/>
          </a:stretch>
        </p:blipFill>
        <p:spPr>
          <a:xfrm>
            <a:off x="818750" y="2226613"/>
            <a:ext cx="3238500" cy="1647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Promises.allSettled()</a:t>
            </a:r>
            <a:endParaRPr/>
          </a:p>
        </p:txBody>
      </p:sp>
      <p:sp>
        <p:nvSpPr>
          <p:cNvPr id="161" name="Google Shape;161;p23"/>
          <p:cNvSpPr txBox="1"/>
          <p:nvPr>
            <p:ph idx="1" type="body"/>
          </p:nvPr>
        </p:nvSpPr>
        <p:spPr>
          <a:xfrm>
            <a:off x="4322725" y="1983525"/>
            <a:ext cx="4095300" cy="235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método Promises.allSettled() funciona como un «todas procesadas»: devuelve una promesa que se cumple cuando todas las promesas del array se hayan procesado, independientemente de que se hayan cumplido o rechazado.</a:t>
            </a:r>
            <a:endParaRPr/>
          </a:p>
        </p:txBody>
      </p:sp>
      <p:pic>
        <p:nvPicPr>
          <p:cNvPr id="162" name="Google Shape;162;p23"/>
          <p:cNvPicPr preferRelativeResize="0"/>
          <p:nvPr/>
        </p:nvPicPr>
        <p:blipFill>
          <a:blip r:embed="rId3">
            <a:alphaModFix/>
          </a:blip>
          <a:stretch>
            <a:fillRect/>
          </a:stretch>
        </p:blipFill>
        <p:spPr>
          <a:xfrm>
            <a:off x="576450" y="2088325"/>
            <a:ext cx="3562350" cy="1724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Promise.any()</a:t>
            </a:r>
            <a:endParaRPr/>
          </a:p>
        </p:txBody>
      </p:sp>
      <p:sp>
        <p:nvSpPr>
          <p:cNvPr id="168" name="Google Shape;168;p24"/>
          <p:cNvSpPr txBox="1"/>
          <p:nvPr>
            <p:ph idx="1" type="body"/>
          </p:nvPr>
        </p:nvSpPr>
        <p:spPr>
          <a:xfrm>
            <a:off x="4144900" y="2078875"/>
            <a:ext cx="42732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método Promise.any() funciona como «la primera que se cumpla»: Devuelve una promesa con el valor de la primera promesa individual del array que se cumpla. Si todas las promesas se rechazan, entonces devuelve una promesa rechazada.</a:t>
            </a:r>
            <a:endParaRPr/>
          </a:p>
        </p:txBody>
      </p:sp>
      <p:pic>
        <p:nvPicPr>
          <p:cNvPr id="169" name="Google Shape;169;p24"/>
          <p:cNvPicPr preferRelativeResize="0"/>
          <p:nvPr/>
        </p:nvPicPr>
        <p:blipFill>
          <a:blip r:embed="rId3">
            <a:alphaModFix/>
          </a:blip>
          <a:stretch>
            <a:fillRect/>
          </a:stretch>
        </p:blipFill>
        <p:spPr>
          <a:xfrm>
            <a:off x="918450" y="2143050"/>
            <a:ext cx="3067050" cy="1514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Promise.race()</a:t>
            </a:r>
            <a:endParaRPr/>
          </a:p>
        </p:txBody>
      </p:sp>
      <p:sp>
        <p:nvSpPr>
          <p:cNvPr id="175" name="Google Shape;175;p25"/>
          <p:cNvSpPr txBox="1"/>
          <p:nvPr>
            <p:ph idx="1" type="body"/>
          </p:nvPr>
        </p:nvSpPr>
        <p:spPr>
          <a:xfrm>
            <a:off x="4418475" y="2078875"/>
            <a:ext cx="3999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método Promise.race() funciona como una «la primera que se procese»: la primera promesa del array que sea procesada, independientemente de que se haya cumplido o rechazado, determinará la devolución de la promesa del Promise.race(). Si se cumple, devuelve una promesa cumplida, en caso negativo, devuelve una rechazada.</a:t>
            </a:r>
            <a:endParaRPr/>
          </a:p>
        </p:txBody>
      </p:sp>
      <p:pic>
        <p:nvPicPr>
          <p:cNvPr id="176" name="Google Shape;176;p25"/>
          <p:cNvPicPr preferRelativeResize="0"/>
          <p:nvPr/>
        </p:nvPicPr>
        <p:blipFill>
          <a:blip r:embed="rId3">
            <a:alphaModFix/>
          </a:blip>
          <a:stretch>
            <a:fillRect/>
          </a:stretch>
        </p:blipFill>
        <p:spPr>
          <a:xfrm>
            <a:off x="1055250" y="2143025"/>
            <a:ext cx="3162300" cy="160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Async/Await</a:t>
            </a:r>
            <a:endParaRPr/>
          </a:p>
        </p:txBody>
      </p:sp>
      <p:sp>
        <p:nvSpPr>
          <p:cNvPr id="182" name="Google Shape;182;p26"/>
          <p:cNvSpPr txBox="1"/>
          <p:nvPr>
            <p:ph idx="1" type="body"/>
          </p:nvPr>
        </p:nvSpPr>
        <p:spPr>
          <a:xfrm>
            <a:off x="259900" y="1853850"/>
            <a:ext cx="4473300" cy="28245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rgbClr val="000000"/>
              </a:buClr>
              <a:buSzPts val="1200"/>
              <a:buFont typeface="Arial"/>
              <a:buAutoNum type="arabicPeriod"/>
            </a:pPr>
            <a:r>
              <a:rPr b="1" lang="es" sz="1200">
                <a:solidFill>
                  <a:srgbClr val="188038"/>
                </a:solidFill>
                <a:latin typeface="Roboto Mono"/>
                <a:ea typeface="Roboto Mono"/>
                <a:cs typeface="Roboto Mono"/>
                <a:sym typeface="Roboto Mono"/>
              </a:rPr>
              <a:t>async</a:t>
            </a:r>
            <a:r>
              <a:rPr lang="es"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La palabra clave </a:t>
            </a:r>
            <a:r>
              <a:rPr lang="es" sz="1200">
                <a:solidFill>
                  <a:srgbClr val="188038"/>
                </a:solidFill>
                <a:latin typeface="Roboto Mono"/>
                <a:ea typeface="Roboto Mono"/>
                <a:cs typeface="Roboto Mono"/>
                <a:sym typeface="Roboto Mono"/>
              </a:rPr>
              <a:t>async</a:t>
            </a:r>
            <a:r>
              <a:rPr lang="es" sz="1200">
                <a:solidFill>
                  <a:srgbClr val="000000"/>
                </a:solidFill>
                <a:latin typeface="Arial"/>
                <a:ea typeface="Arial"/>
                <a:cs typeface="Arial"/>
                <a:sym typeface="Arial"/>
              </a:rPr>
              <a:t> se usa para declarar una función asíncrona. Esto convierte a la función en una que siempre devuelve una promesa.</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Dentro de una función </a:t>
            </a:r>
            <a:r>
              <a:rPr lang="es" sz="1200">
                <a:solidFill>
                  <a:srgbClr val="188038"/>
                </a:solidFill>
                <a:latin typeface="Roboto Mono"/>
                <a:ea typeface="Roboto Mono"/>
                <a:cs typeface="Roboto Mono"/>
                <a:sym typeface="Roboto Mono"/>
              </a:rPr>
              <a:t>async</a:t>
            </a:r>
            <a:r>
              <a:rPr lang="es" sz="1200">
                <a:solidFill>
                  <a:srgbClr val="000000"/>
                </a:solidFill>
                <a:latin typeface="Arial"/>
                <a:ea typeface="Arial"/>
                <a:cs typeface="Arial"/>
                <a:sym typeface="Arial"/>
              </a:rPr>
              <a:t>, puedes usar </a:t>
            </a:r>
            <a:r>
              <a:rPr lang="es" sz="1200">
                <a:solidFill>
                  <a:srgbClr val="188038"/>
                </a:solidFill>
                <a:latin typeface="Roboto Mono"/>
                <a:ea typeface="Roboto Mono"/>
                <a:cs typeface="Roboto Mono"/>
                <a:sym typeface="Roboto Mono"/>
              </a:rPr>
              <a:t>await</a:t>
            </a:r>
            <a:r>
              <a:rPr lang="es" sz="1200">
                <a:solidFill>
                  <a:srgbClr val="000000"/>
                </a:solidFill>
                <a:latin typeface="Arial"/>
                <a:ea typeface="Arial"/>
                <a:cs typeface="Arial"/>
                <a:sym typeface="Arial"/>
              </a:rPr>
              <a:t> para esperar a que una promesa se resuelva.</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b="1" lang="es" sz="1200">
                <a:solidFill>
                  <a:srgbClr val="188038"/>
                </a:solidFill>
                <a:latin typeface="Roboto Mono"/>
                <a:ea typeface="Roboto Mono"/>
                <a:cs typeface="Roboto Mono"/>
                <a:sym typeface="Roboto Mono"/>
              </a:rPr>
              <a:t>await</a:t>
            </a:r>
            <a:r>
              <a:rPr lang="es"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La palabra clave </a:t>
            </a:r>
            <a:r>
              <a:rPr lang="es" sz="1200">
                <a:solidFill>
                  <a:srgbClr val="188038"/>
                </a:solidFill>
                <a:latin typeface="Roboto Mono"/>
                <a:ea typeface="Roboto Mono"/>
                <a:cs typeface="Roboto Mono"/>
                <a:sym typeface="Roboto Mono"/>
              </a:rPr>
              <a:t>await</a:t>
            </a:r>
            <a:r>
              <a:rPr lang="es" sz="1200">
                <a:solidFill>
                  <a:srgbClr val="000000"/>
                </a:solidFill>
                <a:latin typeface="Arial"/>
                <a:ea typeface="Arial"/>
                <a:cs typeface="Arial"/>
                <a:sym typeface="Arial"/>
              </a:rPr>
              <a:t> se usa dentro de una función </a:t>
            </a:r>
            <a:r>
              <a:rPr lang="es" sz="1200">
                <a:solidFill>
                  <a:srgbClr val="188038"/>
                </a:solidFill>
                <a:latin typeface="Roboto Mono"/>
                <a:ea typeface="Roboto Mono"/>
                <a:cs typeface="Roboto Mono"/>
                <a:sym typeface="Roboto Mono"/>
              </a:rPr>
              <a:t>async</a:t>
            </a:r>
            <a:r>
              <a:rPr lang="es" sz="1200">
                <a:solidFill>
                  <a:srgbClr val="000000"/>
                </a:solidFill>
                <a:latin typeface="Arial"/>
                <a:ea typeface="Arial"/>
                <a:cs typeface="Arial"/>
                <a:sym typeface="Arial"/>
              </a:rPr>
              <a:t> para esperar a que una promesa se resuelva. Esto hace que el código asíncrono sea más fácil de leer y escribir, ya que parece síncrono.</a:t>
            </a:r>
            <a:endParaRPr sz="1500">
              <a:solidFill>
                <a:srgbClr val="010614"/>
              </a:solidFill>
              <a:highlight>
                <a:srgbClr val="FAFAFA"/>
              </a:highlight>
              <a:latin typeface="Roboto"/>
              <a:ea typeface="Roboto"/>
              <a:cs typeface="Roboto"/>
              <a:sym typeface="Roboto"/>
            </a:endParaRPr>
          </a:p>
        </p:txBody>
      </p:sp>
      <p:pic>
        <p:nvPicPr>
          <p:cNvPr id="183" name="Google Shape;183;p26"/>
          <p:cNvPicPr preferRelativeResize="0"/>
          <p:nvPr/>
        </p:nvPicPr>
        <p:blipFill>
          <a:blip r:embed="rId3">
            <a:alphaModFix/>
          </a:blip>
          <a:stretch>
            <a:fillRect/>
          </a:stretch>
        </p:blipFill>
        <p:spPr>
          <a:xfrm>
            <a:off x="4839100" y="1101738"/>
            <a:ext cx="3409950" cy="3724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Peticiones HTTP</a:t>
            </a:r>
            <a:endParaRPr/>
          </a:p>
        </p:txBody>
      </p:sp>
      <p:sp>
        <p:nvSpPr>
          <p:cNvPr id="189" name="Google Shape;189;p27"/>
          <p:cNvSpPr txBox="1"/>
          <p:nvPr>
            <p:ph idx="1" type="body"/>
          </p:nvPr>
        </p:nvSpPr>
        <p:spPr>
          <a:xfrm>
            <a:off x="729450" y="2078875"/>
            <a:ext cx="7688700" cy="2722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Un navegador, durante la carga de una página, suele realizar múltiples peticiones HTTP a un servidor para solicitar los archivos que necesita renderizar en la página. Es el caso de, en primer lugar, el documento .html de la página (donde se hace referencia a múltiples archivos) y luego todos esos archivos relacionados: los ficheros de estilos .css, las imágenes .jpg, .png, .webp u otras, los scripts .js, las tipografías .ttf, .woff o .woff2, etc. </a:t>
            </a:r>
            <a:endParaRPr/>
          </a:p>
          <a:p>
            <a:pPr indent="0" lvl="0" marL="0" rtl="0" algn="l">
              <a:spcBef>
                <a:spcPts val="1200"/>
              </a:spcBef>
              <a:spcAft>
                <a:spcPts val="0"/>
              </a:spcAft>
              <a:buNone/>
            </a:pPr>
            <a:r>
              <a:rPr lang="es"/>
              <a:t>Una petición HTTP Es como suele denominarse a la acción por parte del navegador de solicitar a un servidor web un documento o archivo, etc. </a:t>
            </a:r>
            <a:endParaRPr/>
          </a:p>
          <a:p>
            <a:pPr indent="0" lvl="0" marL="0" rtl="0" algn="l">
              <a:spcBef>
                <a:spcPts val="1200"/>
              </a:spcBef>
              <a:spcAft>
                <a:spcPts val="0"/>
              </a:spcAft>
              <a:buNone/>
            </a:pPr>
            <a:r>
              <a:rPr lang="es"/>
              <a:t>Gracias a dicha petición, el navegador puede descargar ese archivo, almacenarlo en un caché temporal de archivos del navegador y, finalmente, mostrarlo en la página actual que lo ha solicitado.</a:t>
            </a:r>
            <a:endParaRPr/>
          </a:p>
          <a:p>
            <a:pPr indent="0" lvl="0" marL="0" rtl="0" algn="l">
              <a:spcBef>
                <a:spcPts val="1200"/>
              </a:spcBef>
              <a:spcAft>
                <a:spcPts val="1200"/>
              </a:spcAft>
              <a:buNone/>
            </a:pPr>
            <a:r>
              <a:rPr lang="es"/>
              <a:t>Las peticiones HTTP son fundamentales para la comunicación entre clientes y servidores en aplicaciones web. A través de peticiones HTTP, un cliente puede solicitar recursos o enviar datos a un servidor, y el servidor responde con la información solicitada o el resultado de la operación.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729450" y="1318650"/>
            <a:ext cx="8080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Exploraremos </a:t>
            </a:r>
            <a:r>
              <a:rPr lang="es"/>
              <a:t>cómo realizar peticiones HTTP en varios entornos:</a:t>
            </a:r>
            <a:endParaRPr/>
          </a:p>
        </p:txBody>
      </p:sp>
      <p:sp>
        <p:nvSpPr>
          <p:cNvPr id="195" name="Google Shape;195;p28"/>
          <p:cNvSpPr txBox="1"/>
          <p:nvPr>
            <p:ph idx="1" type="body"/>
          </p:nvPr>
        </p:nvSpPr>
        <p:spPr>
          <a:xfrm>
            <a:off x="729450" y="2421275"/>
            <a:ext cx="7688700" cy="1918800"/>
          </a:xfrm>
          <a:prstGeom prst="rect">
            <a:avLst/>
          </a:prstGeom>
        </p:spPr>
        <p:txBody>
          <a:bodyPr anchorCtr="0" anchor="t" bIns="91425" lIns="91425" spcFirstLastPara="1" rIns="91425" wrap="square" tIns="91425">
            <a:normAutofit/>
          </a:bodyPr>
          <a:lstStyle/>
          <a:p>
            <a:pPr indent="-336550" lvl="0" marL="457200" rtl="0" algn="l">
              <a:spcBef>
                <a:spcPts val="1200"/>
              </a:spcBef>
              <a:spcAft>
                <a:spcPts val="0"/>
              </a:spcAft>
              <a:buClr>
                <a:srgbClr val="000000"/>
              </a:buClr>
              <a:buSzPts val="1700"/>
              <a:buFont typeface="Arial"/>
              <a:buAutoNum type="arabicPeriod"/>
            </a:pPr>
            <a:r>
              <a:rPr b="1" lang="es" sz="1700">
                <a:solidFill>
                  <a:srgbClr val="000000"/>
                </a:solidFill>
                <a:latin typeface="Arial"/>
                <a:ea typeface="Arial"/>
                <a:cs typeface="Arial"/>
                <a:sym typeface="Arial"/>
              </a:rPr>
              <a:t>Peticiones HTTP en el Navegador con JavaScript:</a:t>
            </a:r>
            <a:r>
              <a:rPr lang="es" sz="1700">
                <a:solidFill>
                  <a:srgbClr val="000000"/>
                </a:solidFill>
                <a:latin typeface="Arial"/>
                <a:ea typeface="Arial"/>
                <a:cs typeface="Arial"/>
                <a:sym typeface="Arial"/>
              </a:rPr>
              <a:t> Utilizaremos </a:t>
            </a:r>
            <a:r>
              <a:rPr lang="es" sz="1700">
                <a:solidFill>
                  <a:srgbClr val="188038"/>
                </a:solidFill>
                <a:latin typeface="Roboto Mono"/>
                <a:ea typeface="Roboto Mono"/>
                <a:cs typeface="Roboto Mono"/>
                <a:sym typeface="Roboto Mono"/>
              </a:rPr>
              <a:t>fetch</a:t>
            </a:r>
            <a:r>
              <a:rPr lang="es" sz="1700">
                <a:solidFill>
                  <a:srgbClr val="000000"/>
                </a:solidFill>
                <a:latin typeface="Arial"/>
                <a:ea typeface="Arial"/>
                <a:cs typeface="Arial"/>
                <a:sym typeface="Arial"/>
              </a:rPr>
              <a:t>, que es una API moderna para hacer solicitudes HTTP.</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AutoNum type="arabicPeriod"/>
            </a:pPr>
            <a:r>
              <a:rPr b="1" lang="es" sz="1700">
                <a:solidFill>
                  <a:srgbClr val="000000"/>
                </a:solidFill>
                <a:latin typeface="Arial"/>
                <a:ea typeface="Arial"/>
                <a:cs typeface="Arial"/>
                <a:sym typeface="Arial"/>
              </a:rPr>
              <a:t>Peticiones HTTP en el Servidor con Node.js:</a:t>
            </a:r>
            <a:r>
              <a:rPr lang="es" sz="1700">
                <a:solidFill>
                  <a:srgbClr val="000000"/>
                </a:solidFill>
                <a:latin typeface="Arial"/>
                <a:ea typeface="Arial"/>
                <a:cs typeface="Arial"/>
                <a:sym typeface="Arial"/>
              </a:rPr>
              <a:t> Utilizaremos la biblioteca </a:t>
            </a:r>
            <a:r>
              <a:rPr lang="es" sz="1700">
                <a:solidFill>
                  <a:srgbClr val="188038"/>
                </a:solidFill>
                <a:latin typeface="Roboto Mono"/>
                <a:ea typeface="Roboto Mono"/>
                <a:cs typeface="Roboto Mono"/>
                <a:sym typeface="Roboto Mono"/>
              </a:rPr>
              <a:t>axios</a:t>
            </a:r>
            <a:r>
              <a:rPr lang="es" sz="1700">
                <a:solidFill>
                  <a:srgbClr val="000000"/>
                </a:solidFill>
                <a:latin typeface="Arial"/>
                <a:ea typeface="Arial"/>
                <a:cs typeface="Arial"/>
                <a:sym typeface="Arial"/>
              </a:rPr>
              <a:t> o el módulo </a:t>
            </a:r>
            <a:r>
              <a:rPr lang="es" sz="1700">
                <a:solidFill>
                  <a:srgbClr val="188038"/>
                </a:solidFill>
                <a:latin typeface="Roboto Mono"/>
                <a:ea typeface="Roboto Mono"/>
                <a:cs typeface="Roboto Mono"/>
                <a:sym typeface="Roboto Mono"/>
              </a:rPr>
              <a:t>http</a:t>
            </a:r>
            <a:r>
              <a:rPr lang="es" sz="1700">
                <a:solidFill>
                  <a:srgbClr val="000000"/>
                </a:solidFill>
                <a:latin typeface="Arial"/>
                <a:ea typeface="Arial"/>
                <a:cs typeface="Arial"/>
                <a:sym typeface="Arial"/>
              </a:rPr>
              <a:t> nativo.</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360100" y="607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Métodos de peticiones AJAX</a:t>
            </a:r>
            <a:endParaRPr/>
          </a:p>
        </p:txBody>
      </p:sp>
      <p:sp>
        <p:nvSpPr>
          <p:cNvPr id="201" name="Google Shape;201;p29"/>
          <p:cNvSpPr txBox="1"/>
          <p:nvPr>
            <p:ph idx="1" type="body"/>
          </p:nvPr>
        </p:nvSpPr>
        <p:spPr>
          <a:xfrm>
            <a:off x="269700" y="1328700"/>
            <a:ext cx="8604600" cy="248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200">
                <a:solidFill>
                  <a:srgbClr val="010614"/>
                </a:solidFill>
              </a:rPr>
              <a:t>AJAX (Asynchronous JavaScript and XML) permite a las páginas web hacer peticiones al servidor y actualizar partes de la página sin recargarla completamente. </a:t>
            </a:r>
            <a:endParaRPr sz="1200">
              <a:solidFill>
                <a:srgbClr val="010614"/>
              </a:solidFill>
            </a:endParaRPr>
          </a:p>
          <a:p>
            <a:pPr indent="0" lvl="0" marL="0" rtl="0" algn="l">
              <a:lnSpc>
                <a:spcPct val="100000"/>
              </a:lnSpc>
              <a:spcBef>
                <a:spcPts val="1200"/>
              </a:spcBef>
              <a:spcAft>
                <a:spcPts val="0"/>
              </a:spcAft>
              <a:buNone/>
            </a:pPr>
            <a:r>
              <a:rPr lang="es" sz="1200">
                <a:solidFill>
                  <a:srgbClr val="010614"/>
                </a:solidFill>
              </a:rPr>
              <a:t>Aunque AJAX tradicionalmente utilizaba el objeto XMLHttpRequest, hoy en día es común usar fetch para hacer peticiones asíncronas de manera más sencilla. AJAX </a:t>
            </a:r>
            <a:endParaRPr sz="1200">
              <a:solidFill>
                <a:srgbClr val="010614"/>
              </a:solidFill>
            </a:endParaRPr>
          </a:p>
          <a:p>
            <a:pPr indent="0" lvl="0" marL="0" rtl="0" algn="l">
              <a:lnSpc>
                <a:spcPct val="100000"/>
              </a:lnSpc>
              <a:spcBef>
                <a:spcPts val="1200"/>
              </a:spcBef>
              <a:spcAft>
                <a:spcPts val="0"/>
              </a:spcAft>
              <a:buNone/>
            </a:pPr>
            <a:r>
              <a:rPr lang="es" sz="1200">
                <a:solidFill>
                  <a:srgbClr val="010614"/>
                </a:solidFill>
              </a:rPr>
              <a:t>Esta modalidad se basa en que la petición HTTP se realiza desde Javascript, de forma transparente al usuario, descargando la información y pudiendo tratarla sin necesidad de mostrarla directamente en la página. </a:t>
            </a:r>
            <a:endParaRPr sz="1200">
              <a:solidFill>
                <a:srgbClr val="010614"/>
              </a:solidFill>
            </a:endParaRPr>
          </a:p>
          <a:p>
            <a:pPr indent="0" lvl="0" marL="0" rtl="0" algn="l">
              <a:lnSpc>
                <a:spcPct val="100000"/>
              </a:lnSpc>
              <a:spcBef>
                <a:spcPts val="1200"/>
              </a:spcBef>
              <a:spcAft>
                <a:spcPts val="0"/>
              </a:spcAft>
              <a:buNone/>
            </a:pPr>
            <a:r>
              <a:rPr lang="es" sz="1200">
                <a:solidFill>
                  <a:srgbClr val="010614"/>
                </a:solidFill>
              </a:rPr>
              <a:t>Esto produce un interesante cambio en el panorama que había entonces, puesto que podemos hacer actualizaciones de contenidos de forma parcial, de modo que se actualice una página «en vivo», sin necesidad de recargar toda la página, sino solamente actualizado una pequeña parte de ella, pudiendo utilizar Javascript para crear todo tipo de lógica de apoyo.</a:t>
            </a:r>
            <a:endParaRPr sz="1200">
              <a:solidFill>
                <a:srgbClr val="010614"/>
              </a:solidFill>
            </a:endParaRPr>
          </a:p>
          <a:p>
            <a:pPr indent="0" lvl="0" marL="0" rtl="0" algn="l">
              <a:lnSpc>
                <a:spcPct val="100000"/>
              </a:lnSpc>
              <a:spcBef>
                <a:spcPts val="1200"/>
              </a:spcBef>
              <a:spcAft>
                <a:spcPts val="0"/>
              </a:spcAft>
              <a:buNone/>
            </a:pPr>
            <a:r>
              <a:rPr lang="es" sz="1200">
                <a:solidFill>
                  <a:srgbClr val="010614"/>
                </a:solidFill>
              </a:rPr>
              <a:t> Originalmente, a este sistema de realización de peticiones HTTP se le llamó AJAX, donde la X significa XML, el formato ligero de datos que más se utilizaba en aquel entonces. Actualmente, sobre todo en el mundo Javascript, se utiliza más el formato JSON, aunque por razones fonéticas evidentes (y probablemente evitar confundirlo con una risa) se sigue manteniendo el término AJAX. </a:t>
            </a:r>
            <a:endParaRPr sz="1200">
              <a:solidFill>
                <a:srgbClr val="010614"/>
              </a:solidFill>
            </a:endParaRPr>
          </a:p>
          <a:p>
            <a:pPr indent="0" lvl="0" marL="0" rtl="0" algn="l">
              <a:lnSpc>
                <a:spcPct val="100000"/>
              </a:lnSpc>
              <a:spcBef>
                <a:spcPts val="1200"/>
              </a:spcBef>
              <a:spcAft>
                <a:spcPts val="1200"/>
              </a:spcAft>
              <a:buNone/>
            </a:pPr>
            <a:r>
              <a:rPr lang="es" sz="1200">
                <a:solidFill>
                  <a:srgbClr val="010614"/>
                </a:solidFill>
              </a:rPr>
              <a:t>Posteriormente, y debido a una evolución a mayor escala relacionada con este tema, se ha pasado de crear páginas de tipo MPA por defecto, a crear páginas de tipo SPA, mucho más frecuentes en entornos empresariales hoy en día. Hablaremos de ellos más adelante.</a:t>
            </a:r>
            <a:endParaRPr sz="1200">
              <a:solidFill>
                <a:srgbClr val="010614"/>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Métodos de petición AJAX</a:t>
            </a:r>
            <a:endParaRPr/>
          </a:p>
        </p:txBody>
      </p:sp>
      <p:sp>
        <p:nvSpPr>
          <p:cNvPr id="207" name="Google Shape;207;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s" sz="1400">
                <a:solidFill>
                  <a:srgbClr val="010614"/>
                </a:solidFill>
                <a:highlight>
                  <a:srgbClr val="FAFAFA"/>
                </a:highlight>
                <a:latin typeface="Roboto"/>
                <a:ea typeface="Roboto"/>
                <a:cs typeface="Roboto"/>
                <a:sym typeface="Roboto"/>
              </a:rPr>
              <a:t>Existen varias formas de realizar peticiones HTTP mediante AJAX, pero las principales suelen ser </a:t>
            </a:r>
            <a:r>
              <a:rPr lang="es" sz="1400">
                <a:solidFill>
                  <a:srgbClr val="002EB8"/>
                </a:solidFill>
                <a:highlight>
                  <a:srgbClr val="FAFAFA"/>
                </a:highlight>
                <a:latin typeface="Roboto"/>
                <a:ea typeface="Roboto"/>
                <a:cs typeface="Roboto"/>
                <a:sym typeface="Roboto"/>
              </a:rPr>
              <a:t>XMLHttpRequest</a:t>
            </a:r>
            <a:r>
              <a:rPr lang="es" sz="1400">
                <a:solidFill>
                  <a:srgbClr val="010614"/>
                </a:solidFill>
                <a:highlight>
                  <a:srgbClr val="FAFAFA"/>
                </a:highlight>
                <a:latin typeface="Roboto"/>
                <a:ea typeface="Roboto"/>
                <a:cs typeface="Roboto"/>
                <a:sym typeface="Roboto"/>
              </a:rPr>
              <a:t> y </a:t>
            </a:r>
            <a:r>
              <a:rPr lang="es" sz="1400">
                <a:solidFill>
                  <a:srgbClr val="002EB8"/>
                </a:solidFill>
                <a:highlight>
                  <a:srgbClr val="FAFAFA"/>
                </a:highlight>
                <a:latin typeface="Roboto"/>
                <a:ea typeface="Roboto"/>
                <a:cs typeface="Roboto"/>
                <a:sym typeface="Roboto"/>
              </a:rPr>
              <a:t>fetch</a:t>
            </a:r>
            <a:r>
              <a:rPr lang="es" sz="1400">
                <a:solidFill>
                  <a:srgbClr val="010614"/>
                </a:solidFill>
                <a:highlight>
                  <a:srgbClr val="FAFAFA"/>
                </a:highlight>
                <a:latin typeface="Roboto"/>
                <a:ea typeface="Roboto"/>
                <a:cs typeface="Roboto"/>
                <a:sym typeface="Roboto"/>
              </a:rPr>
              <a:t> (nativas, incluidas en el navegador por defecto), además de liberías como </a:t>
            </a:r>
            <a:r>
              <a:rPr lang="es" sz="1400">
                <a:solidFill>
                  <a:srgbClr val="002EB8"/>
                </a:solidFill>
                <a:highlight>
                  <a:srgbClr val="FAFAFA"/>
                </a:highlight>
                <a:latin typeface="Roboto"/>
                <a:ea typeface="Roboto"/>
                <a:cs typeface="Roboto"/>
                <a:sym typeface="Roboto"/>
              </a:rPr>
              <a:t>axios</a:t>
            </a:r>
            <a:r>
              <a:rPr lang="es" sz="1400">
                <a:solidFill>
                  <a:srgbClr val="010614"/>
                </a:solidFill>
                <a:highlight>
                  <a:srgbClr val="FAFAFA"/>
                </a:highlight>
                <a:latin typeface="Roboto"/>
                <a:ea typeface="Roboto"/>
                <a:cs typeface="Roboto"/>
                <a:sym typeface="Roboto"/>
              </a:rPr>
              <a:t> o </a:t>
            </a:r>
            <a:r>
              <a:rPr lang="es" sz="1400">
                <a:solidFill>
                  <a:srgbClr val="002EB8"/>
                </a:solidFill>
                <a:highlight>
                  <a:srgbClr val="FAFAFA"/>
                </a:highlight>
                <a:latin typeface="Roboto"/>
                <a:ea typeface="Roboto"/>
                <a:cs typeface="Roboto"/>
                <a:sym typeface="Roboto"/>
              </a:rPr>
              <a:t>superagent</a:t>
            </a:r>
            <a:r>
              <a:rPr lang="es" sz="1400">
                <a:solidFill>
                  <a:srgbClr val="010614"/>
                </a:solidFill>
                <a:highlight>
                  <a:srgbClr val="FAFAFA"/>
                </a:highlight>
                <a:latin typeface="Roboto"/>
                <a:ea typeface="Roboto"/>
                <a:cs typeface="Roboto"/>
                <a:sym typeface="Roboto"/>
              </a:rPr>
              <a:t>:</a:t>
            </a:r>
            <a:endParaRPr sz="1400">
              <a:solidFill>
                <a:srgbClr val="010614"/>
              </a:solidFill>
              <a:highlight>
                <a:srgbClr val="FAFAFA"/>
              </a:highlight>
              <a:latin typeface="Roboto"/>
              <a:ea typeface="Roboto"/>
              <a:cs typeface="Roboto"/>
              <a:sym typeface="Roboto"/>
            </a:endParaRPr>
          </a:p>
          <a:p>
            <a:pPr indent="0" lvl="0" marL="444500" rtl="0" algn="l">
              <a:spcBef>
                <a:spcPts val="1200"/>
              </a:spcBef>
              <a:spcAft>
                <a:spcPts val="0"/>
              </a:spcAft>
              <a:buNone/>
            </a:pPr>
            <a:r>
              <a:rPr lang="es" sz="1400">
                <a:solidFill>
                  <a:srgbClr val="002EB8"/>
                </a:solidFill>
                <a:highlight>
                  <a:srgbClr val="FAFAFA"/>
                </a:highlight>
                <a:latin typeface="Roboto"/>
                <a:ea typeface="Roboto"/>
                <a:cs typeface="Roboto"/>
                <a:sym typeface="Roboto"/>
              </a:rPr>
              <a:t>XMLHttpRequest (nativo)</a:t>
            </a:r>
            <a:r>
              <a:rPr lang="es" sz="1400">
                <a:solidFill>
                  <a:srgbClr val="333333"/>
                </a:solidFill>
                <a:highlight>
                  <a:srgbClr val="FAFAFA"/>
                </a:highlight>
                <a:latin typeface="Roboto"/>
                <a:ea typeface="Roboto"/>
                <a:cs typeface="Roboto"/>
                <a:sym typeface="Roboto"/>
              </a:rPr>
              <a:t>: Se suele abreviar como XHR. El más antiguo, y también el más verbose. Nativo.</a:t>
            </a:r>
            <a:endParaRPr sz="1400">
              <a:solidFill>
                <a:srgbClr val="333333"/>
              </a:solidFill>
              <a:highlight>
                <a:srgbClr val="FAFAFA"/>
              </a:highlight>
              <a:latin typeface="Roboto"/>
              <a:ea typeface="Roboto"/>
              <a:cs typeface="Roboto"/>
              <a:sym typeface="Roboto"/>
            </a:endParaRPr>
          </a:p>
          <a:p>
            <a:pPr indent="0" lvl="0" marL="444500" rtl="0" algn="l">
              <a:spcBef>
                <a:spcPts val="1200"/>
              </a:spcBef>
              <a:spcAft>
                <a:spcPts val="0"/>
              </a:spcAft>
              <a:buNone/>
            </a:pPr>
            <a:r>
              <a:rPr lang="es" sz="1400">
                <a:solidFill>
                  <a:srgbClr val="002EB8"/>
                </a:solidFill>
                <a:highlight>
                  <a:srgbClr val="FAFAFA"/>
                </a:highlight>
                <a:latin typeface="Roboto"/>
                <a:ea typeface="Roboto"/>
                <a:cs typeface="Roboto"/>
                <a:sym typeface="Roboto"/>
              </a:rPr>
              <a:t>fetch (nativo)</a:t>
            </a:r>
            <a:r>
              <a:rPr lang="es" sz="1400">
                <a:solidFill>
                  <a:srgbClr val="333333"/>
                </a:solidFill>
                <a:highlight>
                  <a:srgbClr val="FAFAFA"/>
                </a:highlight>
                <a:latin typeface="Roboto"/>
                <a:ea typeface="Roboto"/>
                <a:cs typeface="Roboto"/>
                <a:sym typeface="Roboto"/>
              </a:rPr>
              <a:t>: Nuevo sistema nativo de peticiones basado en promesas.</a:t>
            </a:r>
            <a:endParaRPr sz="1400">
              <a:solidFill>
                <a:srgbClr val="333333"/>
              </a:solidFill>
              <a:highlight>
                <a:srgbClr val="FAFAFA"/>
              </a:highlight>
              <a:latin typeface="Roboto"/>
              <a:ea typeface="Roboto"/>
              <a:cs typeface="Roboto"/>
              <a:sym typeface="Roboto"/>
            </a:endParaRPr>
          </a:p>
          <a:p>
            <a:pPr indent="0" lvl="0" marL="444500" rtl="0" algn="l">
              <a:spcBef>
                <a:spcPts val="1200"/>
              </a:spcBef>
              <a:spcAft>
                <a:spcPts val="0"/>
              </a:spcAft>
              <a:buNone/>
            </a:pPr>
            <a:r>
              <a:rPr lang="es" sz="1400">
                <a:solidFill>
                  <a:srgbClr val="002EB8"/>
                </a:solidFill>
                <a:highlight>
                  <a:srgbClr val="FAFAFA"/>
                </a:highlight>
                <a:latin typeface="Roboto"/>
                <a:ea typeface="Roboto"/>
                <a:cs typeface="Roboto"/>
                <a:sym typeface="Roboto"/>
              </a:rPr>
              <a:t>Axios</a:t>
            </a:r>
            <a:r>
              <a:rPr lang="es" sz="1400">
                <a:solidFill>
                  <a:srgbClr val="333333"/>
                </a:solidFill>
                <a:highlight>
                  <a:srgbClr val="FAFAFA"/>
                </a:highlight>
                <a:latin typeface="Roboto"/>
                <a:ea typeface="Roboto"/>
                <a:cs typeface="Roboto"/>
                <a:sym typeface="Roboto"/>
              </a:rPr>
              <a:t>: Librería basada en promesas para realizar peticiones en Node o en navegadores.</a:t>
            </a:r>
            <a:endParaRPr sz="1400">
              <a:solidFill>
                <a:srgbClr val="333333"/>
              </a:solidFill>
              <a:highlight>
                <a:srgbClr val="FAFAFA"/>
              </a:highlight>
              <a:latin typeface="Roboto"/>
              <a:ea typeface="Roboto"/>
              <a:cs typeface="Roboto"/>
              <a:sym typeface="Roboto"/>
            </a:endParaRPr>
          </a:p>
          <a:p>
            <a:pPr indent="0" lvl="0" marL="444500" rtl="0" algn="l">
              <a:spcBef>
                <a:spcPts val="1200"/>
              </a:spcBef>
              <a:spcAft>
                <a:spcPts val="0"/>
              </a:spcAft>
              <a:buNone/>
            </a:pPr>
            <a:r>
              <a:rPr lang="es" sz="1400">
                <a:solidFill>
                  <a:srgbClr val="002EB8"/>
                </a:solidFill>
                <a:highlight>
                  <a:srgbClr val="FAFAFA"/>
                </a:highlight>
                <a:latin typeface="Roboto"/>
                <a:ea typeface="Roboto"/>
                <a:cs typeface="Roboto"/>
                <a:sym typeface="Roboto"/>
              </a:rPr>
              <a:t>superagent</a:t>
            </a:r>
            <a:r>
              <a:rPr lang="es" sz="1400">
                <a:solidFill>
                  <a:srgbClr val="333333"/>
                </a:solidFill>
                <a:highlight>
                  <a:srgbClr val="FAFAFA"/>
                </a:highlight>
                <a:latin typeface="Roboto"/>
                <a:ea typeface="Roboto"/>
                <a:cs typeface="Roboto"/>
                <a:sym typeface="Roboto"/>
              </a:rPr>
              <a:t>: Librería para realizar peticiones HTTP tanto en Node como en navegadores.</a:t>
            </a:r>
            <a:endParaRPr sz="1400">
              <a:solidFill>
                <a:srgbClr val="333333"/>
              </a:solidFill>
              <a:highlight>
                <a:srgbClr val="FAFAFA"/>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XMLHttpRequest (XHR)</a:t>
            </a:r>
            <a:endParaRPr/>
          </a:p>
        </p:txBody>
      </p:sp>
      <p:sp>
        <p:nvSpPr>
          <p:cNvPr id="213" name="Google Shape;213;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sz="1400">
                <a:solidFill>
                  <a:srgbClr val="010614"/>
                </a:solidFill>
                <a:highlight>
                  <a:srgbClr val="FAFAFA"/>
                </a:highlight>
                <a:latin typeface="Roboto"/>
                <a:ea typeface="Roboto"/>
                <a:cs typeface="Roboto"/>
                <a:sym typeface="Roboto"/>
              </a:rPr>
              <a:t>Se trata de la primera implementación que existió en </a:t>
            </a:r>
            <a:r>
              <a:rPr lang="es" sz="1400">
                <a:solidFill>
                  <a:srgbClr val="002EB8"/>
                </a:solidFill>
                <a:highlight>
                  <a:srgbClr val="FAFAFA"/>
                </a:highlight>
                <a:latin typeface="Roboto"/>
                <a:ea typeface="Roboto"/>
                <a:cs typeface="Roboto"/>
                <a:sym typeface="Roboto"/>
              </a:rPr>
              <a:t>ECMAScript ES5</a:t>
            </a:r>
            <a:r>
              <a:rPr lang="es" sz="1400">
                <a:solidFill>
                  <a:srgbClr val="010614"/>
                </a:solidFill>
                <a:highlight>
                  <a:srgbClr val="FAFAFA"/>
                </a:highlight>
                <a:latin typeface="Roboto"/>
                <a:ea typeface="Roboto"/>
                <a:cs typeface="Roboto"/>
                <a:sym typeface="Roboto"/>
              </a:rPr>
              <a:t> antes de surgir </a:t>
            </a:r>
            <a:r>
              <a:rPr lang="es" sz="1400">
                <a:solidFill>
                  <a:srgbClr val="E83E8C"/>
                </a:solidFill>
                <a:highlight>
                  <a:srgbClr val="FAFAFA"/>
                </a:highlight>
                <a:latin typeface="Courier New"/>
                <a:ea typeface="Courier New"/>
                <a:cs typeface="Courier New"/>
                <a:sym typeface="Courier New"/>
              </a:rPr>
              <a:t>fetch</a:t>
            </a:r>
            <a:r>
              <a:rPr lang="es" sz="1400">
                <a:solidFill>
                  <a:srgbClr val="010614"/>
                </a:solidFill>
                <a:highlight>
                  <a:srgbClr val="FAFAFA"/>
                </a:highlight>
                <a:latin typeface="Roboto"/>
                <a:ea typeface="Roboto"/>
                <a:cs typeface="Roboto"/>
                <a:sym typeface="Roboto"/>
              </a:rPr>
              <a:t>, el estándar actual.</a:t>
            </a:r>
            <a:endParaRPr sz="1400">
              <a:solidFill>
                <a:srgbClr val="010614"/>
              </a:solidFill>
              <a:highlight>
                <a:srgbClr val="FAFAFA"/>
              </a:highlight>
              <a:latin typeface="Roboto"/>
              <a:ea typeface="Roboto"/>
              <a:cs typeface="Roboto"/>
              <a:sym typeface="Roboto"/>
            </a:endParaRPr>
          </a:p>
          <a:p>
            <a:pPr indent="0" lvl="0" marL="0" marR="152400" rtl="0" algn="l">
              <a:spcBef>
                <a:spcPts val="1200"/>
              </a:spcBef>
              <a:spcAft>
                <a:spcPts val="0"/>
              </a:spcAft>
              <a:buNone/>
            </a:pPr>
            <a:r>
              <a:rPr lang="es" sz="1400">
                <a:solidFill>
                  <a:srgbClr val="5811BB"/>
                </a:solidFill>
                <a:highlight>
                  <a:srgbClr val="FFFEEB"/>
                </a:highlight>
                <a:latin typeface="Roboto"/>
                <a:ea typeface="Roboto"/>
                <a:cs typeface="Roboto"/>
                <a:sym typeface="Roboto"/>
              </a:rPr>
              <a:t>¿Qué es? XMLHttpRequest (XHR) XMLHttpRequest (XHR) </a:t>
            </a:r>
            <a:r>
              <a:rPr lang="es" sz="1400">
                <a:solidFill>
                  <a:srgbClr val="010614"/>
                </a:solidFill>
                <a:highlight>
                  <a:srgbClr val="FFFEEB"/>
                </a:highlight>
                <a:latin typeface="Roboto"/>
                <a:ea typeface="Roboto"/>
                <a:cs typeface="Roboto"/>
                <a:sym typeface="Roboto"/>
              </a:rPr>
              <a:t>Es un objeto especial de Javascript que permite realizar peticiones HTTP asíncronas (AJAX) de forma nativa desde Javascript.</a:t>
            </a:r>
            <a:endParaRPr sz="1400">
              <a:solidFill>
                <a:srgbClr val="010614"/>
              </a:solidFill>
              <a:highlight>
                <a:srgbClr val="FFFEEB"/>
              </a:highlight>
              <a:latin typeface="Roboto"/>
              <a:ea typeface="Roboto"/>
              <a:cs typeface="Roboto"/>
              <a:sym typeface="Roboto"/>
            </a:endParaRPr>
          </a:p>
          <a:p>
            <a:pPr indent="0" lvl="0" marL="0" rtl="0" algn="l">
              <a:spcBef>
                <a:spcPts val="2400"/>
              </a:spcBef>
              <a:spcAft>
                <a:spcPts val="0"/>
              </a:spcAft>
              <a:buNone/>
            </a:pPr>
            <a:r>
              <a:rPr lang="es" sz="1400">
                <a:solidFill>
                  <a:srgbClr val="010614"/>
                </a:solidFill>
                <a:highlight>
                  <a:srgbClr val="FAFAFA"/>
                </a:highlight>
                <a:latin typeface="Roboto"/>
                <a:ea typeface="Roboto"/>
                <a:cs typeface="Roboto"/>
                <a:sym typeface="Roboto"/>
              </a:rPr>
              <a:t>Actualmente, es más frecuente utilizar </a:t>
            </a:r>
            <a:r>
              <a:rPr lang="es" sz="1400">
                <a:solidFill>
                  <a:srgbClr val="E83E8C"/>
                </a:solidFill>
                <a:highlight>
                  <a:srgbClr val="FAFAFA"/>
                </a:highlight>
                <a:latin typeface="Courier New"/>
                <a:ea typeface="Courier New"/>
                <a:cs typeface="Courier New"/>
                <a:sym typeface="Courier New"/>
              </a:rPr>
              <a:t>fetch</a:t>
            </a:r>
            <a:r>
              <a:rPr lang="es" sz="1400">
                <a:solidFill>
                  <a:srgbClr val="010614"/>
                </a:solidFill>
                <a:highlight>
                  <a:srgbClr val="FAFAFA"/>
                </a:highlight>
                <a:latin typeface="Roboto"/>
                <a:ea typeface="Roboto"/>
                <a:cs typeface="Roboto"/>
                <a:sym typeface="Roboto"/>
              </a:rPr>
              <a:t>, puesto que es una API más actual y moderna que utiliza promesas y nos permite hacer lo mismo (o más) y escribir menos código.</a:t>
            </a:r>
            <a:endParaRPr sz="1400">
              <a:solidFill>
                <a:srgbClr val="010614"/>
              </a:solidFill>
              <a:highlight>
                <a:srgbClr val="FAFAFA"/>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661050" y="57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Tareas Asíncronas</a:t>
            </a:r>
            <a:endParaRPr/>
          </a:p>
        </p:txBody>
      </p:sp>
      <p:sp>
        <p:nvSpPr>
          <p:cNvPr id="97" name="Google Shape;97;p14"/>
          <p:cNvSpPr txBox="1"/>
          <p:nvPr>
            <p:ph idx="1" type="body"/>
          </p:nvPr>
        </p:nvSpPr>
        <p:spPr>
          <a:xfrm>
            <a:off x="729450" y="1313225"/>
            <a:ext cx="7688700" cy="34473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s" sz="1100">
                <a:solidFill>
                  <a:srgbClr val="000000"/>
                </a:solidFill>
                <a:latin typeface="Arial"/>
                <a:ea typeface="Arial"/>
                <a:cs typeface="Arial"/>
                <a:sym typeface="Arial"/>
              </a:rPr>
              <a:t>Definición</a:t>
            </a:r>
            <a:r>
              <a:rPr lang="es" sz="1100">
                <a:solidFill>
                  <a:srgbClr val="000000"/>
                </a:solidFill>
                <a:latin typeface="Arial"/>
                <a:ea typeface="Arial"/>
                <a:cs typeface="Arial"/>
                <a:sym typeface="Arial"/>
              </a:rPr>
              <a:t>: Las tareas asincrónicas en programación se refieren a operaciones que se ejecutan de manera independiente del flujo principal del programa. En lugar de bloquear el programa mientras una operación se completa, se permite que otras tareas continúen ejecutándose.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 sz="1100">
                <a:solidFill>
                  <a:srgbClr val="000000"/>
                </a:solidFill>
                <a:latin typeface="Arial"/>
                <a:ea typeface="Arial"/>
                <a:cs typeface="Arial"/>
                <a:sym typeface="Arial"/>
              </a:rPr>
              <a:t>Características</a:t>
            </a:r>
            <a:r>
              <a:rPr lang="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No Bloqueantes</a:t>
            </a:r>
            <a:r>
              <a:rPr lang="es" sz="1100">
                <a:solidFill>
                  <a:srgbClr val="000000"/>
                </a:solidFill>
                <a:latin typeface="Arial"/>
                <a:ea typeface="Arial"/>
                <a:cs typeface="Arial"/>
                <a:sym typeface="Arial"/>
              </a:rPr>
              <a:t>: Las operaciones asincrónicas no bloquean el hilo principal, permitiendo que otras tareas se realicen en paralelo.</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Eficiencia</a:t>
            </a:r>
            <a:r>
              <a:rPr lang="es" sz="1100">
                <a:solidFill>
                  <a:srgbClr val="000000"/>
                </a:solidFill>
                <a:latin typeface="Arial"/>
                <a:ea typeface="Arial"/>
                <a:cs typeface="Arial"/>
                <a:sym typeface="Arial"/>
              </a:rPr>
              <a:t>: Mejoran la eficiencia al gestionar múltiples operaciones simultáneamente, especialmente en operaciones de entrada/salida como la lectura de archivos o las solicitudes de red.</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Eventos y Promesas</a:t>
            </a:r>
            <a:r>
              <a:rPr lang="es" sz="1100">
                <a:solidFill>
                  <a:srgbClr val="000000"/>
                </a:solidFill>
                <a:latin typeface="Arial"/>
                <a:ea typeface="Arial"/>
                <a:cs typeface="Arial"/>
                <a:sym typeface="Arial"/>
              </a:rPr>
              <a:t>: Utilizan mecanismos como promesas, callbacks o async/await para manejar la finalización de las tareas.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Complejidad</a:t>
            </a:r>
            <a:r>
              <a:rPr lang="es" sz="1100">
                <a:solidFill>
                  <a:srgbClr val="000000"/>
                </a:solidFill>
                <a:latin typeface="Arial"/>
                <a:ea typeface="Arial"/>
                <a:cs typeface="Arial"/>
                <a:sym typeface="Arial"/>
              </a:rPr>
              <a:t>: A veces pueden introducir complejidad adicional en la gestión del flujo de datos y el manejo de errores.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 sz="1100">
                <a:solidFill>
                  <a:srgbClr val="000000"/>
                </a:solidFill>
                <a:latin typeface="Arial"/>
                <a:ea typeface="Arial"/>
                <a:cs typeface="Arial"/>
                <a:sym typeface="Arial"/>
              </a:rPr>
              <a:t>Ejemplos</a:t>
            </a:r>
            <a:r>
              <a:rPr lang="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s" sz="1100">
                <a:solidFill>
                  <a:srgbClr val="000000"/>
                </a:solidFill>
                <a:latin typeface="Arial"/>
                <a:ea typeface="Arial"/>
                <a:cs typeface="Arial"/>
                <a:sym typeface="Arial"/>
              </a:rPr>
              <a:t>Leer un archivo sin bloquear la ejecución de otras operaciones.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Hacer una solicitud HTTP a una API mientras se realizan otras tareas en la aplicación.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Peticiones Asíncronas con fetch</a:t>
            </a:r>
            <a:endParaRPr/>
          </a:p>
        </p:txBody>
      </p:sp>
      <p:sp>
        <p:nvSpPr>
          <p:cNvPr id="219" name="Google Shape;219;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Con el tiempo, el uso del objeto XMLHttpRequest (XHR) para realizar peticiones HTTP en JavaScript, aunque potente, puede resultar complicado y menos legible debido a la necesidad de manejar múltiples callbacks y estados. Para simplificar y modernizar el proceso, el método fetch fue introducido en la especificación de JavaScript, ofreciendo una forma más sencilla y legible de realizar peticiones asíncronas.</a:t>
            </a:r>
            <a:endParaRPr/>
          </a:p>
          <a:p>
            <a:pPr indent="0" lvl="0" marL="0" rtl="0" algn="l">
              <a:spcBef>
                <a:spcPts val="1200"/>
              </a:spcBef>
              <a:spcAft>
                <a:spcPts val="0"/>
              </a:spcAft>
              <a:buNone/>
            </a:pPr>
            <a:r>
              <a:rPr lang="es"/>
              <a:t>¿Qué es fetch?</a:t>
            </a:r>
            <a:endParaRPr/>
          </a:p>
          <a:p>
            <a:pPr indent="0" lvl="0" marL="0" rtl="0" algn="l">
              <a:spcBef>
                <a:spcPts val="1200"/>
              </a:spcBef>
              <a:spcAft>
                <a:spcPts val="1200"/>
              </a:spcAft>
              <a:buNone/>
            </a:pPr>
            <a:r>
              <a:rPr lang="es"/>
              <a:t>El método fetch es una API de JavaScript que permite realizar peticiones HTTP de manera más fácil y con un enfoque basado en promesas. Esto hace que el código sea más limpio y fácil de entender, especialmente cuando se realizan múltiples operaciones asíncronas.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a:t>
            </a:r>
            <a:endParaRPr/>
          </a:p>
        </p:txBody>
      </p:sp>
      <p:sp>
        <p:nvSpPr>
          <p:cNvPr id="225" name="Google Shape;225;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6" name="Google Shape;226;p33"/>
          <p:cNvPicPr preferRelativeResize="0"/>
          <p:nvPr/>
        </p:nvPicPr>
        <p:blipFill>
          <a:blip r:embed="rId3">
            <a:alphaModFix/>
          </a:blip>
          <a:stretch>
            <a:fillRect/>
          </a:stretch>
        </p:blipFill>
        <p:spPr>
          <a:xfrm>
            <a:off x="2617763" y="942863"/>
            <a:ext cx="6124575" cy="3476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727650" y="593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Cabeceras</a:t>
            </a:r>
            <a:endParaRPr/>
          </a:p>
        </p:txBody>
      </p:sp>
      <p:sp>
        <p:nvSpPr>
          <p:cNvPr id="232" name="Google Shape;232;p34"/>
          <p:cNvSpPr txBox="1"/>
          <p:nvPr>
            <p:ph idx="1" type="body"/>
          </p:nvPr>
        </p:nvSpPr>
        <p:spPr>
          <a:xfrm>
            <a:off x="729450" y="1231150"/>
            <a:ext cx="7688700" cy="34608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None/>
            </a:pPr>
            <a:r>
              <a:rPr b="1" lang="es">
                <a:solidFill>
                  <a:srgbClr val="000000"/>
                </a:solidFill>
                <a:latin typeface="Arial"/>
                <a:ea typeface="Arial"/>
                <a:cs typeface="Arial"/>
                <a:sym typeface="Arial"/>
              </a:rPr>
              <a:t>Cabeceras HTTP</a:t>
            </a:r>
            <a:endParaRPr b="1">
              <a:solidFill>
                <a:srgbClr val="000000"/>
              </a:solidFill>
              <a:latin typeface="Arial"/>
              <a:ea typeface="Arial"/>
              <a:cs typeface="Arial"/>
              <a:sym typeface="Arial"/>
            </a:endParaRPr>
          </a:p>
          <a:p>
            <a:pPr indent="0" lvl="0" marL="0" rtl="0" algn="l">
              <a:spcBef>
                <a:spcPts val="1200"/>
              </a:spcBef>
              <a:spcAft>
                <a:spcPts val="0"/>
              </a:spcAft>
              <a:buNone/>
            </a:pPr>
            <a:r>
              <a:rPr b="1" lang="es" sz="1100">
                <a:solidFill>
                  <a:srgbClr val="000000"/>
                </a:solidFill>
                <a:latin typeface="Arial"/>
                <a:ea typeface="Arial"/>
                <a:cs typeface="Arial"/>
                <a:sym typeface="Arial"/>
              </a:rPr>
              <a:t>¿Qué Son?</a:t>
            </a:r>
            <a:r>
              <a:rPr lang="es" sz="1100">
                <a:solidFill>
                  <a:srgbClr val="000000"/>
                </a:solidFill>
                <a:latin typeface="Arial"/>
                <a:ea typeface="Arial"/>
                <a:cs typeface="Arial"/>
                <a:sym typeface="Arial"/>
              </a:rPr>
              <a:t> Las cabeceras HTTP son parte de la comunicación entre el navegador web (cliente) y el servidor. Se utilizan para enviar información adicional sobre la solicitud o la respuesta.</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 sz="1100">
                <a:solidFill>
                  <a:srgbClr val="000000"/>
                </a:solidFill>
                <a:latin typeface="Arial"/>
                <a:ea typeface="Arial"/>
                <a:cs typeface="Arial"/>
                <a:sym typeface="Arial"/>
              </a:rPr>
              <a:t>¿Por Qué Son Útiles para Principiantes?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Configuración de Solicitudes:</a:t>
            </a:r>
            <a:r>
              <a:rPr lang="es" sz="1100">
                <a:solidFill>
                  <a:srgbClr val="000000"/>
                </a:solidFill>
                <a:latin typeface="Arial"/>
                <a:ea typeface="Arial"/>
                <a:cs typeface="Arial"/>
                <a:sym typeface="Arial"/>
              </a:rPr>
              <a:t> Cuando envías una solicitud al servidor, puedes usar cabeceras para especificar detalles importantes, como el tipo de contenido que esperas (</a:t>
            </a:r>
            <a:r>
              <a:rPr lang="es" sz="1100">
                <a:solidFill>
                  <a:srgbClr val="188038"/>
                </a:solidFill>
                <a:latin typeface="Roboto Mono"/>
                <a:ea typeface="Roboto Mono"/>
                <a:cs typeface="Roboto Mono"/>
                <a:sym typeface="Roboto Mono"/>
              </a:rPr>
              <a:t>Accept</a:t>
            </a:r>
            <a:r>
              <a:rPr lang="es" sz="1100">
                <a:solidFill>
                  <a:srgbClr val="000000"/>
                </a:solidFill>
                <a:latin typeface="Arial"/>
                <a:ea typeface="Arial"/>
                <a:cs typeface="Arial"/>
                <a:sym typeface="Arial"/>
              </a:rPr>
              <a:t>) o el tipo de datos que estás enviando (</a:t>
            </a:r>
            <a:r>
              <a:rPr lang="es" sz="1100">
                <a:solidFill>
                  <a:srgbClr val="188038"/>
                </a:solidFill>
                <a:latin typeface="Roboto Mono"/>
                <a:ea typeface="Roboto Mono"/>
                <a:cs typeface="Roboto Mono"/>
                <a:sym typeface="Roboto Mono"/>
              </a:rPr>
              <a:t>Content-Type</a:t>
            </a:r>
            <a:r>
              <a:rPr lang="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Control de Caché:</a:t>
            </a:r>
            <a:r>
              <a:rPr lang="es" sz="1100">
                <a:solidFill>
                  <a:srgbClr val="000000"/>
                </a:solidFill>
                <a:latin typeface="Arial"/>
                <a:ea typeface="Arial"/>
                <a:cs typeface="Arial"/>
                <a:sym typeface="Arial"/>
              </a:rPr>
              <a:t> Puedes usar cabeceras para controlar cómo se almacenan en caché las respuestas en el navegador (</a:t>
            </a:r>
            <a:r>
              <a:rPr lang="es" sz="1100">
                <a:solidFill>
                  <a:srgbClr val="188038"/>
                </a:solidFill>
                <a:latin typeface="Roboto Mono"/>
                <a:ea typeface="Roboto Mono"/>
                <a:cs typeface="Roboto Mono"/>
                <a:sym typeface="Roboto Mono"/>
              </a:rPr>
              <a:t>Cache-Control</a:t>
            </a:r>
            <a:r>
              <a:rPr lang="es" sz="1100">
                <a:solidFill>
                  <a:srgbClr val="000000"/>
                </a:solidFill>
                <a:latin typeface="Arial"/>
                <a:ea typeface="Arial"/>
                <a:cs typeface="Arial"/>
                <a:sym typeface="Arial"/>
              </a:rPr>
              <a:t>). Esto es útil para mejorar el rendimiento de la web.</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Seguridad:</a:t>
            </a:r>
            <a:r>
              <a:rPr lang="es" sz="1100">
                <a:solidFill>
                  <a:srgbClr val="000000"/>
                </a:solidFill>
                <a:latin typeface="Arial"/>
                <a:ea typeface="Arial"/>
                <a:cs typeface="Arial"/>
                <a:sym typeface="Arial"/>
              </a:rPr>
              <a:t> Cabeceras como </a:t>
            </a:r>
            <a:r>
              <a:rPr lang="es" sz="1100">
                <a:solidFill>
                  <a:srgbClr val="188038"/>
                </a:solidFill>
                <a:latin typeface="Roboto Mono"/>
                <a:ea typeface="Roboto Mono"/>
                <a:cs typeface="Roboto Mono"/>
                <a:sym typeface="Roboto Mono"/>
              </a:rPr>
              <a:t>Authorization</a:t>
            </a:r>
            <a:r>
              <a:rPr lang="es" sz="1100">
                <a:solidFill>
                  <a:srgbClr val="000000"/>
                </a:solidFill>
                <a:latin typeface="Arial"/>
                <a:ea typeface="Arial"/>
                <a:cs typeface="Arial"/>
                <a:sym typeface="Arial"/>
              </a:rPr>
              <a:t> y </a:t>
            </a:r>
            <a:r>
              <a:rPr lang="es" sz="1100">
                <a:solidFill>
                  <a:srgbClr val="188038"/>
                </a:solidFill>
                <a:latin typeface="Roboto Mono"/>
                <a:ea typeface="Roboto Mono"/>
                <a:cs typeface="Roboto Mono"/>
                <a:sym typeface="Roboto Mono"/>
              </a:rPr>
              <a:t>Cookie</a:t>
            </a:r>
            <a:r>
              <a:rPr lang="es" sz="1100">
                <a:solidFill>
                  <a:srgbClr val="000000"/>
                </a:solidFill>
                <a:latin typeface="Arial"/>
                <a:ea typeface="Arial"/>
                <a:cs typeface="Arial"/>
                <a:sym typeface="Arial"/>
              </a:rPr>
              <a:t> son fundamentales para la autenticación y la gestión de sesiones, ayudando a mantener segura la comunicación entre el cliente y el servidor.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Depuración:</a:t>
            </a:r>
            <a:r>
              <a:rPr lang="es" sz="1100">
                <a:solidFill>
                  <a:srgbClr val="000000"/>
                </a:solidFill>
                <a:latin typeface="Arial"/>
                <a:ea typeface="Arial"/>
                <a:cs typeface="Arial"/>
                <a:sym typeface="Arial"/>
              </a:rPr>
              <a:t> Al trabajar con herramientas de desarrollo web, las cabeceras HTTP te permiten ver qué información está siendo enviada y recibida, lo que es útil para depurar problemas.</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b="1" lang="es" sz="1100">
                <a:solidFill>
                  <a:srgbClr val="000000"/>
                </a:solidFill>
                <a:latin typeface="Arial"/>
                <a:ea typeface="Arial"/>
                <a:cs typeface="Arial"/>
                <a:sym typeface="Arial"/>
              </a:rPr>
              <a:t>Ejemplo Sencillo:</a:t>
            </a:r>
            <a:r>
              <a:rPr lang="es" sz="1100">
                <a:solidFill>
                  <a:srgbClr val="000000"/>
                </a:solidFill>
                <a:latin typeface="Arial"/>
                <a:ea typeface="Arial"/>
                <a:cs typeface="Arial"/>
                <a:sym typeface="Arial"/>
              </a:rPr>
              <a:t> Cuando accedes a una página web, el navegador envía una solicitud al servidor. La cabecera </a:t>
            </a:r>
            <a:r>
              <a:rPr lang="es" sz="1100">
                <a:solidFill>
                  <a:srgbClr val="188038"/>
                </a:solidFill>
                <a:latin typeface="Roboto Mono"/>
                <a:ea typeface="Roboto Mono"/>
                <a:cs typeface="Roboto Mono"/>
                <a:sym typeface="Roboto Mono"/>
              </a:rPr>
              <a:t>User-Agent</a:t>
            </a:r>
            <a:r>
              <a:rPr lang="es" sz="1100">
                <a:solidFill>
                  <a:srgbClr val="000000"/>
                </a:solidFill>
                <a:latin typeface="Arial"/>
                <a:ea typeface="Arial"/>
                <a:cs typeface="Arial"/>
                <a:sym typeface="Arial"/>
              </a:rPr>
              <a:t> en la solicitud informa al servidor sobre el navegador y el sistema operativo que estás utilizando. Esto puede afectar cómo el servidor responde, como enviar un diseño específico para dispositivos móviles.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Cabeceras</a:t>
            </a:r>
            <a:endParaRPr/>
          </a:p>
        </p:txBody>
      </p:sp>
      <p:sp>
        <p:nvSpPr>
          <p:cNvPr id="238" name="Google Shape;238;p35"/>
          <p:cNvSpPr txBox="1"/>
          <p:nvPr>
            <p:ph idx="1" type="body"/>
          </p:nvPr>
        </p:nvSpPr>
        <p:spPr>
          <a:xfrm>
            <a:off x="729450" y="2078875"/>
            <a:ext cx="3087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100">
                <a:solidFill>
                  <a:srgbClr val="000000"/>
                </a:solidFill>
                <a:latin typeface="Arial"/>
                <a:ea typeface="Arial"/>
                <a:cs typeface="Arial"/>
                <a:sym typeface="Arial"/>
              </a:rPr>
              <a:t>Las </a:t>
            </a:r>
            <a:r>
              <a:rPr b="1" lang="es" sz="1100">
                <a:solidFill>
                  <a:srgbClr val="000000"/>
                </a:solidFill>
                <a:latin typeface="Arial"/>
                <a:ea typeface="Arial"/>
                <a:cs typeface="Arial"/>
                <a:sym typeface="Arial"/>
              </a:rPr>
              <a:t>cabeceras</a:t>
            </a:r>
            <a:r>
              <a:rPr lang="es" sz="1100">
                <a:solidFill>
                  <a:srgbClr val="000000"/>
                </a:solidFill>
                <a:latin typeface="Arial"/>
                <a:ea typeface="Arial"/>
                <a:cs typeface="Arial"/>
                <a:sym typeface="Arial"/>
              </a:rPr>
              <a:t> (o headers en inglés) en el contexto de HTTP y las peticiones web son pares de clave-valor que se envían junto con las solicitudes y respuestas entre un cliente (como un navegador web) y un servidor. Estas cabeceras proporcionan información adicional sobre la solicitud o la respuesta y pueden influir en cómo se procesa el contenido.</a:t>
            </a:r>
            <a:endParaRPr/>
          </a:p>
        </p:txBody>
      </p:sp>
      <p:sp>
        <p:nvSpPr>
          <p:cNvPr id="239" name="Google Shape;239;p35"/>
          <p:cNvSpPr txBox="1"/>
          <p:nvPr/>
        </p:nvSpPr>
        <p:spPr>
          <a:xfrm>
            <a:off x="3939700" y="588200"/>
            <a:ext cx="4979400" cy="353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100"/>
              <a:t>Tipos de Cabeceras</a:t>
            </a:r>
            <a:endParaRPr b="1" sz="1100"/>
          </a:p>
          <a:p>
            <a:pPr indent="-285750" lvl="0" marL="457200" rtl="0" algn="l">
              <a:lnSpc>
                <a:spcPct val="115000"/>
              </a:lnSpc>
              <a:spcBef>
                <a:spcPts val="1200"/>
              </a:spcBef>
              <a:spcAft>
                <a:spcPts val="0"/>
              </a:spcAft>
              <a:buSzPts val="900"/>
              <a:buAutoNum type="arabicPeriod"/>
            </a:pPr>
            <a:r>
              <a:rPr b="1" lang="es" sz="900"/>
              <a:t>Cabeceras de Solicitud (Request Headers):</a:t>
            </a:r>
            <a:endParaRPr b="1" sz="900"/>
          </a:p>
          <a:p>
            <a:pPr indent="-285750" lvl="1" marL="914400" rtl="0" algn="l">
              <a:lnSpc>
                <a:spcPct val="115000"/>
              </a:lnSpc>
              <a:spcBef>
                <a:spcPts val="0"/>
              </a:spcBef>
              <a:spcAft>
                <a:spcPts val="0"/>
              </a:spcAft>
              <a:buSzPts val="900"/>
              <a:buChar char="○"/>
            </a:pPr>
            <a:r>
              <a:rPr b="1" lang="es" sz="900">
                <a:solidFill>
                  <a:srgbClr val="188038"/>
                </a:solidFill>
                <a:latin typeface="Roboto Mono"/>
                <a:ea typeface="Roboto Mono"/>
                <a:cs typeface="Roboto Mono"/>
                <a:sym typeface="Roboto Mono"/>
              </a:rPr>
              <a:t>Accept</a:t>
            </a:r>
            <a:r>
              <a:rPr lang="es" sz="900"/>
              <a:t>: Indica el tipo de contenido que el cliente acepta recibir del servidor (por ejemplo, </a:t>
            </a:r>
            <a:r>
              <a:rPr lang="es" sz="900">
                <a:solidFill>
                  <a:srgbClr val="188038"/>
                </a:solidFill>
                <a:latin typeface="Roboto Mono"/>
                <a:ea typeface="Roboto Mono"/>
                <a:cs typeface="Roboto Mono"/>
                <a:sym typeface="Roboto Mono"/>
              </a:rPr>
              <a:t>text/html</a:t>
            </a:r>
            <a:r>
              <a:rPr lang="es" sz="900"/>
              <a:t>, </a:t>
            </a:r>
            <a:r>
              <a:rPr lang="es" sz="900">
                <a:solidFill>
                  <a:srgbClr val="188038"/>
                </a:solidFill>
                <a:latin typeface="Roboto Mono"/>
                <a:ea typeface="Roboto Mono"/>
                <a:cs typeface="Roboto Mono"/>
                <a:sym typeface="Roboto Mono"/>
              </a:rPr>
              <a:t>application/json</a:t>
            </a:r>
            <a:r>
              <a:rPr lang="es" sz="900"/>
              <a:t>).</a:t>
            </a:r>
            <a:endParaRPr sz="900"/>
          </a:p>
          <a:p>
            <a:pPr indent="-285750" lvl="1" marL="914400" rtl="0" algn="l">
              <a:lnSpc>
                <a:spcPct val="115000"/>
              </a:lnSpc>
              <a:spcBef>
                <a:spcPts val="0"/>
              </a:spcBef>
              <a:spcAft>
                <a:spcPts val="0"/>
              </a:spcAft>
              <a:buSzPts val="900"/>
              <a:buChar char="○"/>
            </a:pPr>
            <a:r>
              <a:rPr b="1" lang="es" sz="900">
                <a:solidFill>
                  <a:srgbClr val="188038"/>
                </a:solidFill>
                <a:latin typeface="Roboto Mono"/>
                <a:ea typeface="Roboto Mono"/>
                <a:cs typeface="Roboto Mono"/>
                <a:sym typeface="Roboto Mono"/>
              </a:rPr>
              <a:t>Authorization</a:t>
            </a:r>
            <a:r>
              <a:rPr lang="es" sz="900"/>
              <a:t>: Lleva credenciales para autenticar al cliente en el servidor (por ejemplo, un token de acceso).</a:t>
            </a:r>
            <a:endParaRPr sz="900"/>
          </a:p>
          <a:p>
            <a:pPr indent="-285750" lvl="1" marL="914400" rtl="0" algn="l">
              <a:lnSpc>
                <a:spcPct val="115000"/>
              </a:lnSpc>
              <a:spcBef>
                <a:spcPts val="0"/>
              </a:spcBef>
              <a:spcAft>
                <a:spcPts val="0"/>
              </a:spcAft>
              <a:buSzPts val="900"/>
              <a:buChar char="○"/>
            </a:pPr>
            <a:r>
              <a:rPr b="1" lang="es" sz="900">
                <a:solidFill>
                  <a:srgbClr val="188038"/>
                </a:solidFill>
                <a:latin typeface="Roboto Mono"/>
                <a:ea typeface="Roboto Mono"/>
                <a:cs typeface="Roboto Mono"/>
                <a:sym typeface="Roboto Mono"/>
              </a:rPr>
              <a:t>Content-Type</a:t>
            </a:r>
            <a:r>
              <a:rPr lang="es" sz="900"/>
              <a:t>: Especifica el tipo de contenido que se está enviando al servidor en el cuerpo de la solicitud (por ejemplo, </a:t>
            </a:r>
            <a:r>
              <a:rPr lang="es" sz="900">
                <a:solidFill>
                  <a:srgbClr val="188038"/>
                </a:solidFill>
                <a:latin typeface="Roboto Mono"/>
                <a:ea typeface="Roboto Mono"/>
                <a:cs typeface="Roboto Mono"/>
                <a:sym typeface="Roboto Mono"/>
              </a:rPr>
              <a:t>application/x-www-form-urlencoded</a:t>
            </a:r>
            <a:r>
              <a:rPr lang="es" sz="900"/>
              <a:t>, </a:t>
            </a:r>
            <a:r>
              <a:rPr lang="es" sz="900">
                <a:solidFill>
                  <a:srgbClr val="188038"/>
                </a:solidFill>
                <a:latin typeface="Roboto Mono"/>
                <a:ea typeface="Roboto Mono"/>
                <a:cs typeface="Roboto Mono"/>
                <a:sym typeface="Roboto Mono"/>
              </a:rPr>
              <a:t>multipart/form-data</a:t>
            </a:r>
            <a:r>
              <a:rPr lang="es" sz="900"/>
              <a:t>).</a:t>
            </a:r>
            <a:endParaRPr sz="900"/>
          </a:p>
          <a:p>
            <a:pPr indent="-285750" lvl="1" marL="914400" rtl="0" algn="l">
              <a:lnSpc>
                <a:spcPct val="115000"/>
              </a:lnSpc>
              <a:spcBef>
                <a:spcPts val="0"/>
              </a:spcBef>
              <a:spcAft>
                <a:spcPts val="0"/>
              </a:spcAft>
              <a:buSzPts val="900"/>
              <a:buChar char="○"/>
            </a:pPr>
            <a:r>
              <a:rPr b="1" lang="es" sz="900">
                <a:solidFill>
                  <a:srgbClr val="188038"/>
                </a:solidFill>
                <a:latin typeface="Roboto Mono"/>
                <a:ea typeface="Roboto Mono"/>
                <a:cs typeface="Roboto Mono"/>
                <a:sym typeface="Roboto Mono"/>
              </a:rPr>
              <a:t>User-Agent</a:t>
            </a:r>
            <a:r>
              <a:rPr lang="es" sz="900"/>
              <a:t>: Identifica el cliente que está haciendo la solicitud (por ejemplo, el tipo de navegador o aplicación que está enviando la solicitud).</a:t>
            </a:r>
            <a:endParaRPr sz="900"/>
          </a:p>
          <a:p>
            <a:pPr indent="-285750" lvl="0" marL="457200" rtl="0" algn="l">
              <a:lnSpc>
                <a:spcPct val="115000"/>
              </a:lnSpc>
              <a:spcBef>
                <a:spcPts val="0"/>
              </a:spcBef>
              <a:spcAft>
                <a:spcPts val="0"/>
              </a:spcAft>
              <a:buSzPts val="900"/>
              <a:buAutoNum type="arabicPeriod"/>
            </a:pPr>
            <a:r>
              <a:rPr b="1" lang="es" sz="900"/>
              <a:t>Cabeceras de Respuesta (Response Headers):</a:t>
            </a:r>
            <a:endParaRPr b="1" sz="900"/>
          </a:p>
          <a:p>
            <a:pPr indent="-285750" lvl="1" marL="914400" rtl="0" algn="l">
              <a:lnSpc>
                <a:spcPct val="115000"/>
              </a:lnSpc>
              <a:spcBef>
                <a:spcPts val="0"/>
              </a:spcBef>
              <a:spcAft>
                <a:spcPts val="0"/>
              </a:spcAft>
              <a:buSzPts val="900"/>
              <a:buChar char="○"/>
            </a:pPr>
            <a:r>
              <a:rPr b="1" lang="es" sz="900">
                <a:solidFill>
                  <a:srgbClr val="188038"/>
                </a:solidFill>
                <a:latin typeface="Roboto Mono"/>
                <a:ea typeface="Roboto Mono"/>
                <a:cs typeface="Roboto Mono"/>
                <a:sym typeface="Roboto Mono"/>
              </a:rPr>
              <a:t>Content-Type</a:t>
            </a:r>
            <a:r>
              <a:rPr lang="es" sz="900"/>
              <a:t>: Indica el tipo de contenido que el servidor está enviando de vuelta (por ejemplo, </a:t>
            </a:r>
            <a:r>
              <a:rPr lang="es" sz="900">
                <a:solidFill>
                  <a:srgbClr val="188038"/>
                </a:solidFill>
                <a:latin typeface="Roboto Mono"/>
                <a:ea typeface="Roboto Mono"/>
                <a:cs typeface="Roboto Mono"/>
                <a:sym typeface="Roboto Mono"/>
              </a:rPr>
              <a:t>text/html</a:t>
            </a:r>
            <a:r>
              <a:rPr lang="es" sz="900"/>
              <a:t>, </a:t>
            </a:r>
            <a:r>
              <a:rPr lang="es" sz="900">
                <a:solidFill>
                  <a:srgbClr val="188038"/>
                </a:solidFill>
                <a:latin typeface="Roboto Mono"/>
                <a:ea typeface="Roboto Mono"/>
                <a:cs typeface="Roboto Mono"/>
                <a:sym typeface="Roboto Mono"/>
              </a:rPr>
              <a:t>application/json</a:t>
            </a:r>
            <a:r>
              <a:rPr lang="es" sz="900"/>
              <a:t>).</a:t>
            </a:r>
            <a:endParaRPr sz="900"/>
          </a:p>
          <a:p>
            <a:pPr indent="-285750" lvl="1" marL="914400" rtl="0" algn="l">
              <a:lnSpc>
                <a:spcPct val="115000"/>
              </a:lnSpc>
              <a:spcBef>
                <a:spcPts val="0"/>
              </a:spcBef>
              <a:spcAft>
                <a:spcPts val="0"/>
              </a:spcAft>
              <a:buSzPts val="900"/>
              <a:buChar char="○"/>
            </a:pPr>
            <a:r>
              <a:rPr b="1" lang="es" sz="900">
                <a:solidFill>
                  <a:srgbClr val="188038"/>
                </a:solidFill>
                <a:latin typeface="Roboto Mono"/>
                <a:ea typeface="Roboto Mono"/>
                <a:cs typeface="Roboto Mono"/>
                <a:sym typeface="Roboto Mono"/>
              </a:rPr>
              <a:t>Cache-Control</a:t>
            </a:r>
            <a:r>
              <a:rPr lang="es" sz="900"/>
              <a:t>: Controla el comportamiento de la caché en el navegador o intermediarios (por ejemplo, </a:t>
            </a:r>
            <a:r>
              <a:rPr lang="es" sz="900">
                <a:solidFill>
                  <a:srgbClr val="188038"/>
                </a:solidFill>
                <a:latin typeface="Roboto Mono"/>
                <a:ea typeface="Roboto Mono"/>
                <a:cs typeface="Roboto Mono"/>
                <a:sym typeface="Roboto Mono"/>
              </a:rPr>
              <a:t>no-cache</a:t>
            </a:r>
            <a:r>
              <a:rPr lang="es" sz="900"/>
              <a:t>, </a:t>
            </a:r>
            <a:r>
              <a:rPr lang="es" sz="900">
                <a:solidFill>
                  <a:srgbClr val="188038"/>
                </a:solidFill>
                <a:latin typeface="Roboto Mono"/>
                <a:ea typeface="Roboto Mono"/>
                <a:cs typeface="Roboto Mono"/>
                <a:sym typeface="Roboto Mono"/>
              </a:rPr>
              <a:t>max-age=3600</a:t>
            </a:r>
            <a:r>
              <a:rPr lang="es" sz="900"/>
              <a:t>).</a:t>
            </a:r>
            <a:endParaRPr sz="900"/>
          </a:p>
          <a:p>
            <a:pPr indent="-285750" lvl="1" marL="914400" rtl="0" algn="l">
              <a:lnSpc>
                <a:spcPct val="115000"/>
              </a:lnSpc>
              <a:spcBef>
                <a:spcPts val="0"/>
              </a:spcBef>
              <a:spcAft>
                <a:spcPts val="0"/>
              </a:spcAft>
              <a:buSzPts val="900"/>
              <a:buChar char="○"/>
            </a:pPr>
            <a:r>
              <a:rPr b="1" lang="es" sz="900">
                <a:solidFill>
                  <a:srgbClr val="188038"/>
                </a:solidFill>
                <a:latin typeface="Roboto Mono"/>
                <a:ea typeface="Roboto Mono"/>
                <a:cs typeface="Roboto Mono"/>
                <a:sym typeface="Roboto Mono"/>
              </a:rPr>
              <a:t>Set-Cookie</a:t>
            </a:r>
            <a:r>
              <a:rPr lang="es" sz="900"/>
              <a:t>: Envía cookies desde el servidor al cliente para almacenar en el navegador (por ejemplo, </a:t>
            </a:r>
            <a:r>
              <a:rPr lang="es" sz="900">
                <a:solidFill>
                  <a:srgbClr val="188038"/>
                </a:solidFill>
                <a:latin typeface="Roboto Mono"/>
                <a:ea typeface="Roboto Mono"/>
                <a:cs typeface="Roboto Mono"/>
                <a:sym typeface="Roboto Mono"/>
              </a:rPr>
              <a:t>session_id=12345</a:t>
            </a:r>
            <a:r>
              <a:rPr lang="es" sz="900"/>
              <a:t>).</a:t>
            </a:r>
            <a:endParaRPr sz="900"/>
          </a:p>
          <a:p>
            <a:pPr indent="-285750" lvl="1" marL="914400" rtl="0" algn="l">
              <a:lnSpc>
                <a:spcPct val="115000"/>
              </a:lnSpc>
              <a:spcBef>
                <a:spcPts val="0"/>
              </a:spcBef>
              <a:spcAft>
                <a:spcPts val="0"/>
              </a:spcAft>
              <a:buSzPts val="900"/>
              <a:buChar char="○"/>
            </a:pPr>
            <a:r>
              <a:rPr b="1" lang="es" sz="900">
                <a:solidFill>
                  <a:srgbClr val="188038"/>
                </a:solidFill>
                <a:latin typeface="Roboto Mono"/>
                <a:ea typeface="Roboto Mono"/>
                <a:cs typeface="Roboto Mono"/>
                <a:sym typeface="Roboto Mono"/>
              </a:rPr>
              <a:t>Location</a:t>
            </a:r>
            <a:r>
              <a:rPr lang="es" sz="900"/>
              <a:t>: Indica una URL para redirigir al cliente a otra página (por ejemplo, en respuestas de redirección).</a:t>
            </a:r>
            <a:endParaRPr sz="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5" name="Google Shape;245;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sz="1400">
                <a:solidFill>
                  <a:srgbClr val="010614"/>
                </a:solidFill>
                <a:highlight>
                  <a:srgbClr val="FAFAFA"/>
                </a:highlight>
                <a:latin typeface="Roboto"/>
                <a:ea typeface="Roboto"/>
                <a:cs typeface="Roboto"/>
                <a:sym typeface="Roboto"/>
              </a:rPr>
              <a:t>A parte del método </a:t>
            </a:r>
            <a:r>
              <a:rPr lang="es" sz="1400">
                <a:solidFill>
                  <a:srgbClr val="E83E8C"/>
                </a:solidFill>
                <a:highlight>
                  <a:srgbClr val="FAFAFA"/>
                </a:highlight>
                <a:latin typeface="Courier New"/>
                <a:ea typeface="Courier New"/>
                <a:cs typeface="Courier New"/>
                <a:sym typeface="Courier New"/>
              </a:rPr>
              <a:t>.set()</a:t>
            </a:r>
            <a:r>
              <a:rPr lang="es" sz="1400">
                <a:solidFill>
                  <a:srgbClr val="010614"/>
                </a:solidFill>
                <a:highlight>
                  <a:srgbClr val="FAFAFA"/>
                </a:highlight>
                <a:latin typeface="Roboto"/>
                <a:ea typeface="Roboto"/>
                <a:cs typeface="Roboto"/>
                <a:sym typeface="Roboto"/>
              </a:rPr>
              <a:t> podemos utilizar varios otros para trabajar con cabeceras, comprobar su existencia, obtener o cambiar los valores o incluso eliminarlos:</a:t>
            </a:r>
            <a:endParaRPr sz="1400">
              <a:solidFill>
                <a:srgbClr val="010614"/>
              </a:solidFill>
              <a:highlight>
                <a:srgbClr val="FAFAFA"/>
              </a:highlight>
              <a:latin typeface="Roboto"/>
              <a:ea typeface="Roboto"/>
              <a:cs typeface="Roboto"/>
              <a:sym typeface="Roboto"/>
            </a:endParaRPr>
          </a:p>
          <a:p>
            <a:pPr indent="0" lvl="0" marL="444500" rtl="0" algn="l">
              <a:spcBef>
                <a:spcPts val="1200"/>
              </a:spcBef>
              <a:spcAft>
                <a:spcPts val="0"/>
              </a:spcAft>
              <a:buNone/>
            </a:pPr>
            <a:r>
              <a:rPr lang="es" sz="1400">
                <a:solidFill>
                  <a:srgbClr val="E83E8C"/>
                </a:solidFill>
                <a:highlight>
                  <a:srgbClr val="FAFAFA"/>
                </a:highlight>
                <a:latin typeface="Courier New"/>
                <a:ea typeface="Courier New"/>
                <a:cs typeface="Courier New"/>
                <a:sym typeface="Courier New"/>
              </a:rPr>
              <a:t>.has(name)</a:t>
            </a:r>
            <a:r>
              <a:rPr lang="es" sz="1400">
                <a:solidFill>
                  <a:srgbClr val="333333"/>
                </a:solidFill>
                <a:highlight>
                  <a:srgbClr val="FAFAFA"/>
                </a:highlight>
                <a:latin typeface="Roboto"/>
                <a:ea typeface="Roboto"/>
                <a:cs typeface="Roboto"/>
                <a:sym typeface="Roboto"/>
              </a:rPr>
              <a:t>: Comprueba si la cabecera name está definida.</a:t>
            </a:r>
            <a:endParaRPr sz="1400">
              <a:solidFill>
                <a:srgbClr val="333333"/>
              </a:solidFill>
              <a:highlight>
                <a:srgbClr val="FAFAFA"/>
              </a:highlight>
              <a:latin typeface="Roboto"/>
              <a:ea typeface="Roboto"/>
              <a:cs typeface="Roboto"/>
              <a:sym typeface="Roboto"/>
            </a:endParaRPr>
          </a:p>
          <a:p>
            <a:pPr indent="0" lvl="0" marL="444500" rtl="0" algn="l">
              <a:spcBef>
                <a:spcPts val="1200"/>
              </a:spcBef>
              <a:spcAft>
                <a:spcPts val="0"/>
              </a:spcAft>
              <a:buNone/>
            </a:pPr>
            <a:r>
              <a:rPr lang="es" sz="1400">
                <a:solidFill>
                  <a:srgbClr val="E83E8C"/>
                </a:solidFill>
                <a:highlight>
                  <a:srgbClr val="FAFAFA"/>
                </a:highlight>
                <a:latin typeface="Courier New"/>
                <a:ea typeface="Courier New"/>
                <a:cs typeface="Courier New"/>
                <a:sym typeface="Courier New"/>
              </a:rPr>
              <a:t>.get(name)</a:t>
            </a:r>
            <a:r>
              <a:rPr lang="es" sz="1400">
                <a:solidFill>
                  <a:srgbClr val="333333"/>
                </a:solidFill>
                <a:highlight>
                  <a:srgbClr val="FAFAFA"/>
                </a:highlight>
                <a:latin typeface="Roboto"/>
                <a:ea typeface="Roboto"/>
                <a:cs typeface="Roboto"/>
                <a:sym typeface="Roboto"/>
              </a:rPr>
              <a:t>: </a:t>
            </a:r>
            <a:r>
              <a:rPr lang="es" sz="1400">
                <a:solidFill>
                  <a:srgbClr val="010614"/>
                </a:solidFill>
                <a:highlight>
                  <a:srgbClr val="FAFAFA"/>
                </a:highlight>
                <a:latin typeface="Roboto"/>
                <a:ea typeface="Roboto"/>
                <a:cs typeface="Roboto"/>
                <a:sym typeface="Roboto"/>
              </a:rPr>
              <a:t> </a:t>
            </a:r>
            <a:r>
              <a:rPr lang="es" sz="1400">
                <a:solidFill>
                  <a:srgbClr val="333333"/>
                </a:solidFill>
                <a:highlight>
                  <a:srgbClr val="FAFAFA"/>
                </a:highlight>
                <a:latin typeface="Roboto"/>
                <a:ea typeface="Roboto"/>
                <a:cs typeface="Roboto"/>
                <a:sym typeface="Roboto"/>
              </a:rPr>
              <a:t> Obtiene el valor de la cabecera name.</a:t>
            </a:r>
            <a:endParaRPr sz="1400">
              <a:solidFill>
                <a:srgbClr val="333333"/>
              </a:solidFill>
              <a:highlight>
                <a:srgbClr val="FAFAFA"/>
              </a:highlight>
              <a:latin typeface="Roboto"/>
              <a:ea typeface="Roboto"/>
              <a:cs typeface="Roboto"/>
              <a:sym typeface="Roboto"/>
            </a:endParaRPr>
          </a:p>
          <a:p>
            <a:pPr indent="0" lvl="0" marL="444500" rtl="0" algn="l">
              <a:spcBef>
                <a:spcPts val="1200"/>
              </a:spcBef>
              <a:spcAft>
                <a:spcPts val="0"/>
              </a:spcAft>
              <a:buNone/>
            </a:pPr>
            <a:r>
              <a:rPr lang="es" sz="1400">
                <a:solidFill>
                  <a:srgbClr val="E83E8C"/>
                </a:solidFill>
                <a:highlight>
                  <a:srgbClr val="FAFAFA"/>
                </a:highlight>
                <a:latin typeface="Courier New"/>
                <a:ea typeface="Courier New"/>
                <a:cs typeface="Courier New"/>
                <a:sym typeface="Courier New"/>
              </a:rPr>
              <a:t>.set(name, value)</a:t>
            </a:r>
            <a:r>
              <a:rPr lang="es" sz="1400">
                <a:solidFill>
                  <a:srgbClr val="333333"/>
                </a:solidFill>
                <a:highlight>
                  <a:srgbClr val="FAFAFA"/>
                </a:highlight>
                <a:latin typeface="Roboto"/>
                <a:ea typeface="Roboto"/>
                <a:cs typeface="Roboto"/>
                <a:sym typeface="Roboto"/>
              </a:rPr>
              <a:t>: Establece o modifica el valor value a la cabecera name.</a:t>
            </a:r>
            <a:endParaRPr sz="1400">
              <a:solidFill>
                <a:srgbClr val="333333"/>
              </a:solidFill>
              <a:highlight>
                <a:srgbClr val="FAFAFA"/>
              </a:highlight>
              <a:latin typeface="Roboto"/>
              <a:ea typeface="Roboto"/>
              <a:cs typeface="Roboto"/>
              <a:sym typeface="Roboto"/>
            </a:endParaRPr>
          </a:p>
          <a:p>
            <a:pPr indent="0" lvl="0" marL="444500" rtl="0" algn="l">
              <a:spcBef>
                <a:spcPts val="1200"/>
              </a:spcBef>
              <a:spcAft>
                <a:spcPts val="0"/>
              </a:spcAft>
              <a:buNone/>
            </a:pPr>
            <a:r>
              <a:rPr lang="es" sz="1400">
                <a:solidFill>
                  <a:srgbClr val="E83E8C"/>
                </a:solidFill>
                <a:highlight>
                  <a:srgbClr val="FAFAFA"/>
                </a:highlight>
                <a:latin typeface="Courier New"/>
                <a:ea typeface="Courier New"/>
                <a:cs typeface="Courier New"/>
                <a:sym typeface="Courier New"/>
              </a:rPr>
              <a:t>.append(name, value)</a:t>
            </a:r>
            <a:r>
              <a:rPr lang="es" sz="1400">
                <a:solidFill>
                  <a:srgbClr val="333333"/>
                </a:solidFill>
                <a:highlight>
                  <a:srgbClr val="FAFAFA"/>
                </a:highlight>
                <a:latin typeface="Roboto"/>
                <a:ea typeface="Roboto"/>
                <a:cs typeface="Roboto"/>
                <a:sym typeface="Roboto"/>
              </a:rPr>
              <a:t>: Añade un nuevo valor value a la cabecera name.</a:t>
            </a:r>
            <a:endParaRPr sz="1400">
              <a:solidFill>
                <a:srgbClr val="333333"/>
              </a:solidFill>
              <a:highlight>
                <a:srgbClr val="FAFAFA"/>
              </a:highlight>
              <a:latin typeface="Roboto"/>
              <a:ea typeface="Roboto"/>
              <a:cs typeface="Roboto"/>
              <a:sym typeface="Roboto"/>
            </a:endParaRPr>
          </a:p>
          <a:p>
            <a:pPr indent="0" lvl="0" marL="444500" rtl="0" algn="l">
              <a:spcBef>
                <a:spcPts val="1200"/>
              </a:spcBef>
              <a:spcAft>
                <a:spcPts val="1200"/>
              </a:spcAft>
              <a:buNone/>
            </a:pPr>
            <a:r>
              <a:rPr lang="es" sz="1400">
                <a:solidFill>
                  <a:srgbClr val="E83E8C"/>
                </a:solidFill>
                <a:highlight>
                  <a:srgbClr val="FAFAFA"/>
                </a:highlight>
                <a:latin typeface="Courier New"/>
                <a:ea typeface="Courier New"/>
                <a:cs typeface="Courier New"/>
                <a:sym typeface="Courier New"/>
              </a:rPr>
              <a:t>.delete(name)</a:t>
            </a:r>
            <a:r>
              <a:rPr lang="es" sz="1400">
                <a:solidFill>
                  <a:srgbClr val="333333"/>
                </a:solidFill>
                <a:highlight>
                  <a:srgbClr val="FAFAFA"/>
                </a:highlight>
                <a:latin typeface="Roboto"/>
                <a:ea typeface="Roboto"/>
                <a:cs typeface="Roboto"/>
                <a:sym typeface="Roboto"/>
              </a:rPr>
              <a:t>: </a:t>
            </a:r>
            <a:r>
              <a:rPr lang="es" sz="1400">
                <a:solidFill>
                  <a:srgbClr val="010614"/>
                </a:solidFill>
                <a:highlight>
                  <a:srgbClr val="FAFAFA"/>
                </a:highlight>
                <a:latin typeface="Roboto"/>
                <a:ea typeface="Roboto"/>
                <a:cs typeface="Roboto"/>
                <a:sym typeface="Roboto"/>
              </a:rPr>
              <a:t> </a:t>
            </a:r>
            <a:r>
              <a:rPr lang="es" sz="1400">
                <a:solidFill>
                  <a:srgbClr val="333333"/>
                </a:solidFill>
                <a:highlight>
                  <a:srgbClr val="FAFAFA"/>
                </a:highlight>
                <a:latin typeface="Roboto"/>
                <a:ea typeface="Roboto"/>
                <a:cs typeface="Roboto"/>
                <a:sym typeface="Roboto"/>
              </a:rPr>
              <a:t>Elimina la cabecera name.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Respuesta de la petición HTTP</a:t>
            </a:r>
            <a:endParaRPr/>
          </a:p>
        </p:txBody>
      </p:sp>
      <p:sp>
        <p:nvSpPr>
          <p:cNvPr id="251" name="Google Shape;251;p37"/>
          <p:cNvSpPr txBox="1"/>
          <p:nvPr>
            <p:ph idx="1" type="body"/>
          </p:nvPr>
        </p:nvSpPr>
        <p:spPr>
          <a:xfrm>
            <a:off x="647375" y="1902825"/>
            <a:ext cx="3842700" cy="2886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100">
                <a:solidFill>
                  <a:srgbClr val="000000"/>
                </a:solidFill>
                <a:latin typeface="Arial"/>
                <a:ea typeface="Arial"/>
                <a:cs typeface="Arial"/>
                <a:sym typeface="Arial"/>
              </a:rPr>
              <a:t>Cuando realizas una petición HTTP utilizando la función fetch en JavaScript, recibes un objeto de respuesta que contiene varios detalles útiles. Vamos a desglosar cómo trabajar con este objeto de respuesta y qué propiedades y métodos puedes utilizar para manejar la respuesta de manera efectiva. </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lang="es" sz="1100">
                <a:solidFill>
                  <a:srgbClr val="000000"/>
                </a:solidFill>
                <a:latin typeface="Arial"/>
                <a:ea typeface="Arial"/>
                <a:cs typeface="Arial"/>
                <a:sym typeface="Arial"/>
              </a:rPr>
              <a:t>El objeto Response de fetch proporciona una forma rica y flexible de manejar respuestas HTTP. Usando las propiedades y métodos descritos, puedes verificar el estado de la respuesta, leer datos, y trabajar con cabeceras y URLs. Esto hace que sea más fácil trabajar con peticiones HTTP y manejar tanto respuestas exitosas como errores de manera eficaz.</a:t>
            </a:r>
            <a:endParaRPr sz="1100">
              <a:solidFill>
                <a:srgbClr val="000000"/>
              </a:solidFill>
              <a:latin typeface="Arial"/>
              <a:ea typeface="Arial"/>
              <a:cs typeface="Arial"/>
              <a:sym typeface="Arial"/>
            </a:endParaRPr>
          </a:p>
        </p:txBody>
      </p:sp>
      <p:pic>
        <p:nvPicPr>
          <p:cNvPr id="252" name="Google Shape;252;p37"/>
          <p:cNvPicPr preferRelativeResize="0"/>
          <p:nvPr/>
        </p:nvPicPr>
        <p:blipFill>
          <a:blip r:embed="rId3">
            <a:alphaModFix/>
          </a:blip>
          <a:stretch>
            <a:fillRect/>
          </a:stretch>
        </p:blipFill>
        <p:spPr>
          <a:xfrm>
            <a:off x="4724550" y="1853850"/>
            <a:ext cx="3852119"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Propiedades del Objeto Response</a:t>
            </a:r>
            <a:endParaRPr/>
          </a:p>
        </p:txBody>
      </p:sp>
      <p:sp>
        <p:nvSpPr>
          <p:cNvPr id="258" name="Google Shape;258;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AutoNum type="arabicPeriod"/>
            </a:pPr>
            <a:r>
              <a:rPr b="1" lang="es" sz="1100">
                <a:solidFill>
                  <a:srgbClr val="188038"/>
                </a:solidFill>
                <a:latin typeface="Roboto Mono"/>
                <a:ea typeface="Roboto Mono"/>
                <a:cs typeface="Roboto Mono"/>
                <a:sym typeface="Roboto Mono"/>
              </a:rPr>
              <a:t>.status</a:t>
            </a:r>
            <a:r>
              <a:rPr lang="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s">
                <a:solidFill>
                  <a:srgbClr val="000000"/>
                </a:solidFill>
                <a:latin typeface="Arial"/>
                <a:ea typeface="Arial"/>
                <a:cs typeface="Arial"/>
                <a:sym typeface="Arial"/>
              </a:rPr>
              <a:t>Descripción</a:t>
            </a:r>
            <a:r>
              <a:rPr lang="es">
                <a:solidFill>
                  <a:srgbClr val="000000"/>
                </a:solidFill>
                <a:latin typeface="Arial"/>
                <a:ea typeface="Arial"/>
                <a:cs typeface="Arial"/>
                <a:sym typeface="Arial"/>
              </a:rPr>
              <a:t>: Código de estado HTTP de la respuesta.</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s">
                <a:solidFill>
                  <a:srgbClr val="000000"/>
                </a:solidFill>
                <a:latin typeface="Arial"/>
                <a:ea typeface="Arial"/>
                <a:cs typeface="Arial"/>
                <a:sym typeface="Arial"/>
              </a:rPr>
              <a:t>Rango</a:t>
            </a:r>
            <a:r>
              <a:rPr lang="es">
                <a:solidFill>
                  <a:srgbClr val="000000"/>
                </a:solidFill>
                <a:latin typeface="Arial"/>
                <a:ea typeface="Arial"/>
                <a:cs typeface="Arial"/>
                <a:sym typeface="Arial"/>
              </a:rPr>
              <a:t>: 100 a 599.</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s">
                <a:solidFill>
                  <a:srgbClr val="000000"/>
                </a:solidFill>
                <a:latin typeface="Arial"/>
                <a:ea typeface="Arial"/>
                <a:cs typeface="Arial"/>
                <a:sym typeface="Arial"/>
              </a:rPr>
              <a:t>Ejemplo</a:t>
            </a:r>
            <a:r>
              <a:rPr lang="es">
                <a:solidFill>
                  <a:srgbClr val="000000"/>
                </a:solidFill>
                <a:latin typeface="Arial"/>
                <a:ea typeface="Arial"/>
                <a:cs typeface="Arial"/>
                <a:sym typeface="Arial"/>
              </a:rPr>
              <a:t>: </a:t>
            </a:r>
            <a:r>
              <a:rPr lang="es">
                <a:solidFill>
                  <a:srgbClr val="188038"/>
                </a:solidFill>
                <a:latin typeface="Roboto Mono"/>
                <a:ea typeface="Roboto Mono"/>
                <a:cs typeface="Roboto Mono"/>
                <a:sym typeface="Roboto Mono"/>
              </a:rPr>
              <a:t>200</a:t>
            </a:r>
            <a:r>
              <a:rPr lang="es">
                <a:solidFill>
                  <a:srgbClr val="000000"/>
                </a:solidFill>
                <a:latin typeface="Arial"/>
                <a:ea typeface="Arial"/>
                <a:cs typeface="Arial"/>
                <a:sym typeface="Arial"/>
              </a:rPr>
              <a:t> para éxito, </a:t>
            </a:r>
            <a:r>
              <a:rPr lang="es">
                <a:solidFill>
                  <a:srgbClr val="188038"/>
                </a:solidFill>
                <a:latin typeface="Roboto Mono"/>
                <a:ea typeface="Roboto Mono"/>
                <a:cs typeface="Roboto Mono"/>
                <a:sym typeface="Roboto Mono"/>
              </a:rPr>
              <a:t>404</a:t>
            </a:r>
            <a:r>
              <a:rPr lang="es">
                <a:solidFill>
                  <a:srgbClr val="000000"/>
                </a:solidFill>
                <a:latin typeface="Arial"/>
                <a:ea typeface="Arial"/>
                <a:cs typeface="Arial"/>
                <a:sym typeface="Arial"/>
              </a:rPr>
              <a:t> para no encontrado, </a:t>
            </a:r>
            <a:r>
              <a:rPr lang="es">
                <a:solidFill>
                  <a:srgbClr val="188038"/>
                </a:solidFill>
                <a:latin typeface="Roboto Mono"/>
                <a:ea typeface="Roboto Mono"/>
                <a:cs typeface="Roboto Mono"/>
                <a:sym typeface="Roboto Mono"/>
              </a:rPr>
              <a:t>500</a:t>
            </a:r>
            <a:r>
              <a:rPr lang="es">
                <a:solidFill>
                  <a:srgbClr val="000000"/>
                </a:solidFill>
                <a:latin typeface="Arial"/>
                <a:ea typeface="Arial"/>
                <a:cs typeface="Arial"/>
                <a:sym typeface="Arial"/>
              </a:rPr>
              <a:t> para error del servidor</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59" name="Google Shape;259;p38"/>
          <p:cNvPicPr preferRelativeResize="0"/>
          <p:nvPr/>
        </p:nvPicPr>
        <p:blipFill>
          <a:blip r:embed="rId3">
            <a:alphaModFix/>
          </a:blip>
          <a:stretch>
            <a:fillRect/>
          </a:stretch>
        </p:blipFill>
        <p:spPr>
          <a:xfrm>
            <a:off x="4078425" y="3257650"/>
            <a:ext cx="4171950" cy="914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.statusText</a:t>
            </a:r>
            <a:endParaRPr/>
          </a:p>
        </p:txBody>
      </p:sp>
      <p:sp>
        <p:nvSpPr>
          <p:cNvPr id="265" name="Google Shape;265;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s" sz="1100">
                <a:solidFill>
                  <a:srgbClr val="188038"/>
                </a:solidFill>
                <a:latin typeface="Roboto Mono"/>
                <a:ea typeface="Roboto Mono"/>
                <a:cs typeface="Roboto Mono"/>
                <a:sym typeface="Roboto Mono"/>
              </a:rPr>
              <a:t>.statusText</a:t>
            </a:r>
            <a:r>
              <a:rPr lang="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s" sz="1100">
                <a:solidFill>
                  <a:srgbClr val="000000"/>
                </a:solidFill>
                <a:latin typeface="Arial"/>
                <a:ea typeface="Arial"/>
                <a:cs typeface="Arial"/>
                <a:sym typeface="Arial"/>
              </a:rPr>
              <a:t>Descripción</a:t>
            </a:r>
            <a:r>
              <a:rPr lang="es" sz="1100">
                <a:solidFill>
                  <a:srgbClr val="000000"/>
                </a:solidFill>
                <a:latin typeface="Arial"/>
                <a:ea typeface="Arial"/>
                <a:cs typeface="Arial"/>
                <a:sym typeface="Arial"/>
              </a:rPr>
              <a:t>: Texto descriptivo asociado con el código de estado.</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Ejemplo</a:t>
            </a:r>
            <a:r>
              <a:rPr lang="es" sz="1100">
                <a:solidFill>
                  <a:srgbClr val="000000"/>
                </a:solidFill>
                <a:latin typeface="Arial"/>
                <a:ea typeface="Arial"/>
                <a:cs typeface="Arial"/>
                <a:sym typeface="Arial"/>
              </a:rPr>
              <a:t>: "OK" para el código </a:t>
            </a:r>
            <a:r>
              <a:rPr lang="es" sz="1100">
                <a:solidFill>
                  <a:srgbClr val="188038"/>
                </a:solidFill>
                <a:latin typeface="Roboto Mono"/>
                <a:ea typeface="Roboto Mono"/>
                <a:cs typeface="Roboto Mono"/>
                <a:sym typeface="Roboto Mono"/>
              </a:rPr>
              <a:t>200</a:t>
            </a:r>
            <a:r>
              <a:rPr lang="es" sz="1100">
                <a:solidFill>
                  <a:srgbClr val="000000"/>
                </a:solidFill>
                <a:latin typeface="Arial"/>
                <a:ea typeface="Arial"/>
                <a:cs typeface="Arial"/>
                <a:sym typeface="Arial"/>
              </a:rPr>
              <a:t>, "Not Found" para </a:t>
            </a:r>
            <a:r>
              <a:rPr lang="es" sz="1100">
                <a:solidFill>
                  <a:srgbClr val="188038"/>
                </a:solidFill>
                <a:latin typeface="Roboto Mono"/>
                <a:ea typeface="Roboto Mono"/>
                <a:cs typeface="Roboto Mono"/>
                <a:sym typeface="Roboto Mono"/>
              </a:rPr>
              <a:t>404</a:t>
            </a:r>
            <a:r>
              <a:rPr lang="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66" name="Google Shape;266;p39"/>
          <p:cNvPicPr preferRelativeResize="0"/>
          <p:nvPr/>
        </p:nvPicPr>
        <p:blipFill>
          <a:blip r:embed="rId3">
            <a:alphaModFix/>
          </a:blip>
          <a:stretch>
            <a:fillRect/>
          </a:stretch>
        </p:blipFill>
        <p:spPr>
          <a:xfrm>
            <a:off x="3462850" y="3011425"/>
            <a:ext cx="4095750" cy="1000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.ok</a:t>
            </a:r>
            <a:endParaRPr/>
          </a:p>
        </p:txBody>
      </p:sp>
      <p:sp>
        <p:nvSpPr>
          <p:cNvPr id="272" name="Google Shape;272;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b="1" lang="es" sz="1100">
                <a:solidFill>
                  <a:srgbClr val="000000"/>
                </a:solidFill>
                <a:latin typeface="Arial"/>
                <a:ea typeface="Arial"/>
                <a:cs typeface="Arial"/>
                <a:sym typeface="Arial"/>
              </a:rPr>
              <a:t>Descripción</a:t>
            </a:r>
            <a:r>
              <a:rPr lang="es" sz="1100">
                <a:solidFill>
                  <a:srgbClr val="000000"/>
                </a:solidFill>
                <a:latin typeface="Arial"/>
                <a:ea typeface="Arial"/>
                <a:cs typeface="Arial"/>
                <a:sym typeface="Arial"/>
              </a:rPr>
              <a:t>: Propiedad booleana que indica si la respuesta fue exitosa (código de estado entre 200 y 299).</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Ejemplo</a:t>
            </a:r>
            <a:r>
              <a:rPr lang="es" sz="1100">
                <a:solidFill>
                  <a:srgbClr val="000000"/>
                </a:solidFill>
                <a:latin typeface="Arial"/>
                <a:ea typeface="Arial"/>
                <a:cs typeface="Arial"/>
                <a:sym typeface="Arial"/>
              </a:rPr>
              <a:t>: </a:t>
            </a:r>
            <a:r>
              <a:rPr lang="es" sz="1100">
                <a:solidFill>
                  <a:srgbClr val="188038"/>
                </a:solidFill>
                <a:latin typeface="Roboto Mono"/>
                <a:ea typeface="Roboto Mono"/>
                <a:cs typeface="Roboto Mono"/>
                <a:sym typeface="Roboto Mono"/>
              </a:rPr>
              <a:t>true</a:t>
            </a:r>
            <a:r>
              <a:rPr lang="es" sz="1100">
                <a:solidFill>
                  <a:srgbClr val="000000"/>
                </a:solidFill>
                <a:latin typeface="Arial"/>
                <a:ea typeface="Arial"/>
                <a:cs typeface="Arial"/>
                <a:sym typeface="Arial"/>
              </a:rPr>
              <a:t> para códigos como </a:t>
            </a:r>
            <a:r>
              <a:rPr lang="es" sz="1100">
                <a:solidFill>
                  <a:srgbClr val="188038"/>
                </a:solidFill>
                <a:latin typeface="Roboto Mono"/>
                <a:ea typeface="Roboto Mono"/>
                <a:cs typeface="Roboto Mono"/>
                <a:sym typeface="Roboto Mono"/>
              </a:rPr>
              <a:t>200</a:t>
            </a:r>
            <a:r>
              <a:rPr lang="es" sz="1100">
                <a:solidFill>
                  <a:srgbClr val="000000"/>
                </a:solidFill>
                <a:latin typeface="Arial"/>
                <a:ea typeface="Arial"/>
                <a:cs typeface="Arial"/>
                <a:sym typeface="Arial"/>
              </a:rPr>
              <a:t>, </a:t>
            </a:r>
            <a:r>
              <a:rPr lang="es" sz="1100">
                <a:solidFill>
                  <a:srgbClr val="188038"/>
                </a:solidFill>
                <a:latin typeface="Roboto Mono"/>
                <a:ea typeface="Roboto Mono"/>
                <a:cs typeface="Roboto Mono"/>
                <a:sym typeface="Roboto Mono"/>
              </a:rPr>
              <a:t>false</a:t>
            </a:r>
            <a:r>
              <a:rPr lang="es" sz="1100">
                <a:solidFill>
                  <a:srgbClr val="000000"/>
                </a:solidFill>
                <a:latin typeface="Arial"/>
                <a:ea typeface="Arial"/>
                <a:cs typeface="Arial"/>
                <a:sym typeface="Arial"/>
              </a:rPr>
              <a:t> para códigos como </a:t>
            </a:r>
            <a:r>
              <a:rPr lang="es" sz="1100">
                <a:solidFill>
                  <a:srgbClr val="188038"/>
                </a:solidFill>
                <a:latin typeface="Roboto Mono"/>
                <a:ea typeface="Roboto Mono"/>
                <a:cs typeface="Roboto Mono"/>
                <a:sym typeface="Roboto Mono"/>
              </a:rPr>
              <a:t>404</a:t>
            </a:r>
            <a:endParaRPr sz="1100">
              <a:solidFill>
                <a:srgbClr val="188038"/>
              </a:solidFill>
              <a:latin typeface="Roboto Mono"/>
              <a:ea typeface="Roboto Mono"/>
              <a:cs typeface="Roboto Mono"/>
              <a:sym typeface="Roboto Mono"/>
            </a:endParaRPr>
          </a:p>
          <a:p>
            <a:pPr indent="0" lvl="0" marL="0" rtl="0" algn="l">
              <a:spcBef>
                <a:spcPts val="1200"/>
              </a:spcBef>
              <a:spcAft>
                <a:spcPts val="1200"/>
              </a:spcAft>
              <a:buNone/>
            </a:pPr>
            <a:r>
              <a:t/>
            </a:r>
            <a:endParaRPr/>
          </a:p>
        </p:txBody>
      </p:sp>
      <p:pic>
        <p:nvPicPr>
          <p:cNvPr id="273" name="Google Shape;273;p40"/>
          <p:cNvPicPr preferRelativeResize="0"/>
          <p:nvPr/>
        </p:nvPicPr>
        <p:blipFill>
          <a:blip r:embed="rId3">
            <a:alphaModFix/>
          </a:blip>
          <a:stretch>
            <a:fillRect/>
          </a:stretch>
        </p:blipFill>
        <p:spPr>
          <a:xfrm>
            <a:off x="4310563" y="2990238"/>
            <a:ext cx="3286125" cy="1762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.headers:</a:t>
            </a:r>
            <a:endParaRPr/>
          </a:p>
        </p:txBody>
      </p:sp>
      <p:sp>
        <p:nvSpPr>
          <p:cNvPr id="279" name="Google Shape;279;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b="1" lang="es" sz="1100">
                <a:solidFill>
                  <a:srgbClr val="000000"/>
                </a:solidFill>
                <a:latin typeface="Arial"/>
                <a:ea typeface="Arial"/>
                <a:cs typeface="Arial"/>
                <a:sym typeface="Arial"/>
              </a:rPr>
              <a:t>Descripción</a:t>
            </a:r>
            <a:r>
              <a:rPr lang="es" sz="1100">
                <a:solidFill>
                  <a:srgbClr val="000000"/>
                </a:solidFill>
                <a:latin typeface="Arial"/>
                <a:ea typeface="Arial"/>
                <a:cs typeface="Arial"/>
                <a:sym typeface="Arial"/>
              </a:rPr>
              <a:t>: Objeto </a:t>
            </a:r>
            <a:r>
              <a:rPr lang="es" sz="1100">
                <a:solidFill>
                  <a:srgbClr val="188038"/>
                </a:solidFill>
                <a:latin typeface="Roboto Mono"/>
                <a:ea typeface="Roboto Mono"/>
                <a:cs typeface="Roboto Mono"/>
                <a:sym typeface="Roboto Mono"/>
              </a:rPr>
              <a:t>Headers</a:t>
            </a:r>
            <a:r>
              <a:rPr lang="es" sz="1100">
                <a:solidFill>
                  <a:srgbClr val="000000"/>
                </a:solidFill>
                <a:latin typeface="Arial"/>
                <a:ea typeface="Arial"/>
                <a:cs typeface="Arial"/>
                <a:sym typeface="Arial"/>
              </a:rPr>
              <a:t> que contiene las cabeceras de la respuesta HTTP.</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Uso</a:t>
            </a:r>
            <a:r>
              <a:rPr lang="es" sz="1100">
                <a:solidFill>
                  <a:srgbClr val="000000"/>
                </a:solidFill>
                <a:latin typeface="Arial"/>
                <a:ea typeface="Arial"/>
                <a:cs typeface="Arial"/>
                <a:sym typeface="Arial"/>
              </a:rPr>
              <a:t>: Puedes acceder a cabeceras específicas usando métodos como </a:t>
            </a:r>
            <a:r>
              <a:rPr lang="es" sz="1100">
                <a:solidFill>
                  <a:srgbClr val="188038"/>
                </a:solidFill>
                <a:latin typeface="Roboto Mono"/>
                <a:ea typeface="Roboto Mono"/>
                <a:cs typeface="Roboto Mono"/>
                <a:sym typeface="Roboto Mono"/>
              </a:rPr>
              <a:t>.get(name)</a:t>
            </a:r>
            <a:r>
              <a:rPr lang="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80" name="Google Shape;280;p41"/>
          <p:cNvPicPr preferRelativeResize="0"/>
          <p:nvPr/>
        </p:nvPicPr>
        <p:blipFill>
          <a:blip r:embed="rId3">
            <a:alphaModFix/>
          </a:blip>
          <a:stretch>
            <a:fillRect/>
          </a:stretch>
        </p:blipFill>
        <p:spPr>
          <a:xfrm>
            <a:off x="2081200" y="3107175"/>
            <a:ext cx="5629275" cy="895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753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La sincronía en Javascript</a:t>
            </a:r>
            <a:endParaRPr/>
          </a:p>
        </p:txBody>
      </p:sp>
      <p:sp>
        <p:nvSpPr>
          <p:cNvPr id="103" name="Google Shape;103;p15"/>
          <p:cNvSpPr txBox="1"/>
          <p:nvPr>
            <p:ph idx="1" type="body"/>
          </p:nvPr>
        </p:nvSpPr>
        <p:spPr>
          <a:xfrm>
            <a:off x="729450" y="1356225"/>
            <a:ext cx="7688700" cy="1215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s">
                <a:solidFill>
                  <a:srgbClr val="010614"/>
                </a:solidFill>
                <a:latin typeface="Arial"/>
                <a:ea typeface="Arial"/>
                <a:cs typeface="Arial"/>
                <a:sym typeface="Arial"/>
              </a:rPr>
              <a:t>En JavaScript, la sincronía se refiere a la manera en que las operaciones y los eventos se ejecutan de forma secuencial, uno después del otro, en el hilo principal del programa. Sin embargo, JavaScript también permite la ejecución de operaciones asíncronas, lo que significa que ciertas tareas pueden ejecutarse en paralelo sin bloquear el flujo principal del programa. En el  ejemplo </a:t>
            </a:r>
            <a:r>
              <a:rPr lang="es" sz="1400">
                <a:solidFill>
                  <a:srgbClr val="010614"/>
                </a:solidFill>
                <a:latin typeface="Arial"/>
                <a:ea typeface="Arial"/>
                <a:cs typeface="Arial"/>
                <a:sym typeface="Arial"/>
              </a:rPr>
              <a:t>donde tenemos que realizar tareas que tienen que esperar a que ocurra un determinado suceso que no depende de nosotros, y reaccionar realizando otra tarea sólo cuando dicho suceso ocurra.</a:t>
            </a:r>
            <a:endParaRPr>
              <a:solidFill>
                <a:srgbClr val="010614"/>
              </a:solidFill>
              <a:latin typeface="Arial"/>
              <a:ea typeface="Arial"/>
              <a:cs typeface="Arial"/>
              <a:sym typeface="Arial"/>
            </a:endParaRPr>
          </a:p>
        </p:txBody>
      </p:sp>
      <p:pic>
        <p:nvPicPr>
          <p:cNvPr id="104" name="Google Shape;104;p15"/>
          <p:cNvPicPr preferRelativeResize="0"/>
          <p:nvPr/>
        </p:nvPicPr>
        <p:blipFill>
          <a:blip r:embed="rId3">
            <a:alphaModFix/>
          </a:blip>
          <a:stretch>
            <a:fillRect/>
          </a:stretch>
        </p:blipFill>
        <p:spPr>
          <a:xfrm>
            <a:off x="867400" y="3104050"/>
            <a:ext cx="1895475" cy="771525"/>
          </a:xfrm>
          <a:prstGeom prst="rect">
            <a:avLst/>
          </a:prstGeom>
          <a:noFill/>
          <a:ln>
            <a:noFill/>
          </a:ln>
        </p:spPr>
      </p:pic>
      <p:sp>
        <p:nvSpPr>
          <p:cNvPr id="105" name="Google Shape;105;p15"/>
          <p:cNvSpPr txBox="1"/>
          <p:nvPr/>
        </p:nvSpPr>
        <p:spPr>
          <a:xfrm>
            <a:off x="786700" y="2519050"/>
            <a:ext cx="1895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600">
                <a:solidFill>
                  <a:schemeClr val="dk2"/>
                </a:solidFill>
                <a:latin typeface="Raleway"/>
                <a:ea typeface="Raleway"/>
                <a:cs typeface="Raleway"/>
                <a:sym typeface="Raleway"/>
              </a:rPr>
              <a:t>Sincrónico </a:t>
            </a:r>
            <a:endParaRPr/>
          </a:p>
        </p:txBody>
      </p:sp>
      <p:pic>
        <p:nvPicPr>
          <p:cNvPr id="106" name="Google Shape;106;p15"/>
          <p:cNvPicPr preferRelativeResize="0"/>
          <p:nvPr/>
        </p:nvPicPr>
        <p:blipFill>
          <a:blip r:embed="rId4">
            <a:alphaModFix/>
          </a:blip>
          <a:stretch>
            <a:fillRect/>
          </a:stretch>
        </p:blipFill>
        <p:spPr>
          <a:xfrm>
            <a:off x="4820288" y="3173263"/>
            <a:ext cx="4105275" cy="1704975"/>
          </a:xfrm>
          <a:prstGeom prst="rect">
            <a:avLst/>
          </a:prstGeom>
          <a:noFill/>
          <a:ln>
            <a:noFill/>
          </a:ln>
        </p:spPr>
      </p:pic>
      <p:sp>
        <p:nvSpPr>
          <p:cNvPr id="107" name="Google Shape;107;p15"/>
          <p:cNvSpPr txBox="1"/>
          <p:nvPr/>
        </p:nvSpPr>
        <p:spPr>
          <a:xfrm>
            <a:off x="4820302" y="2519050"/>
            <a:ext cx="2190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600">
                <a:solidFill>
                  <a:schemeClr val="dk2"/>
                </a:solidFill>
                <a:latin typeface="Raleway"/>
                <a:ea typeface="Raleway"/>
                <a:cs typeface="Raleway"/>
                <a:sym typeface="Raleway"/>
              </a:rPr>
              <a:t>Asincrónico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.url</a:t>
            </a:r>
            <a:endParaRPr/>
          </a:p>
        </p:txBody>
      </p:sp>
      <p:sp>
        <p:nvSpPr>
          <p:cNvPr id="286" name="Google Shape;286;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b="1" lang="es" sz="1100">
                <a:solidFill>
                  <a:srgbClr val="000000"/>
                </a:solidFill>
                <a:latin typeface="Arial"/>
                <a:ea typeface="Arial"/>
                <a:cs typeface="Arial"/>
                <a:sym typeface="Arial"/>
              </a:rPr>
              <a:t>Descripción</a:t>
            </a:r>
            <a:r>
              <a:rPr lang="es" sz="1100">
                <a:solidFill>
                  <a:srgbClr val="000000"/>
                </a:solidFill>
                <a:latin typeface="Arial"/>
                <a:ea typeface="Arial"/>
                <a:cs typeface="Arial"/>
                <a:sym typeface="Arial"/>
              </a:rPr>
              <a:t>: La URL completa de la petición realizada.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Uso</a:t>
            </a:r>
            <a:r>
              <a:rPr lang="es" sz="1100">
                <a:solidFill>
                  <a:srgbClr val="000000"/>
                </a:solidFill>
                <a:latin typeface="Arial"/>
                <a:ea typeface="Arial"/>
                <a:cs typeface="Arial"/>
                <a:sym typeface="Arial"/>
              </a:rPr>
              <a:t>: Puede ser útil para confirmar la URL a la que se realizó la solicitud.</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87" name="Google Shape;287;p42"/>
          <p:cNvPicPr preferRelativeResize="0"/>
          <p:nvPr/>
        </p:nvPicPr>
        <p:blipFill>
          <a:blip r:embed="rId3">
            <a:alphaModFix/>
          </a:blip>
          <a:stretch>
            <a:fillRect/>
          </a:stretch>
        </p:blipFill>
        <p:spPr>
          <a:xfrm>
            <a:off x="2765175" y="2970400"/>
            <a:ext cx="3771900" cy="885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Métodos de procesamiento</a:t>
            </a:r>
            <a:endParaRPr/>
          </a:p>
        </p:txBody>
      </p:sp>
      <p:sp>
        <p:nvSpPr>
          <p:cNvPr id="293" name="Google Shape;293;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s" sz="1400">
                <a:solidFill>
                  <a:srgbClr val="010614"/>
                </a:solidFill>
                <a:highlight>
                  <a:srgbClr val="FAFAFA"/>
                </a:highlight>
                <a:latin typeface="Roboto"/>
                <a:ea typeface="Roboto"/>
                <a:cs typeface="Roboto"/>
                <a:sym typeface="Roboto"/>
              </a:rPr>
              <a:t>La instancia response también tiene algunos métodos interesantes, la mayoría de ellos para procesar mediante una promesa los datos recibidos y facilitar el trabajo con ellos:</a:t>
            </a:r>
            <a:endParaRPr sz="1400">
              <a:solidFill>
                <a:srgbClr val="010614"/>
              </a:solidFill>
              <a:highlight>
                <a:srgbClr val="FAFAFA"/>
              </a:highlight>
              <a:latin typeface="Roboto"/>
              <a:ea typeface="Roboto"/>
              <a:cs typeface="Roboto"/>
              <a:sym typeface="Roboto"/>
            </a:endParaRPr>
          </a:p>
          <a:p>
            <a:pPr indent="0" lvl="0" marL="444500" rtl="0" algn="l">
              <a:lnSpc>
                <a:spcPct val="100000"/>
              </a:lnSpc>
              <a:spcBef>
                <a:spcPts val="1200"/>
              </a:spcBef>
              <a:spcAft>
                <a:spcPts val="0"/>
              </a:spcAft>
              <a:buNone/>
            </a:pPr>
            <a:r>
              <a:rPr lang="es" sz="1400">
                <a:solidFill>
                  <a:srgbClr val="E83E8C"/>
                </a:solidFill>
                <a:highlight>
                  <a:srgbClr val="FAFAFA"/>
                </a:highlight>
                <a:latin typeface="Courier New"/>
                <a:ea typeface="Courier New"/>
                <a:cs typeface="Courier New"/>
                <a:sym typeface="Courier New"/>
              </a:rPr>
              <a:t>.text()</a:t>
            </a:r>
            <a:r>
              <a:rPr lang="es" sz="1400">
                <a:solidFill>
                  <a:srgbClr val="333333"/>
                </a:solidFill>
                <a:highlight>
                  <a:srgbClr val="FAFAFA"/>
                </a:highlight>
                <a:latin typeface="Roboto"/>
                <a:ea typeface="Roboto"/>
                <a:cs typeface="Roboto"/>
                <a:sym typeface="Roboto"/>
              </a:rPr>
              <a:t>: </a:t>
            </a:r>
            <a:r>
              <a:rPr lang="es" sz="1400">
                <a:solidFill>
                  <a:srgbClr val="010614"/>
                </a:solidFill>
                <a:highlight>
                  <a:srgbClr val="FAFAFA"/>
                </a:highlight>
                <a:latin typeface="Roboto"/>
                <a:ea typeface="Roboto"/>
                <a:cs typeface="Roboto"/>
                <a:sym typeface="Roboto"/>
              </a:rPr>
              <a:t> </a:t>
            </a:r>
            <a:r>
              <a:rPr lang="es" sz="1400">
                <a:solidFill>
                  <a:srgbClr val="333333"/>
                </a:solidFill>
                <a:highlight>
                  <a:srgbClr val="FAFAFA"/>
                </a:highlight>
                <a:latin typeface="Roboto"/>
                <a:ea typeface="Roboto"/>
                <a:cs typeface="Roboto"/>
                <a:sym typeface="Roboto"/>
              </a:rPr>
              <a:t>Devuelve una promesa con el texto plano de la respuesta.</a:t>
            </a:r>
            <a:endParaRPr sz="1400">
              <a:solidFill>
                <a:srgbClr val="333333"/>
              </a:solidFill>
              <a:highlight>
                <a:srgbClr val="FAFAFA"/>
              </a:highlight>
              <a:latin typeface="Roboto"/>
              <a:ea typeface="Roboto"/>
              <a:cs typeface="Roboto"/>
              <a:sym typeface="Roboto"/>
            </a:endParaRPr>
          </a:p>
          <a:p>
            <a:pPr indent="0" lvl="0" marL="444500" rtl="0" algn="l">
              <a:lnSpc>
                <a:spcPct val="100000"/>
              </a:lnSpc>
              <a:spcBef>
                <a:spcPts val="0"/>
              </a:spcBef>
              <a:spcAft>
                <a:spcPts val="0"/>
              </a:spcAft>
              <a:buNone/>
            </a:pPr>
            <a:r>
              <a:rPr lang="es" sz="1400">
                <a:solidFill>
                  <a:srgbClr val="E83E8C"/>
                </a:solidFill>
                <a:highlight>
                  <a:srgbClr val="FAFAFA"/>
                </a:highlight>
                <a:latin typeface="Courier New"/>
                <a:ea typeface="Courier New"/>
                <a:cs typeface="Courier New"/>
                <a:sym typeface="Courier New"/>
              </a:rPr>
              <a:t>.json()</a:t>
            </a:r>
            <a:r>
              <a:rPr lang="es" sz="1400">
                <a:solidFill>
                  <a:srgbClr val="333333"/>
                </a:solidFill>
                <a:highlight>
                  <a:srgbClr val="FAFAFA"/>
                </a:highlight>
                <a:latin typeface="Roboto"/>
                <a:ea typeface="Roboto"/>
                <a:cs typeface="Roboto"/>
                <a:sym typeface="Roboto"/>
              </a:rPr>
              <a:t>: Devuelve una promesa pero con un objeto json. Equivalente a usar </a:t>
            </a:r>
            <a:r>
              <a:rPr lang="es" sz="1400">
                <a:solidFill>
                  <a:srgbClr val="E83E8C"/>
                </a:solidFill>
                <a:highlight>
                  <a:srgbClr val="FAFAFA"/>
                </a:highlight>
                <a:latin typeface="Courier New"/>
                <a:ea typeface="Courier New"/>
                <a:cs typeface="Courier New"/>
                <a:sym typeface="Courier New"/>
              </a:rPr>
              <a:t>JSON.parse()</a:t>
            </a:r>
            <a:r>
              <a:rPr lang="es" sz="1400">
                <a:solidFill>
                  <a:srgbClr val="333333"/>
                </a:solidFill>
                <a:highlight>
                  <a:srgbClr val="FAFAFA"/>
                </a:highlight>
                <a:latin typeface="Roboto"/>
                <a:ea typeface="Roboto"/>
                <a:cs typeface="Roboto"/>
                <a:sym typeface="Roboto"/>
              </a:rPr>
              <a:t>.</a:t>
            </a:r>
            <a:endParaRPr sz="1400">
              <a:solidFill>
                <a:srgbClr val="333333"/>
              </a:solidFill>
              <a:highlight>
                <a:srgbClr val="FAFAFA"/>
              </a:highlight>
              <a:latin typeface="Roboto"/>
              <a:ea typeface="Roboto"/>
              <a:cs typeface="Roboto"/>
              <a:sym typeface="Roboto"/>
            </a:endParaRPr>
          </a:p>
          <a:p>
            <a:pPr indent="0" lvl="0" marL="444500" rtl="0" algn="l">
              <a:lnSpc>
                <a:spcPct val="100000"/>
              </a:lnSpc>
              <a:spcBef>
                <a:spcPts val="0"/>
              </a:spcBef>
              <a:spcAft>
                <a:spcPts val="0"/>
              </a:spcAft>
              <a:buNone/>
            </a:pPr>
            <a:r>
              <a:rPr lang="es" sz="1400">
                <a:solidFill>
                  <a:srgbClr val="E83E8C"/>
                </a:solidFill>
                <a:highlight>
                  <a:srgbClr val="FAFAFA"/>
                </a:highlight>
                <a:latin typeface="Courier New"/>
                <a:ea typeface="Courier New"/>
                <a:cs typeface="Courier New"/>
                <a:sym typeface="Courier New"/>
              </a:rPr>
              <a:t>.blob()</a:t>
            </a:r>
            <a:r>
              <a:rPr lang="es" sz="1400">
                <a:solidFill>
                  <a:srgbClr val="333333"/>
                </a:solidFill>
                <a:highlight>
                  <a:srgbClr val="FAFAFA"/>
                </a:highlight>
                <a:latin typeface="Roboto"/>
                <a:ea typeface="Roboto"/>
                <a:cs typeface="Roboto"/>
                <a:sym typeface="Roboto"/>
              </a:rPr>
              <a:t>: Devuelve una promesa pero con un objeto </a:t>
            </a:r>
            <a:r>
              <a:rPr i="1" lang="es" sz="1400">
                <a:solidFill>
                  <a:srgbClr val="002EB8"/>
                </a:solidFill>
                <a:highlight>
                  <a:srgbClr val="FAFAFA"/>
                </a:highlight>
                <a:latin typeface="Roboto"/>
                <a:ea typeface="Roboto"/>
                <a:cs typeface="Roboto"/>
                <a:sym typeface="Roboto"/>
              </a:rPr>
              <a:t>Blob (binary large object)</a:t>
            </a:r>
            <a:r>
              <a:rPr lang="es" sz="1400">
                <a:solidFill>
                  <a:srgbClr val="333333"/>
                </a:solidFill>
                <a:highlight>
                  <a:srgbClr val="FAFAFA"/>
                </a:highlight>
                <a:latin typeface="Roboto"/>
                <a:ea typeface="Roboto"/>
                <a:cs typeface="Roboto"/>
                <a:sym typeface="Roboto"/>
              </a:rPr>
              <a:t>.</a:t>
            </a:r>
            <a:endParaRPr sz="1400">
              <a:solidFill>
                <a:srgbClr val="333333"/>
              </a:solidFill>
              <a:highlight>
                <a:srgbClr val="FAFAFA"/>
              </a:highlight>
              <a:latin typeface="Roboto"/>
              <a:ea typeface="Roboto"/>
              <a:cs typeface="Roboto"/>
              <a:sym typeface="Roboto"/>
            </a:endParaRPr>
          </a:p>
          <a:p>
            <a:pPr indent="0" lvl="0" marL="444500" rtl="0" algn="l">
              <a:lnSpc>
                <a:spcPct val="100000"/>
              </a:lnSpc>
              <a:spcBef>
                <a:spcPts val="0"/>
              </a:spcBef>
              <a:spcAft>
                <a:spcPts val="0"/>
              </a:spcAft>
              <a:buNone/>
            </a:pPr>
            <a:r>
              <a:rPr lang="es" sz="1400">
                <a:solidFill>
                  <a:srgbClr val="E83E8C"/>
                </a:solidFill>
                <a:highlight>
                  <a:srgbClr val="FAFAFA"/>
                </a:highlight>
                <a:latin typeface="Courier New"/>
                <a:ea typeface="Courier New"/>
                <a:cs typeface="Courier New"/>
                <a:sym typeface="Courier New"/>
              </a:rPr>
              <a:t>.arrayBuffer()</a:t>
            </a:r>
            <a:r>
              <a:rPr lang="es" sz="1400">
                <a:solidFill>
                  <a:srgbClr val="333333"/>
                </a:solidFill>
                <a:highlight>
                  <a:srgbClr val="FAFAFA"/>
                </a:highlight>
                <a:latin typeface="Roboto"/>
                <a:ea typeface="Roboto"/>
                <a:cs typeface="Roboto"/>
                <a:sym typeface="Roboto"/>
              </a:rPr>
              <a:t>: Devuelve una promesa pero con un objeto </a:t>
            </a:r>
            <a:r>
              <a:rPr i="1" lang="es" sz="1400">
                <a:solidFill>
                  <a:srgbClr val="002EB8"/>
                </a:solidFill>
                <a:highlight>
                  <a:srgbClr val="FAFAFA"/>
                </a:highlight>
                <a:latin typeface="Roboto"/>
                <a:ea typeface="Roboto"/>
                <a:cs typeface="Roboto"/>
                <a:sym typeface="Roboto"/>
              </a:rPr>
              <a:t>ArrayBuffer </a:t>
            </a:r>
            <a:r>
              <a:rPr lang="es" sz="1400">
                <a:solidFill>
                  <a:srgbClr val="333333"/>
                </a:solidFill>
                <a:highlight>
                  <a:srgbClr val="FAFAFA"/>
                </a:highlight>
                <a:latin typeface="Roboto"/>
                <a:ea typeface="Roboto"/>
                <a:cs typeface="Roboto"/>
                <a:sym typeface="Roboto"/>
              </a:rPr>
              <a:t>(buffer binario puro).</a:t>
            </a:r>
            <a:endParaRPr sz="1400">
              <a:solidFill>
                <a:srgbClr val="333333"/>
              </a:solidFill>
              <a:highlight>
                <a:srgbClr val="FAFAFA"/>
              </a:highlight>
              <a:latin typeface="Roboto"/>
              <a:ea typeface="Roboto"/>
              <a:cs typeface="Roboto"/>
              <a:sym typeface="Roboto"/>
            </a:endParaRPr>
          </a:p>
          <a:p>
            <a:pPr indent="0" lvl="0" marL="444500" rtl="0" algn="l">
              <a:lnSpc>
                <a:spcPct val="100000"/>
              </a:lnSpc>
              <a:spcBef>
                <a:spcPts val="0"/>
              </a:spcBef>
              <a:spcAft>
                <a:spcPts val="0"/>
              </a:spcAft>
              <a:buNone/>
            </a:pPr>
            <a:r>
              <a:rPr lang="es" sz="1400">
                <a:solidFill>
                  <a:srgbClr val="E83E8C"/>
                </a:solidFill>
                <a:highlight>
                  <a:srgbClr val="FAFAFA"/>
                </a:highlight>
                <a:latin typeface="Courier New"/>
                <a:ea typeface="Courier New"/>
                <a:cs typeface="Courier New"/>
                <a:sym typeface="Courier New"/>
              </a:rPr>
              <a:t>.formData()</a:t>
            </a:r>
            <a:r>
              <a:rPr lang="es" sz="1400">
                <a:solidFill>
                  <a:srgbClr val="333333"/>
                </a:solidFill>
                <a:highlight>
                  <a:srgbClr val="FAFAFA"/>
                </a:highlight>
                <a:latin typeface="Roboto"/>
                <a:ea typeface="Roboto"/>
                <a:cs typeface="Roboto"/>
                <a:sym typeface="Roboto"/>
              </a:rPr>
              <a:t>: Devuelve una promesa, pero con un objeto </a:t>
            </a:r>
            <a:r>
              <a:rPr i="1" lang="es" sz="1400">
                <a:solidFill>
                  <a:srgbClr val="002EB8"/>
                </a:solidFill>
                <a:highlight>
                  <a:srgbClr val="FAFAFA"/>
                </a:highlight>
                <a:latin typeface="Roboto"/>
                <a:ea typeface="Roboto"/>
                <a:cs typeface="Roboto"/>
                <a:sym typeface="Roboto"/>
              </a:rPr>
              <a:t>FormData</a:t>
            </a:r>
            <a:r>
              <a:rPr lang="es" sz="1400">
                <a:solidFill>
                  <a:srgbClr val="333333"/>
                </a:solidFill>
                <a:highlight>
                  <a:srgbClr val="FAFAFA"/>
                </a:highlight>
                <a:latin typeface="Roboto"/>
                <a:ea typeface="Roboto"/>
                <a:cs typeface="Roboto"/>
                <a:sym typeface="Roboto"/>
              </a:rPr>
              <a:t> (datos de formulario).</a:t>
            </a:r>
            <a:endParaRPr sz="1400">
              <a:solidFill>
                <a:srgbClr val="333333"/>
              </a:solidFill>
              <a:highlight>
                <a:srgbClr val="FAFAFA"/>
              </a:highlight>
              <a:latin typeface="Roboto"/>
              <a:ea typeface="Roboto"/>
              <a:cs typeface="Roboto"/>
              <a:sym typeface="Roboto"/>
            </a:endParaRPr>
          </a:p>
          <a:p>
            <a:pPr indent="0" lvl="0" marL="444500" rtl="0" algn="l">
              <a:lnSpc>
                <a:spcPct val="100000"/>
              </a:lnSpc>
              <a:spcBef>
                <a:spcPts val="0"/>
              </a:spcBef>
              <a:spcAft>
                <a:spcPts val="0"/>
              </a:spcAft>
              <a:buNone/>
            </a:pPr>
            <a:r>
              <a:rPr lang="es" sz="1400">
                <a:solidFill>
                  <a:srgbClr val="E83E8C"/>
                </a:solidFill>
                <a:highlight>
                  <a:srgbClr val="FAFAFA"/>
                </a:highlight>
                <a:latin typeface="Courier New"/>
                <a:ea typeface="Courier New"/>
                <a:cs typeface="Courier New"/>
                <a:sym typeface="Courier New"/>
              </a:rPr>
              <a:t>.clone()</a:t>
            </a:r>
            <a:r>
              <a:rPr lang="es" sz="1400">
                <a:solidFill>
                  <a:srgbClr val="333333"/>
                </a:solidFill>
                <a:highlight>
                  <a:srgbClr val="FAFAFA"/>
                </a:highlight>
                <a:latin typeface="Roboto"/>
                <a:ea typeface="Roboto"/>
                <a:cs typeface="Roboto"/>
                <a:sym typeface="Roboto"/>
              </a:rPr>
              <a:t>: Crea y devuelve un clon de la instancia en cuestión.</a:t>
            </a:r>
            <a:endParaRPr sz="1400">
              <a:solidFill>
                <a:srgbClr val="333333"/>
              </a:solidFill>
              <a:highlight>
                <a:srgbClr val="FAFAFA"/>
              </a:highlight>
              <a:latin typeface="Roboto"/>
              <a:ea typeface="Roboto"/>
              <a:cs typeface="Roboto"/>
              <a:sym typeface="Roboto"/>
            </a:endParaRPr>
          </a:p>
          <a:p>
            <a:pPr indent="0" lvl="0" marL="444500" rtl="0" algn="l">
              <a:lnSpc>
                <a:spcPct val="100000"/>
              </a:lnSpc>
              <a:spcBef>
                <a:spcPts val="0"/>
              </a:spcBef>
              <a:spcAft>
                <a:spcPts val="0"/>
              </a:spcAft>
              <a:buNone/>
            </a:pPr>
            <a:r>
              <a:rPr lang="es" sz="1400">
                <a:solidFill>
                  <a:srgbClr val="E83E8C"/>
                </a:solidFill>
                <a:highlight>
                  <a:srgbClr val="FAFAFA"/>
                </a:highlight>
                <a:latin typeface="Courier New"/>
                <a:ea typeface="Courier New"/>
                <a:cs typeface="Courier New"/>
                <a:sym typeface="Courier New"/>
              </a:rPr>
              <a:t>Response.error()</a:t>
            </a:r>
            <a:r>
              <a:rPr lang="es" sz="1400">
                <a:solidFill>
                  <a:srgbClr val="333333"/>
                </a:solidFill>
                <a:highlight>
                  <a:srgbClr val="FAFAFA"/>
                </a:highlight>
                <a:latin typeface="Roboto"/>
                <a:ea typeface="Roboto"/>
                <a:cs typeface="Roboto"/>
                <a:sym typeface="Roboto"/>
              </a:rPr>
              <a:t>: Devuelve un nuevo objeto </a:t>
            </a:r>
            <a:r>
              <a:rPr i="1" lang="es" sz="1400">
                <a:solidFill>
                  <a:srgbClr val="002EB8"/>
                </a:solidFill>
                <a:highlight>
                  <a:srgbClr val="FAFAFA"/>
                </a:highlight>
                <a:latin typeface="Roboto"/>
                <a:ea typeface="Roboto"/>
                <a:cs typeface="Roboto"/>
                <a:sym typeface="Roboto"/>
              </a:rPr>
              <a:t>Response</a:t>
            </a:r>
            <a:r>
              <a:rPr lang="es" sz="1400">
                <a:solidFill>
                  <a:srgbClr val="333333"/>
                </a:solidFill>
                <a:highlight>
                  <a:srgbClr val="FAFAFA"/>
                </a:highlight>
                <a:latin typeface="Roboto"/>
                <a:ea typeface="Roboto"/>
                <a:cs typeface="Roboto"/>
                <a:sym typeface="Roboto"/>
              </a:rPr>
              <a:t> con un error de red asociado.</a:t>
            </a:r>
            <a:endParaRPr sz="1400">
              <a:solidFill>
                <a:srgbClr val="333333"/>
              </a:solidFill>
              <a:highlight>
                <a:srgbClr val="FAFAFA"/>
              </a:highlight>
              <a:latin typeface="Roboto"/>
              <a:ea typeface="Roboto"/>
              <a:cs typeface="Roboto"/>
              <a:sym typeface="Roboto"/>
            </a:endParaRPr>
          </a:p>
          <a:p>
            <a:pPr indent="0" lvl="0" marL="444500" rtl="0" algn="l">
              <a:lnSpc>
                <a:spcPct val="100000"/>
              </a:lnSpc>
              <a:spcBef>
                <a:spcPts val="0"/>
              </a:spcBef>
              <a:spcAft>
                <a:spcPts val="0"/>
              </a:spcAft>
              <a:buNone/>
            </a:pPr>
            <a:r>
              <a:rPr lang="es" sz="1400">
                <a:solidFill>
                  <a:srgbClr val="E83E8C"/>
                </a:solidFill>
                <a:highlight>
                  <a:srgbClr val="FAFAFA"/>
                </a:highlight>
                <a:latin typeface="Courier New"/>
                <a:ea typeface="Courier New"/>
                <a:cs typeface="Courier New"/>
                <a:sym typeface="Courier New"/>
              </a:rPr>
              <a:t>Response.redirect(url, code)</a:t>
            </a:r>
            <a:r>
              <a:rPr lang="es" sz="1400">
                <a:solidFill>
                  <a:srgbClr val="333333"/>
                </a:solidFill>
                <a:highlight>
                  <a:srgbClr val="FAFAFA"/>
                </a:highlight>
                <a:latin typeface="Roboto"/>
                <a:ea typeface="Roboto"/>
                <a:cs typeface="Roboto"/>
                <a:sym typeface="Roboto"/>
              </a:rPr>
              <a:t>: Redirige a una url, opcionalmente con un </a:t>
            </a:r>
            <a:r>
              <a:rPr i="1" lang="es" sz="1400">
                <a:solidFill>
                  <a:srgbClr val="002EB8"/>
                </a:solidFill>
                <a:highlight>
                  <a:srgbClr val="FAFAFA"/>
                </a:highlight>
                <a:latin typeface="Roboto"/>
                <a:ea typeface="Roboto"/>
                <a:cs typeface="Roboto"/>
                <a:sym typeface="Roboto"/>
              </a:rPr>
              <a:t>code</a:t>
            </a:r>
            <a:r>
              <a:rPr lang="es" sz="1400">
                <a:solidFill>
                  <a:srgbClr val="333333"/>
                </a:solidFill>
                <a:highlight>
                  <a:srgbClr val="FAFAFA"/>
                </a:highlight>
                <a:latin typeface="Roboto"/>
                <a:ea typeface="Roboto"/>
                <a:cs typeface="Roboto"/>
                <a:sym typeface="Roboto"/>
              </a:rPr>
              <a:t> de error.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URL en JAVASCRIPT</a:t>
            </a:r>
            <a:endParaRPr/>
          </a:p>
        </p:txBody>
      </p:sp>
      <p:sp>
        <p:nvSpPr>
          <p:cNvPr id="299" name="Google Shape;299;p4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1400">
                <a:solidFill>
                  <a:srgbClr val="010614"/>
                </a:solidFill>
                <a:highlight>
                  <a:srgbClr val="FAFAFA"/>
                </a:highlight>
                <a:latin typeface="Roboto"/>
                <a:ea typeface="Roboto"/>
                <a:cs typeface="Roboto"/>
                <a:sym typeface="Roboto"/>
              </a:rPr>
              <a:t>Cuando tenemos que trabajar con una dirección web (URL) en Javascript, lo más habitual es utilizar un tipo de dato  donde almacenamos dicha URL. En la mayoría de los casos, esto suele ser suficiente. Sin embargo, si necesitamos hacer ciertas operaciones con la URL donde tengamos que modificar o acceder a ciertas partes específicas de la URL, se podría complicar un poco.</a:t>
            </a:r>
            <a:endParaRPr sz="1400">
              <a:solidFill>
                <a:srgbClr val="010614"/>
              </a:solidFill>
              <a:highlight>
                <a:srgbClr val="FAFAFA"/>
              </a:highlight>
              <a:latin typeface="Roboto"/>
              <a:ea typeface="Roboto"/>
              <a:cs typeface="Roboto"/>
              <a:sym typeface="Roboto"/>
            </a:endParaRPr>
          </a:p>
          <a:p>
            <a:pPr indent="0" lvl="0" marL="12700" marR="0" rtl="0" algn="l">
              <a:spcBef>
                <a:spcPts val="1200"/>
              </a:spcBef>
              <a:spcAft>
                <a:spcPts val="0"/>
              </a:spcAft>
              <a:buNone/>
            </a:pPr>
            <a:r>
              <a:rPr lang="es" sz="1400">
                <a:solidFill>
                  <a:srgbClr val="7746E2"/>
                </a:solidFill>
                <a:highlight>
                  <a:srgbClr val="FAFAFA"/>
                </a:highlight>
                <a:latin typeface="Roboto"/>
                <a:ea typeface="Roboto"/>
                <a:cs typeface="Roboto"/>
                <a:sym typeface="Roboto"/>
              </a:rPr>
              <a:t>Ejemplo:</a:t>
            </a:r>
            <a:endParaRPr sz="1400">
              <a:solidFill>
                <a:srgbClr val="7746E2"/>
              </a:solidFill>
              <a:highlight>
                <a:srgbClr val="FAFAFA"/>
              </a:highlight>
              <a:latin typeface="Roboto"/>
              <a:ea typeface="Roboto"/>
              <a:cs typeface="Roboto"/>
              <a:sym typeface="Roboto"/>
            </a:endParaRPr>
          </a:p>
          <a:p>
            <a:pPr indent="0" lvl="0" marL="0" rtl="0" algn="l">
              <a:spcBef>
                <a:spcPts val="1200"/>
              </a:spcBef>
              <a:spcAft>
                <a:spcPts val="0"/>
              </a:spcAft>
              <a:buNone/>
            </a:pPr>
            <a:r>
              <a:rPr lang="es" sz="1400">
                <a:solidFill>
                  <a:srgbClr val="7746E2"/>
                </a:solidFill>
                <a:highlight>
                  <a:srgbClr val="FAFAFA"/>
                </a:highlight>
                <a:latin typeface="Roboto"/>
                <a:ea typeface="Roboto"/>
                <a:cs typeface="Roboto"/>
                <a:sym typeface="Roboto"/>
              </a:rPr>
              <a:t>Si necesitamos acceder a partes específicas de una URL, o incluso modificarlas, tenemos un object de tipo </a:t>
            </a:r>
            <a:r>
              <a:rPr lang="es" sz="1400">
                <a:solidFill>
                  <a:srgbClr val="FF33CC"/>
                </a:solidFill>
                <a:highlight>
                  <a:srgbClr val="FAFAFA"/>
                </a:highlight>
                <a:latin typeface="Courier New"/>
                <a:ea typeface="Courier New"/>
                <a:cs typeface="Courier New"/>
                <a:sym typeface="Courier New"/>
              </a:rPr>
              <a:t>URL</a:t>
            </a:r>
            <a:r>
              <a:rPr lang="es" sz="1400">
                <a:solidFill>
                  <a:srgbClr val="FF33CC"/>
                </a:solidFill>
                <a:highlight>
                  <a:srgbClr val="FAFAFA"/>
                </a:highlight>
                <a:latin typeface="Roboto"/>
                <a:ea typeface="Roboto"/>
                <a:cs typeface="Roboto"/>
                <a:sym typeface="Roboto"/>
              </a:rPr>
              <a:t> </a:t>
            </a:r>
            <a:r>
              <a:rPr lang="es" sz="1400">
                <a:solidFill>
                  <a:srgbClr val="7746E2"/>
                </a:solidFill>
                <a:highlight>
                  <a:srgbClr val="FAFAFA"/>
                </a:highlight>
                <a:latin typeface="Roboto"/>
                <a:ea typeface="Roboto"/>
                <a:cs typeface="Roboto"/>
                <a:sym typeface="Roboto"/>
              </a:rPr>
              <a:t>especial para estos casos, que será mucho más cómodo que trabajar con el </a:t>
            </a:r>
            <a:r>
              <a:rPr lang="es" sz="1400">
                <a:solidFill>
                  <a:srgbClr val="FF33CC"/>
                </a:solidFill>
                <a:highlight>
                  <a:srgbClr val="FAFAFA"/>
                </a:highlight>
                <a:latin typeface="Courier New"/>
                <a:ea typeface="Courier New"/>
                <a:cs typeface="Courier New"/>
                <a:sym typeface="Courier New"/>
              </a:rPr>
              <a:t>string</a:t>
            </a:r>
            <a:r>
              <a:rPr lang="es" sz="1400">
                <a:solidFill>
                  <a:srgbClr val="7746E2"/>
                </a:solidFill>
                <a:highlight>
                  <a:srgbClr val="FAFAFA"/>
                </a:highlight>
                <a:latin typeface="Roboto"/>
                <a:ea typeface="Roboto"/>
                <a:cs typeface="Roboto"/>
                <a:sym typeface="Roboto"/>
              </a:rPr>
              <a:t> (y contemplar todos los posibles casos que podrían ocurrir). Su funcionamiento es el siguiente:</a:t>
            </a:r>
            <a:endParaRPr sz="1400">
              <a:solidFill>
                <a:srgbClr val="7746E2"/>
              </a:solidFill>
              <a:highlight>
                <a:srgbClr val="FAFAFA"/>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300" name="Google Shape;300;p44"/>
          <p:cNvPicPr preferRelativeResize="0"/>
          <p:nvPr/>
        </p:nvPicPr>
        <p:blipFill>
          <a:blip r:embed="rId3">
            <a:alphaModFix/>
          </a:blip>
          <a:stretch>
            <a:fillRect/>
          </a:stretch>
        </p:blipFill>
        <p:spPr>
          <a:xfrm>
            <a:off x="5008625" y="3886900"/>
            <a:ext cx="3219450" cy="866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ph type="title"/>
          </p:nvPr>
        </p:nvSpPr>
        <p:spPr>
          <a:xfrm>
            <a:off x="729450" y="662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Política CORS</a:t>
            </a:r>
            <a:endParaRPr/>
          </a:p>
        </p:txBody>
      </p:sp>
      <p:sp>
        <p:nvSpPr>
          <p:cNvPr id="306" name="Google Shape;306;p45"/>
          <p:cNvSpPr txBox="1"/>
          <p:nvPr>
            <p:ph idx="1" type="body"/>
          </p:nvPr>
        </p:nvSpPr>
        <p:spPr>
          <a:xfrm>
            <a:off x="729450" y="1367950"/>
            <a:ext cx="7688700" cy="2972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s" sz="900">
                <a:solidFill>
                  <a:srgbClr val="010614"/>
                </a:solidFill>
                <a:highlight>
                  <a:srgbClr val="FAFAFA"/>
                </a:highlight>
              </a:rPr>
              <a:t>Habrás observado que estamos realizando peticiones relativas, es decir, al mismo dominio. Por defecto, en Javascript, las peticiones al mismo dominio de la web donde nos encontramos se pueden realizar sin ninguna restricción. Sin embargo, si intentamos realizarlas a otro dominio diferente, probablemente nos aparezca un error.</a:t>
            </a:r>
            <a:endParaRPr sz="900">
              <a:solidFill>
                <a:srgbClr val="000000"/>
              </a:solidFill>
            </a:endParaRPr>
          </a:p>
          <a:p>
            <a:pPr indent="0" lvl="0" marL="0" rtl="0" algn="l">
              <a:spcBef>
                <a:spcPts val="1200"/>
              </a:spcBef>
              <a:spcAft>
                <a:spcPts val="0"/>
              </a:spcAft>
              <a:buNone/>
            </a:pPr>
            <a:r>
              <a:rPr lang="es" sz="900">
                <a:solidFill>
                  <a:srgbClr val="000000"/>
                </a:solidFill>
              </a:rPr>
              <a:t>La política CORS (Cross-Origin Resource Sharing) es un mecanismo de seguridad implementado en los navegadores web para permitir o restringir el acceso a recursos web que están ubicados en un dominio diferente al del sitio web que realiza la solicitud. En otras palabras, CORS controla cómo los recursos solicitados desde un dominio pueden ser accedidos por otro dominio.</a:t>
            </a:r>
            <a:endParaRPr sz="900">
              <a:solidFill>
                <a:srgbClr val="000000"/>
              </a:solidFill>
            </a:endParaRPr>
          </a:p>
          <a:p>
            <a:pPr indent="0" lvl="0" marL="0" rtl="0" algn="l">
              <a:spcBef>
                <a:spcPts val="1400"/>
              </a:spcBef>
              <a:spcAft>
                <a:spcPts val="0"/>
              </a:spcAft>
              <a:buNone/>
            </a:pPr>
            <a:r>
              <a:rPr b="1" lang="es" sz="900">
                <a:solidFill>
                  <a:srgbClr val="000000"/>
                </a:solidFill>
              </a:rPr>
              <a:t>¿Qué es CORS?</a:t>
            </a:r>
            <a:endParaRPr b="1" sz="900">
              <a:solidFill>
                <a:srgbClr val="000000"/>
              </a:solidFill>
            </a:endParaRPr>
          </a:p>
          <a:p>
            <a:pPr indent="0" lvl="0" marL="0" rtl="0" algn="l">
              <a:spcBef>
                <a:spcPts val="1200"/>
              </a:spcBef>
              <a:spcAft>
                <a:spcPts val="1200"/>
              </a:spcAft>
              <a:buNone/>
            </a:pPr>
            <a:r>
              <a:rPr lang="es" sz="900">
                <a:solidFill>
                  <a:srgbClr val="000000"/>
                </a:solidFill>
              </a:rPr>
              <a:t>CORS es una política de seguridad que se utiliza para permitir o restringir los recursos compartidos entre diferentes dominios. Los navegadores implementan esta política para prevenir que scripts maliciosos en una página web hagan solicitudes a otros dominios sin permiso, lo que podría llevar a problemas de seguridad como el robo de datos.</a:t>
            </a:r>
            <a:endParaRPr sz="900">
              <a:solidFill>
                <a:srgbClr val="000000"/>
              </a:solidFill>
            </a:endParaRPr>
          </a:p>
        </p:txBody>
      </p:sp>
      <p:pic>
        <p:nvPicPr>
          <p:cNvPr id="307" name="Google Shape;307;p45"/>
          <p:cNvPicPr preferRelativeResize="0"/>
          <p:nvPr/>
        </p:nvPicPr>
        <p:blipFill>
          <a:blip r:embed="rId3">
            <a:alphaModFix/>
          </a:blip>
          <a:stretch>
            <a:fillRect/>
          </a:stretch>
        </p:blipFill>
        <p:spPr>
          <a:xfrm>
            <a:off x="5198200" y="3428376"/>
            <a:ext cx="3562749" cy="1478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6"/>
          <p:cNvSpPr txBox="1"/>
          <p:nvPr>
            <p:ph type="title"/>
          </p:nvPr>
        </p:nvSpPr>
        <p:spPr>
          <a:xfrm>
            <a:off x="729463" y="648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Funciona CORS?</a:t>
            </a:r>
            <a:endParaRPr/>
          </a:p>
        </p:txBody>
      </p:sp>
      <p:sp>
        <p:nvSpPr>
          <p:cNvPr id="313" name="Google Shape;313;p46"/>
          <p:cNvSpPr txBox="1"/>
          <p:nvPr>
            <p:ph idx="1" type="body"/>
          </p:nvPr>
        </p:nvSpPr>
        <p:spPr>
          <a:xfrm>
            <a:off x="729450" y="1354275"/>
            <a:ext cx="7688700" cy="2985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900">
                <a:solidFill>
                  <a:srgbClr val="000000"/>
                </a:solidFill>
              </a:rPr>
              <a:t>C</a:t>
            </a:r>
            <a:r>
              <a:rPr lang="es" sz="900">
                <a:solidFill>
                  <a:srgbClr val="000000"/>
                </a:solidFill>
              </a:rPr>
              <a:t>uando un navegador realiza una solicitud HTTP a un dominio diferente (conocida como solicitud cross-origin), el servidor de destino debe permitir explícitamente esta solicitud. Esto se logra mediante el uso de cabeceras HTTP específicas que el servidor envía como respuesta. </a:t>
            </a:r>
            <a:endParaRPr sz="900">
              <a:solidFill>
                <a:srgbClr val="000000"/>
              </a:solidFill>
            </a:endParaRPr>
          </a:p>
          <a:p>
            <a:pPr indent="0" lvl="0" marL="0" rtl="0" algn="l">
              <a:spcBef>
                <a:spcPts val="1200"/>
              </a:spcBef>
              <a:spcAft>
                <a:spcPts val="0"/>
              </a:spcAft>
              <a:buNone/>
            </a:pPr>
            <a:r>
              <a:rPr lang="es" sz="900">
                <a:solidFill>
                  <a:srgbClr val="000000"/>
                </a:solidFill>
              </a:rPr>
              <a:t>Por defecto, los navegadores permiten enlazar hacia documentos situados en todo tipo de dominios si lo hacemos desde el HTML o desde Javascript utilizando la API DOM (que a su vez está construyendo un HTML). Sin embargo, no ocurre lo mismo cuando se trata de peticiones HTTP asíncronas mediante Javascript (AJAX), sea a través de XMLHttpRequest, de fetch o de librerías similares para el mismo propósito. Utilizando este tipo de peticiones asíncronas, los recursos situados en dominios diferentes al de la página actual no están permitidos por defecto. Es lo que se suele denominar protección de CORS. Su finalidad es dificultar la posibilidad de añadir recursos ajenos en un sitio determinado.</a:t>
            </a:r>
            <a:endParaRPr sz="900">
              <a:solidFill>
                <a:srgbClr val="000000"/>
              </a:solidFill>
            </a:endParaRPr>
          </a:p>
          <a:p>
            <a:pPr indent="0" lvl="0" marL="0" rtl="0" algn="l">
              <a:spcBef>
                <a:spcPts val="1200"/>
              </a:spcBef>
              <a:spcAft>
                <a:spcPts val="1200"/>
              </a:spcAft>
              <a:buNone/>
            </a:pPr>
            <a:r>
              <a:t/>
            </a:r>
            <a:endParaRPr/>
          </a:p>
        </p:txBody>
      </p:sp>
      <p:pic>
        <p:nvPicPr>
          <p:cNvPr id="314" name="Google Shape;314;p46"/>
          <p:cNvPicPr preferRelativeResize="0"/>
          <p:nvPr/>
        </p:nvPicPr>
        <p:blipFill>
          <a:blip r:embed="rId3">
            <a:alphaModFix/>
          </a:blip>
          <a:stretch>
            <a:fillRect/>
          </a:stretch>
        </p:blipFill>
        <p:spPr>
          <a:xfrm>
            <a:off x="644738" y="3245488"/>
            <a:ext cx="7858125" cy="141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727650" y="557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Lenguaje no bloqueante</a:t>
            </a:r>
            <a:endParaRPr/>
          </a:p>
        </p:txBody>
      </p:sp>
      <p:sp>
        <p:nvSpPr>
          <p:cNvPr id="113" name="Google Shape;113;p16"/>
          <p:cNvSpPr txBox="1"/>
          <p:nvPr>
            <p:ph idx="1" type="body"/>
          </p:nvPr>
        </p:nvSpPr>
        <p:spPr>
          <a:xfrm>
            <a:off x="729450" y="1333175"/>
            <a:ext cx="4032300" cy="31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t>El término "lenguaje no bloqueante" se refiere a una forma de programación que permite realizar múltiples operaciones de manera simultánea o en paralelo sin que una tarea o proceso bloquee el progreso de otros. Este concepto es fundamental para la programación asíncrona y concurrente, especialmente en lenguajes y entornos que están diseñados para manejar operaciones de entrada/salida (I/O) y otras tareas que pueden ser lentas o impredecibles sin detener la ejecución del programa principal.</a:t>
            </a:r>
            <a:endParaRPr sz="1100"/>
          </a:p>
          <a:p>
            <a:pPr indent="0" lvl="0" marL="0" rtl="0" algn="l">
              <a:spcBef>
                <a:spcPts val="1200"/>
              </a:spcBef>
              <a:spcAft>
                <a:spcPts val="1200"/>
              </a:spcAft>
              <a:buNone/>
            </a:pPr>
            <a:r>
              <a:rPr lang="es" sz="1100">
                <a:solidFill>
                  <a:srgbClr val="000000"/>
                </a:solidFill>
              </a:rPr>
              <a:t>Está diseñado para trabajar de manera eficiente con operaciones asíncronas a través del Event Loop y la programación basada en callbacks, Promises y </a:t>
            </a:r>
            <a:r>
              <a:rPr lang="es" sz="1100">
                <a:solidFill>
                  <a:srgbClr val="188038"/>
                </a:solidFill>
              </a:rPr>
              <a:t>async/await</a:t>
            </a:r>
            <a:r>
              <a:rPr lang="es" sz="1100">
                <a:solidFill>
                  <a:srgbClr val="000000"/>
                </a:solidFill>
              </a:rPr>
              <a:t>. Aquí te explico cómo JavaScript maneja el concepto de no bloqueo y cómo esto se relaciona con la ejecución concurrente y paralela</a:t>
            </a:r>
            <a:endParaRPr sz="1100"/>
          </a:p>
        </p:txBody>
      </p:sp>
      <p:pic>
        <p:nvPicPr>
          <p:cNvPr id="114" name="Google Shape;114;p16"/>
          <p:cNvPicPr preferRelativeResize="0"/>
          <p:nvPr/>
        </p:nvPicPr>
        <p:blipFill>
          <a:blip r:embed="rId3">
            <a:alphaModFix/>
          </a:blip>
          <a:stretch>
            <a:fillRect/>
          </a:stretch>
        </p:blipFill>
        <p:spPr>
          <a:xfrm>
            <a:off x="4572000" y="1556879"/>
            <a:ext cx="4572001" cy="1897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a:t>
            </a:r>
            <a:r>
              <a:rPr lang="es"/>
              <a:t>estionar la asincronía, donde quizás las más populares son las siguientes:</a:t>
            </a:r>
            <a:endParaRPr/>
          </a:p>
        </p:txBody>
      </p:sp>
      <p:sp>
        <p:nvSpPr>
          <p:cNvPr id="120" name="Google Shape;120;p17"/>
          <p:cNvSpPr txBox="1"/>
          <p:nvPr>
            <p:ph idx="1" type="body"/>
          </p:nvPr>
        </p:nvSpPr>
        <p:spPr>
          <a:xfrm>
            <a:off x="648725" y="23325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1400">
                <a:solidFill>
                  <a:srgbClr val="333333"/>
                </a:solidFill>
                <a:highlight>
                  <a:srgbClr val="FAFAFA"/>
                </a:highlight>
                <a:latin typeface="Roboto"/>
                <a:ea typeface="Roboto"/>
                <a:cs typeface="Roboto"/>
                <a:sym typeface="Roboto"/>
              </a:rPr>
              <a:t>Mediante callbacks: son funciones que se pasan como argumentos a otras funciones y se ejecutan después de que la tarea asíncrona se ha completado. </a:t>
            </a:r>
            <a:endParaRPr sz="1400">
              <a:solidFill>
                <a:srgbClr val="333333"/>
              </a:solidFill>
              <a:highlight>
                <a:srgbClr val="FAFAFA"/>
              </a:highlight>
              <a:latin typeface="Roboto"/>
              <a:ea typeface="Roboto"/>
              <a:cs typeface="Roboto"/>
              <a:sym typeface="Roboto"/>
            </a:endParaRPr>
          </a:p>
          <a:p>
            <a:pPr indent="0" lvl="0" marL="0" rtl="0" algn="l">
              <a:spcBef>
                <a:spcPts val="1200"/>
              </a:spcBef>
              <a:spcAft>
                <a:spcPts val="0"/>
              </a:spcAft>
              <a:buNone/>
            </a:pPr>
            <a:r>
              <a:rPr lang="es" sz="1400">
                <a:solidFill>
                  <a:srgbClr val="333333"/>
                </a:solidFill>
                <a:highlight>
                  <a:srgbClr val="FAFAFA"/>
                </a:highlight>
                <a:latin typeface="Roboto"/>
                <a:ea typeface="Roboto"/>
                <a:cs typeface="Roboto"/>
                <a:sym typeface="Roboto"/>
              </a:rPr>
              <a:t>Mediante promesas: Una forma más moderna y actual de gestionar la asincronía.Las Promises representan el resultado de una operación asíncrona que puede completarse en el futuro. Permiten encadenar operaciones y manejar errores de manera más clara que los callbacks. </a:t>
            </a:r>
            <a:endParaRPr sz="1400">
              <a:solidFill>
                <a:srgbClr val="333333"/>
              </a:solidFill>
              <a:highlight>
                <a:srgbClr val="FAFAFA"/>
              </a:highlight>
              <a:latin typeface="Roboto"/>
              <a:ea typeface="Roboto"/>
              <a:cs typeface="Roboto"/>
              <a:sym typeface="Roboto"/>
            </a:endParaRPr>
          </a:p>
          <a:p>
            <a:pPr indent="0" lvl="0" marL="0" rtl="0" algn="l">
              <a:spcBef>
                <a:spcPts val="1200"/>
              </a:spcBef>
              <a:spcAft>
                <a:spcPts val="0"/>
              </a:spcAft>
              <a:buNone/>
            </a:pPr>
            <a:r>
              <a:rPr lang="es" sz="1400">
                <a:solidFill>
                  <a:srgbClr val="333333"/>
                </a:solidFill>
                <a:highlight>
                  <a:srgbClr val="FAFAFA"/>
                </a:highlight>
                <a:latin typeface="Roboto"/>
                <a:ea typeface="Roboto"/>
                <a:cs typeface="Roboto"/>
                <a:sym typeface="Roboto"/>
              </a:rPr>
              <a:t>Mediante async/await proporcionan una sintaxis más legible para trabajar con Promises, permitiendo escribir código asíncrono que se asemeja al estilo de código síncrono. </a:t>
            </a:r>
            <a:endParaRPr sz="1400">
              <a:solidFill>
                <a:srgbClr val="333333"/>
              </a:solidFill>
              <a:highlight>
                <a:srgbClr val="FAFAFA"/>
              </a:highlight>
              <a:latin typeface="Roboto"/>
              <a:ea typeface="Roboto"/>
              <a:cs typeface="Roboto"/>
              <a:sym typeface="Roboto"/>
            </a:endParaRPr>
          </a:p>
          <a:p>
            <a:pPr indent="0" lvl="0" marL="0" rtl="0" algn="l">
              <a:spcBef>
                <a:spcPts val="1200"/>
              </a:spcBef>
              <a:spcAft>
                <a:spcPts val="1200"/>
              </a:spcAft>
              <a:buNone/>
            </a:pPr>
            <a:r>
              <a:rPr lang="es" sz="1400">
                <a:solidFill>
                  <a:srgbClr val="333333"/>
                </a:solidFill>
                <a:highlight>
                  <a:srgbClr val="FAFAFA"/>
                </a:highlight>
                <a:latin typeface="Roboto"/>
                <a:ea typeface="Roboto"/>
                <a:cs typeface="Roboto"/>
                <a:sym typeface="Roboto"/>
              </a:rPr>
              <a:t>Mediante top-level await: Una variación de la anterior, donde no es necesario usar async en determinados contextos.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87125" y="638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Programación Asíncrona en JavaScript </a:t>
            </a:r>
            <a:endParaRPr/>
          </a:p>
        </p:txBody>
      </p:sp>
      <p:sp>
        <p:nvSpPr>
          <p:cNvPr id="126" name="Google Shape;126;p18"/>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100">
                <a:solidFill>
                  <a:srgbClr val="000000"/>
                </a:solidFill>
                <a:latin typeface="Arial"/>
                <a:ea typeface="Arial"/>
                <a:cs typeface="Arial"/>
                <a:sym typeface="Arial"/>
              </a:rPr>
              <a:t>Los callbacks son funciones que se pasan como argumentos a otras funciones y se ejecutan después de que la tarea asíncrona se ha completado. A pesar de ser una forma flexible y potente de controlar la asincronía, que permite realizar múltiples posibilidades, las funciones callbacks tienen ciertas desventajas evidentes.</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lang="es" sz="1100">
                <a:solidFill>
                  <a:srgbClr val="000000"/>
                </a:solidFill>
                <a:latin typeface="Arial"/>
                <a:ea typeface="Arial"/>
                <a:cs typeface="Arial"/>
                <a:sym typeface="Arial"/>
              </a:rPr>
              <a:t>En primer lugar, el código creado con las funciones es algo caótico y (quizás subjetivamente) algo feo. Por ejemplo, el tener que pasar un null por parámetros en algunas funciones, no es demasiado elegante.</a:t>
            </a:r>
            <a:endParaRPr sz="1100">
              <a:solidFill>
                <a:srgbClr val="000000"/>
              </a:solidFill>
              <a:latin typeface="Arial"/>
              <a:ea typeface="Arial"/>
              <a:cs typeface="Arial"/>
              <a:sym typeface="Arial"/>
            </a:endParaRPr>
          </a:p>
        </p:txBody>
      </p:sp>
      <p:pic>
        <p:nvPicPr>
          <p:cNvPr id="127" name="Google Shape;127;p18"/>
          <p:cNvPicPr preferRelativeResize="0"/>
          <p:nvPr/>
        </p:nvPicPr>
        <p:blipFill>
          <a:blip r:embed="rId3">
            <a:alphaModFix/>
          </a:blip>
          <a:stretch>
            <a:fillRect/>
          </a:stretch>
        </p:blipFill>
        <p:spPr>
          <a:xfrm>
            <a:off x="4739588" y="1968888"/>
            <a:ext cx="4105275" cy="1704975"/>
          </a:xfrm>
          <a:prstGeom prst="rect">
            <a:avLst/>
          </a:prstGeom>
          <a:noFill/>
          <a:ln>
            <a:noFill/>
          </a:ln>
        </p:spPr>
      </p:pic>
      <p:sp>
        <p:nvSpPr>
          <p:cNvPr id="128" name="Google Shape;128;p18"/>
          <p:cNvSpPr txBox="1"/>
          <p:nvPr/>
        </p:nvSpPr>
        <p:spPr>
          <a:xfrm>
            <a:off x="864950" y="138390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600">
                <a:solidFill>
                  <a:schemeClr val="dk2"/>
                </a:solidFill>
                <a:latin typeface="Raleway"/>
                <a:ea typeface="Raleway"/>
                <a:cs typeface="Raleway"/>
                <a:sym typeface="Raleway"/>
              </a:rPr>
              <a:t>Callbacks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27650" y="557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Promesas (Promises)</a:t>
            </a:r>
            <a:endParaRPr/>
          </a:p>
        </p:txBody>
      </p:sp>
      <p:sp>
        <p:nvSpPr>
          <p:cNvPr id="134" name="Google Shape;134;p19"/>
          <p:cNvSpPr txBox="1"/>
          <p:nvPr>
            <p:ph idx="1" type="body"/>
          </p:nvPr>
        </p:nvSpPr>
        <p:spPr>
          <a:xfrm>
            <a:off x="218875" y="1425425"/>
            <a:ext cx="5004300" cy="3378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s"/>
              <a:t>Las promesas en Javascript se representan a través de un object, y cada promesa estará en un estado concreto: pendiente, aceptada o rechazada. Por norma general, las tareas asíncronas no sabemos cuánto tardarán en responder y/o procesarse, por lo que muchas veces el orden en que se resuelvan no será el mismo. Esto en algunos casos no nos importará, pero en otros sí, por lo que hay que tenerlo en cuenta.Además, cada promesa tiene los siguientes métodos, que podremos utilizar para utilizarla:</a:t>
            </a:r>
            <a:endParaRPr/>
          </a:p>
          <a:p>
            <a:pPr indent="0" lvl="0" marL="0" rtl="0" algn="l">
              <a:spcBef>
                <a:spcPts val="1200"/>
              </a:spcBef>
              <a:spcAft>
                <a:spcPts val="0"/>
              </a:spcAft>
              <a:buNone/>
            </a:pPr>
            <a:r>
              <a:rPr lang="es"/>
              <a:t>.then(resolve): Ejecuta la función callback resolve cuando la promesa se cumple. </a:t>
            </a:r>
            <a:endParaRPr/>
          </a:p>
          <a:p>
            <a:pPr indent="0" lvl="0" marL="0" rtl="0" algn="l">
              <a:spcBef>
                <a:spcPts val="1200"/>
              </a:spcBef>
              <a:spcAft>
                <a:spcPts val="0"/>
              </a:spcAft>
              <a:buNone/>
            </a:pPr>
            <a:r>
              <a:rPr lang="es"/>
              <a:t>.catch(reject): Ejecuta la función callback reject cuando la promesa se rechaza. </a:t>
            </a:r>
            <a:endParaRPr/>
          </a:p>
          <a:p>
            <a:pPr indent="0" lvl="0" marL="0" rtl="0" algn="l">
              <a:spcBef>
                <a:spcPts val="1200"/>
              </a:spcBef>
              <a:spcAft>
                <a:spcPts val="0"/>
              </a:spcAft>
              <a:buNone/>
            </a:pPr>
            <a:r>
              <a:rPr lang="es"/>
              <a:t>.then(resolve,reject): Método equivalente a las dos anteriores en el mismo .then(). </a:t>
            </a:r>
            <a:endParaRPr/>
          </a:p>
          <a:p>
            <a:pPr indent="0" lvl="0" marL="0" rtl="0" algn="l">
              <a:spcBef>
                <a:spcPts val="1200"/>
              </a:spcBef>
              <a:spcAft>
                <a:spcPts val="1200"/>
              </a:spcAft>
              <a:buNone/>
            </a:pPr>
            <a:r>
              <a:rPr lang="es"/>
              <a:t>.finally(end): Ejecuta la función callback end tanto si se cumple como si se rechaza.</a:t>
            </a:r>
            <a:endParaRPr/>
          </a:p>
        </p:txBody>
      </p:sp>
      <p:pic>
        <p:nvPicPr>
          <p:cNvPr id="135" name="Google Shape;135;p19"/>
          <p:cNvPicPr preferRelativeResize="0"/>
          <p:nvPr/>
        </p:nvPicPr>
        <p:blipFill>
          <a:blip r:embed="rId3">
            <a:alphaModFix/>
          </a:blip>
          <a:stretch>
            <a:fillRect/>
          </a:stretch>
        </p:blipFill>
        <p:spPr>
          <a:xfrm>
            <a:off x="5554363" y="1564075"/>
            <a:ext cx="3248025" cy="299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Fetch()</a:t>
            </a:r>
            <a:endParaRPr/>
          </a:p>
        </p:txBody>
      </p:sp>
      <p:sp>
        <p:nvSpPr>
          <p:cNvPr id="141" name="Google Shape;14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lang="es" sz="1100">
                <a:solidFill>
                  <a:srgbClr val="000000"/>
                </a:solidFill>
                <a:latin typeface="Arial"/>
                <a:ea typeface="Arial"/>
                <a:cs typeface="Arial"/>
                <a:sym typeface="Arial"/>
              </a:rPr>
              <a:t>La función </a:t>
            </a:r>
            <a:r>
              <a:rPr lang="es" sz="1100">
                <a:solidFill>
                  <a:srgbClr val="188038"/>
                </a:solidFill>
                <a:latin typeface="Roboto Mono"/>
                <a:ea typeface="Roboto Mono"/>
                <a:cs typeface="Roboto Mono"/>
                <a:sym typeface="Roboto Mono"/>
              </a:rPr>
              <a:t>fetch()</a:t>
            </a:r>
            <a:r>
              <a:rPr lang="es" sz="1100">
                <a:solidFill>
                  <a:srgbClr val="000000"/>
                </a:solidFill>
                <a:latin typeface="Arial"/>
                <a:ea typeface="Arial"/>
                <a:cs typeface="Arial"/>
                <a:sym typeface="Arial"/>
              </a:rPr>
              <a:t> es una API moderna en JavaScript que se utiliza para realizar solicitudes HTTP. Fue introducida en la especificación Fetch API para reemplazar a </a:t>
            </a:r>
            <a:r>
              <a:rPr lang="es" sz="1100">
                <a:solidFill>
                  <a:srgbClr val="188038"/>
                </a:solidFill>
                <a:latin typeface="Roboto Mono"/>
                <a:ea typeface="Roboto Mono"/>
                <a:cs typeface="Roboto Mono"/>
                <a:sym typeface="Roboto Mono"/>
              </a:rPr>
              <a:t>XMLHttpRequest</a:t>
            </a:r>
            <a:r>
              <a:rPr lang="es" sz="1100">
                <a:solidFill>
                  <a:srgbClr val="000000"/>
                </a:solidFill>
                <a:latin typeface="Arial"/>
                <a:ea typeface="Arial"/>
                <a:cs typeface="Arial"/>
                <a:sym typeface="Arial"/>
              </a:rPr>
              <a:t> y proporcionar una forma más sencilla y potente de manejar las operaciones de red. Aquí tienes una explicación detallada sobre cómo funciona </a:t>
            </a:r>
            <a:r>
              <a:rPr lang="es" sz="1100">
                <a:solidFill>
                  <a:srgbClr val="188038"/>
                </a:solidFill>
                <a:latin typeface="Roboto Mono"/>
                <a:ea typeface="Roboto Mono"/>
                <a:cs typeface="Roboto Mono"/>
                <a:sym typeface="Roboto Mono"/>
              </a:rPr>
              <a:t>fetch()</a:t>
            </a:r>
            <a:r>
              <a:rPr lang="es" sz="1100">
                <a:solidFill>
                  <a:srgbClr val="000000"/>
                </a:solidFill>
                <a:latin typeface="Arial"/>
                <a:ea typeface="Arial"/>
                <a:cs typeface="Arial"/>
                <a:sym typeface="Arial"/>
              </a:rPr>
              <a:t> y cómo se usa:</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s">
                <a:solidFill>
                  <a:srgbClr val="000000"/>
                </a:solidFill>
                <a:latin typeface="Arial"/>
                <a:ea typeface="Arial"/>
                <a:cs typeface="Arial"/>
                <a:sym typeface="Arial"/>
              </a:rPr>
              <a:t>¿Qué es </a:t>
            </a:r>
            <a:r>
              <a:rPr b="1" lang="es">
                <a:solidFill>
                  <a:srgbClr val="188038"/>
                </a:solidFill>
                <a:latin typeface="Roboto Mono"/>
                <a:ea typeface="Roboto Mono"/>
                <a:cs typeface="Roboto Mono"/>
                <a:sym typeface="Roboto Mono"/>
              </a:rPr>
              <a:t>fetch()</a:t>
            </a:r>
            <a:r>
              <a:rPr b="1" lang="es">
                <a:solidFill>
                  <a:srgbClr val="000000"/>
                </a:solidFill>
                <a:latin typeface="Arial"/>
                <a:ea typeface="Arial"/>
                <a:cs typeface="Arial"/>
                <a:sym typeface="Arial"/>
              </a:rPr>
              <a:t>?</a:t>
            </a:r>
            <a:endParaRPr b="1">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Definición</a:t>
            </a:r>
            <a:r>
              <a:rPr lang="es" sz="1100">
                <a:solidFill>
                  <a:srgbClr val="000000"/>
                </a:solidFill>
                <a:latin typeface="Arial"/>
                <a:ea typeface="Arial"/>
                <a:cs typeface="Arial"/>
                <a:sym typeface="Arial"/>
              </a:rPr>
              <a:t>: </a:t>
            </a:r>
            <a:r>
              <a:rPr lang="es" sz="1100">
                <a:solidFill>
                  <a:srgbClr val="188038"/>
                </a:solidFill>
                <a:latin typeface="Roboto Mono"/>
                <a:ea typeface="Roboto Mono"/>
                <a:cs typeface="Roboto Mono"/>
                <a:sym typeface="Roboto Mono"/>
              </a:rPr>
              <a:t>fetch()</a:t>
            </a:r>
            <a:r>
              <a:rPr lang="es" sz="1100">
                <a:solidFill>
                  <a:srgbClr val="000000"/>
                </a:solidFill>
                <a:latin typeface="Arial"/>
                <a:ea typeface="Arial"/>
                <a:cs typeface="Arial"/>
                <a:sym typeface="Arial"/>
              </a:rPr>
              <a:t> es una función global en JavaScript que permite hacer solicitudes HTTP de manera sencilla y trabajar con respuestas asíncronas. Está basada en promesas, lo que facilita la gestión de operaciones asíncronas y permite un código más limpio y manejable.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s" sz="1100">
                <a:solidFill>
                  <a:srgbClr val="000000"/>
                </a:solidFill>
                <a:latin typeface="Arial"/>
                <a:ea typeface="Arial"/>
                <a:cs typeface="Arial"/>
                <a:sym typeface="Arial"/>
              </a:rPr>
              <a:t>Más adelante profundizaremos esta API</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API de las promesas</a:t>
            </a:r>
            <a:endParaRPr/>
          </a:p>
        </p:txBody>
      </p:sp>
      <p:sp>
        <p:nvSpPr>
          <p:cNvPr id="147" name="Google Shape;147;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sz="1400"/>
              <a:t>Promise.all(object list): Acepta sólo si todas las promesas del grupo se cumplen. </a:t>
            </a:r>
            <a:endParaRPr sz="1400"/>
          </a:p>
          <a:p>
            <a:pPr indent="-317500" lvl="0" marL="457200" rtl="0" algn="l">
              <a:spcBef>
                <a:spcPts val="0"/>
              </a:spcBef>
              <a:spcAft>
                <a:spcPts val="0"/>
              </a:spcAft>
              <a:buSzPts val="1400"/>
              <a:buChar char="●"/>
            </a:pPr>
            <a:r>
              <a:rPr lang="es" sz="1400"/>
              <a:t>Promise.allSettled(object list): Acepta sólo si todas las promesas del grupo se cumplen o rechazan.</a:t>
            </a:r>
            <a:endParaRPr sz="1400"/>
          </a:p>
          <a:p>
            <a:pPr indent="-317500" lvl="0" marL="457200" rtl="0" algn="l">
              <a:spcBef>
                <a:spcPts val="0"/>
              </a:spcBef>
              <a:spcAft>
                <a:spcPts val="0"/>
              </a:spcAft>
              <a:buSzPts val="1400"/>
              <a:buChar char="●"/>
            </a:pPr>
            <a:r>
              <a:rPr lang="es" sz="1400"/>
              <a:t>Promise.any(object value): Acepta con el valor de la primera promesa del grupo que se cumpla.</a:t>
            </a:r>
            <a:endParaRPr sz="1400"/>
          </a:p>
          <a:p>
            <a:pPr indent="-317500" lvl="0" marL="457200" rtl="0" algn="l">
              <a:spcBef>
                <a:spcPts val="0"/>
              </a:spcBef>
              <a:spcAft>
                <a:spcPts val="0"/>
              </a:spcAft>
              <a:buSzPts val="1400"/>
              <a:buChar char="●"/>
            </a:pPr>
            <a:r>
              <a:rPr lang="es" sz="1400"/>
              <a:t>Promise.race(object value): Acepta o rechaza dependiendo de la primera promesa que se procese.</a:t>
            </a:r>
            <a:endParaRPr sz="1400"/>
          </a:p>
          <a:p>
            <a:pPr indent="-317500" lvl="0" marL="457200" rtl="0" algn="l">
              <a:spcBef>
                <a:spcPts val="0"/>
              </a:spcBef>
              <a:spcAft>
                <a:spcPts val="0"/>
              </a:spcAft>
              <a:buSzPts val="1400"/>
              <a:buChar char="●"/>
            </a:pPr>
            <a:r>
              <a:rPr lang="es" sz="1400"/>
              <a:t>Promise.resolve(object value): Devuelve un valor envuelto en una promesa que se cumple directamente. </a:t>
            </a:r>
            <a:endParaRPr sz="1400"/>
          </a:p>
          <a:p>
            <a:pPr indent="-317500" lvl="0" marL="457200" rtl="0" algn="l">
              <a:spcBef>
                <a:spcPts val="0"/>
              </a:spcBef>
              <a:spcAft>
                <a:spcPts val="0"/>
              </a:spcAft>
              <a:buSzPts val="1400"/>
              <a:buChar char="●"/>
            </a:pPr>
            <a:r>
              <a:rPr lang="es" sz="1400"/>
              <a:t>Promise.reject(object value): Devuelve una promesa rechazada con el valor proporcionado.</a:t>
            </a:r>
            <a:endParaRPr sz="1400"/>
          </a:p>
        </p:txBody>
      </p:sp>
      <p:sp>
        <p:nvSpPr>
          <p:cNvPr id="148" name="Google Shape;148;p21"/>
          <p:cNvSpPr txBox="1"/>
          <p:nvPr/>
        </p:nvSpPr>
        <p:spPr>
          <a:xfrm>
            <a:off x="5129825" y="697650"/>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010614"/>
                </a:solidFill>
                <a:highlight>
                  <a:srgbClr val="FAFAFA"/>
                </a:highlight>
                <a:latin typeface="Roboto"/>
                <a:ea typeface="Roboto"/>
                <a:cs typeface="Roboto"/>
                <a:sym typeface="Roboto"/>
              </a:rPr>
              <a:t>El objeto </a:t>
            </a:r>
            <a:r>
              <a:rPr lang="es">
                <a:solidFill>
                  <a:srgbClr val="E83E8C"/>
                </a:solidFill>
                <a:highlight>
                  <a:srgbClr val="FAFAFA"/>
                </a:highlight>
                <a:latin typeface="Courier New"/>
                <a:ea typeface="Courier New"/>
                <a:cs typeface="Courier New"/>
                <a:sym typeface="Courier New"/>
              </a:rPr>
              <a:t>Promise</a:t>
            </a:r>
            <a:r>
              <a:rPr lang="es">
                <a:solidFill>
                  <a:srgbClr val="010614"/>
                </a:solidFill>
                <a:highlight>
                  <a:srgbClr val="FAFAFA"/>
                </a:highlight>
                <a:latin typeface="Roboto"/>
                <a:ea typeface="Roboto"/>
                <a:cs typeface="Roboto"/>
                <a:sym typeface="Roboto"/>
              </a:rPr>
              <a:t> de Javascript tiene varios métodos estáticos que podemos utilizar en nuestro código. Todos devuelven una promesa y son los siguientes: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