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2bdb4c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2bdb4c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5a8578a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5a8578a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2bdb4c4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2bdb4c4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2bdb4c4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2bdb4c4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2bdb4c46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2bdb4c46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2bdb4c4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2bdb4c4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2dc1e4d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2dc1e4d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2dc1e4d2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2dc1e4d2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2cd93a3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2cd93a3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e55b90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e55b90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e55b90f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e55b90f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2dc1e4d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2dc1e4d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2dc1e4d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2dc1e4d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d2dc1e4d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d2dc1e4d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d422c90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d422c902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2eb4649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2eb464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2cd93a3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2cd93a3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d422c90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d422c90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d422c90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d422c90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339a72d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339a72d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d422c902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d422c90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npmjs.com/" TargetMode="External"/><Relationship Id="rId4" Type="http://schemas.openxmlformats.org/officeDocument/2006/relationships/hyperlink" Target="https://www.npmj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MdCUFPyzNsIgwSAHKW3Cf5z7zNFtduwVoJwVo046J8/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Fundamentos y </a:t>
            </a:r>
            <a:endParaRPr/>
          </a:p>
          <a:p>
            <a:pPr indent="0" lvl="0" marL="0" rtl="0" algn="l">
              <a:spcBef>
                <a:spcPts val="0"/>
              </a:spcBef>
              <a:spcAft>
                <a:spcPts val="0"/>
              </a:spcAft>
              <a:buNone/>
            </a:pPr>
            <a:r>
              <a:rPr lang="es"/>
              <a:t>gestión de </a:t>
            </a:r>
            <a:endParaRPr/>
          </a:p>
          <a:p>
            <a:pPr indent="0" lvl="0" marL="0" rtl="0" algn="l">
              <a:spcBef>
                <a:spcPts val="0"/>
              </a:spcBef>
              <a:spcAft>
                <a:spcPts val="0"/>
              </a:spcAft>
              <a:buNone/>
            </a:pPr>
            <a:r>
              <a:rPr lang="es"/>
              <a:t>módulos</a:t>
            </a:r>
            <a:endParaRPr/>
          </a:p>
          <a:p>
            <a:pPr indent="0" lvl="0" marL="0" rtl="0" algn="l">
              <a:spcBef>
                <a:spcPts val="0"/>
              </a:spcBef>
              <a:spcAft>
                <a:spcPts val="0"/>
              </a:spcAft>
              <a:buNone/>
            </a:pPr>
            <a:r>
              <a:rPr lang="es"/>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05/09/2024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Gestor de paquetes: NPM (Node Package Manager)</a:t>
            </a:r>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Cuando instalamos Node.js, también obtuvimos una herramienta poderosa: </a:t>
            </a:r>
            <a:r>
              <a:rPr b="1" lang="es" sz="1100">
                <a:solidFill>
                  <a:srgbClr val="000000"/>
                </a:solidFill>
                <a:latin typeface="Arial"/>
                <a:ea typeface="Arial"/>
                <a:cs typeface="Arial"/>
                <a:sym typeface="Arial"/>
              </a:rPr>
              <a:t>npm</a:t>
            </a:r>
            <a:r>
              <a:rPr lang="es" sz="1100">
                <a:solidFill>
                  <a:srgbClr val="000000"/>
                </a:solidFill>
                <a:latin typeface="Arial"/>
                <a:ea typeface="Arial"/>
                <a:cs typeface="Arial"/>
                <a:sym typeface="Arial"/>
              </a:rPr>
              <a:t> (Node Package Manager).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npm</a:t>
            </a:r>
            <a:r>
              <a:rPr lang="es" sz="1100">
                <a:solidFill>
                  <a:srgbClr val="000000"/>
                </a:solidFill>
                <a:latin typeface="Arial"/>
                <a:ea typeface="Arial"/>
                <a:cs typeface="Arial"/>
                <a:sym typeface="Arial"/>
              </a:rPr>
              <a:t> es el gestor de paquetes para JavaScript. Nos permite: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Instalar y gestionar paquetes</a:t>
            </a:r>
            <a:r>
              <a:rPr lang="es" sz="1100">
                <a:solidFill>
                  <a:srgbClr val="000000"/>
                </a:solidFill>
                <a:latin typeface="Arial"/>
                <a:ea typeface="Arial"/>
                <a:cs typeface="Arial"/>
                <a:sym typeface="Arial"/>
              </a:rPr>
              <a:t>: Añade módulos reutilizables a nuestros proyectos.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Publicar nuestros propios módulos</a:t>
            </a:r>
            <a:r>
              <a:rPr lang="es" sz="1100">
                <a:solidFill>
                  <a:srgbClr val="000000"/>
                </a:solidFill>
                <a:latin typeface="Arial"/>
                <a:ea typeface="Arial"/>
                <a:cs typeface="Arial"/>
                <a:sym typeface="Arial"/>
              </a:rPr>
              <a:t>: Comparte tu código con otros desarrolladores.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npm</a:t>
            </a:r>
            <a:r>
              <a:rPr lang="es" sz="1100">
                <a:solidFill>
                  <a:srgbClr val="000000"/>
                </a:solidFill>
                <a:latin typeface="Arial"/>
                <a:ea typeface="Arial"/>
                <a:cs typeface="Arial"/>
                <a:sym typeface="Arial"/>
              </a:rPr>
              <a:t> se instala automáticamente con Node.js y es esencial para el desarrollo en JavaScript.</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Para más información, manuales y documentación, visita su sitio web:</a:t>
            </a:r>
            <a:r>
              <a:rPr lang="es"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s" sz="1100" u="sng">
                <a:solidFill>
                  <a:schemeClr val="hlink"/>
                </a:solidFill>
                <a:latin typeface="Arial"/>
                <a:ea typeface="Arial"/>
                <a:cs typeface="Arial"/>
                <a:sym typeface="Arial"/>
                <a:hlinkClick r:id="rId4"/>
              </a:rPr>
              <a:t>npmjs.com</a:t>
            </a:r>
            <a:r>
              <a:rPr lang="es" sz="1100">
                <a:solidFill>
                  <a:srgbClr val="000000"/>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t>
            </a:r>
            <a:r>
              <a:rPr lang="es"/>
              <a:t>omparación entre CommonJS y ES6</a:t>
            </a:r>
            <a:endParaRPr/>
          </a:p>
        </p:txBody>
      </p:sp>
      <p:sp>
        <p:nvSpPr>
          <p:cNvPr id="156" name="Google Shape;156;p23"/>
          <p:cNvSpPr txBox="1"/>
          <p:nvPr>
            <p:ph idx="1" type="body"/>
          </p:nvPr>
        </p:nvSpPr>
        <p:spPr>
          <a:xfrm>
            <a:off x="729450" y="2106650"/>
            <a:ext cx="7688700" cy="303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CommonJS utiliza require para importar y module.exports para exportar.</a:t>
            </a:r>
            <a:endParaRPr/>
          </a:p>
          <a:p>
            <a:pPr indent="0" lvl="0" marL="0" rtl="0" algn="l">
              <a:spcBef>
                <a:spcPts val="1200"/>
              </a:spcBef>
              <a:spcAft>
                <a:spcPts val="0"/>
              </a:spcAft>
              <a:buNone/>
            </a:pPr>
            <a:r>
              <a:rPr lang="es"/>
              <a:t>ES6 utiliza import para importar y export para exportar.</a:t>
            </a:r>
            <a:endParaRPr/>
          </a:p>
          <a:p>
            <a:pPr indent="0" lvl="0" marL="0" rtl="0" algn="l">
              <a:spcBef>
                <a:spcPts val="1200"/>
              </a:spcBef>
              <a:spcAft>
                <a:spcPts val="0"/>
              </a:spcAft>
              <a:buNone/>
            </a:pPr>
            <a:r>
              <a:rPr b="1" lang="es"/>
              <a:t>Compatibilidad:</a:t>
            </a:r>
            <a:endParaRPr b="1"/>
          </a:p>
          <a:p>
            <a:pPr indent="0" lvl="0" marL="0" rtl="0" algn="l">
              <a:spcBef>
                <a:spcPts val="1200"/>
              </a:spcBef>
              <a:spcAft>
                <a:spcPts val="0"/>
              </a:spcAft>
              <a:buNone/>
            </a:pPr>
            <a:r>
              <a:rPr lang="es"/>
              <a:t>CommonJS es el sistema de módulos utilizado por defecto en Node.js.</a:t>
            </a:r>
            <a:endParaRPr/>
          </a:p>
          <a:p>
            <a:pPr indent="0" lvl="0" marL="0" rtl="0" algn="l">
              <a:spcBef>
                <a:spcPts val="1200"/>
              </a:spcBef>
              <a:spcAft>
                <a:spcPts val="0"/>
              </a:spcAft>
              <a:buNone/>
            </a:pPr>
            <a:r>
              <a:rPr lang="es"/>
              <a:t>ES6 es más moderno y está diseñado para el navegador, pero Node.js lo soporta si se configura adecuadamente ("type": "module" en package.json).</a:t>
            </a:r>
            <a:endParaRPr/>
          </a:p>
          <a:p>
            <a:pPr indent="0" lvl="0" marL="0" rtl="0" algn="l">
              <a:spcBef>
                <a:spcPts val="1200"/>
              </a:spcBef>
              <a:spcAft>
                <a:spcPts val="0"/>
              </a:spcAft>
              <a:buNone/>
            </a:pPr>
            <a:r>
              <a:rPr b="1" lang="es"/>
              <a:t>Carga de Módulos:</a:t>
            </a:r>
            <a:endParaRPr b="1"/>
          </a:p>
          <a:p>
            <a:pPr indent="0" lvl="0" marL="0" rtl="0" algn="l">
              <a:spcBef>
                <a:spcPts val="1200"/>
              </a:spcBef>
              <a:spcAft>
                <a:spcPts val="0"/>
              </a:spcAft>
              <a:buNone/>
            </a:pPr>
            <a:r>
              <a:rPr lang="es"/>
              <a:t>CommonJS carga módulos de manera sincrónica, lo que es adecuado para el entorno de Node.js.</a:t>
            </a:r>
            <a:endParaRPr/>
          </a:p>
          <a:p>
            <a:pPr indent="0" lvl="0" marL="0" rtl="0" algn="l">
              <a:spcBef>
                <a:spcPts val="1200"/>
              </a:spcBef>
              <a:spcAft>
                <a:spcPts val="0"/>
              </a:spcAft>
              <a:buNone/>
            </a:pPr>
            <a:r>
              <a:rPr lang="es"/>
              <a:t>ES6 permite la carga de módulos de manera asíncrona, lo que es útil en aplicaciones web.</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comando npm</a:t>
            </a:r>
            <a:endParaRPr/>
          </a:p>
        </p:txBody>
      </p:sp>
      <p:sp>
        <p:nvSpPr>
          <p:cNvPr id="162" name="Google Shape;162;p24"/>
          <p:cNvSpPr txBox="1"/>
          <p:nvPr>
            <p:ph idx="1" type="body"/>
          </p:nvPr>
        </p:nvSpPr>
        <p:spPr>
          <a:xfrm>
            <a:off x="729450" y="1942500"/>
            <a:ext cx="7688700" cy="295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comando npm se usa en la línea de comandos de Node.js. Se invoca con npm seguido de la operación deseada. Por ejemplo:</a:t>
            </a:r>
            <a:endParaRPr/>
          </a:p>
          <a:p>
            <a:pPr indent="0" lvl="0" marL="0" rtl="0" algn="l">
              <a:spcBef>
                <a:spcPts val="1200"/>
              </a:spcBef>
              <a:spcAft>
                <a:spcPts val="0"/>
              </a:spcAft>
              <a:buNone/>
            </a:pPr>
            <a:r>
              <a:rPr b="1" lang="es"/>
              <a:t>npm install async</a:t>
            </a:r>
            <a:endParaRPr b="1"/>
          </a:p>
          <a:p>
            <a:pPr indent="0" lvl="0" marL="0" rtl="0" algn="l">
              <a:spcBef>
                <a:spcPts val="1200"/>
              </a:spcBef>
              <a:spcAft>
                <a:spcPts val="0"/>
              </a:spcAft>
              <a:buNone/>
            </a:pPr>
            <a:r>
              <a:rPr lang="es"/>
              <a:t>Este comando instala el paquete async en tu proyecto, guardándolo en la carpeta node_modules. Luego, puedes incluirlo en tu código con require:</a:t>
            </a:r>
            <a:endParaRPr/>
          </a:p>
          <a:p>
            <a:pPr indent="0" lvl="0" marL="0" rtl="0" algn="l">
              <a:spcBef>
                <a:spcPts val="1200"/>
              </a:spcBef>
              <a:spcAft>
                <a:spcPts val="0"/>
              </a:spcAft>
              <a:buNone/>
            </a:pPr>
            <a:r>
              <a:rPr b="1" lang="es"/>
              <a:t>require('async');</a:t>
            </a:r>
            <a:endParaRPr b="1"/>
          </a:p>
          <a:p>
            <a:pPr indent="0" lvl="0" marL="0" rtl="0" algn="l">
              <a:spcBef>
                <a:spcPts val="1200"/>
              </a:spcBef>
              <a:spcAft>
                <a:spcPts val="1200"/>
              </a:spcAft>
              <a:buNone/>
            </a:pPr>
            <a:r>
              <a:rPr lang="es"/>
              <a:t>No necesitas especificar la ruta al paquete porque npm lo instala en node_modules, donde require lo encuentra automáticamente.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Subcomandos comunes de npm</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help: Muestra ayuda sobre npm y sus subcomandos. Usa npm subcomando -h para obtener información sobre un subcomando específico, como npm install -h.</a:t>
            </a:r>
            <a:endParaRPr/>
          </a:p>
          <a:p>
            <a:pPr indent="0" lvl="0" marL="0" rtl="0" algn="l">
              <a:spcBef>
                <a:spcPts val="1200"/>
              </a:spcBef>
              <a:spcAft>
                <a:spcPts val="0"/>
              </a:spcAft>
              <a:buNone/>
            </a:pPr>
            <a:r>
              <a:rPr lang="es"/>
              <a:t>info: Proporciona información sobre un paquete específico.</a:t>
            </a:r>
            <a:endParaRPr/>
          </a:p>
          <a:p>
            <a:pPr indent="0" lvl="0" marL="0" rtl="0" algn="l">
              <a:spcBef>
                <a:spcPts val="1200"/>
              </a:spcBef>
              <a:spcAft>
                <a:spcPts val="0"/>
              </a:spcAft>
              <a:buNone/>
            </a:pPr>
            <a:r>
              <a:rPr lang="es"/>
              <a:t>init: Crea un archivo package.json para gestionar las dependencias de tu proyecto.</a:t>
            </a:r>
            <a:endParaRPr/>
          </a:p>
          <a:p>
            <a:pPr indent="0" lvl="0" marL="0" rtl="0" algn="l">
              <a:spcBef>
                <a:spcPts val="1200"/>
              </a:spcBef>
              <a:spcAft>
                <a:spcPts val="1200"/>
              </a:spcAft>
              <a:buNone/>
            </a:pPr>
            <a:r>
              <a:rPr lang="es"/>
              <a:t>install: Instala paquetes, ya sea globalmente o localmente en tu proyecto.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package.json?</a:t>
            </a:r>
            <a:endParaRPr/>
          </a:p>
        </p:txBody>
      </p:sp>
      <p:sp>
        <p:nvSpPr>
          <p:cNvPr id="174" name="Google Shape;17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s">
                <a:solidFill>
                  <a:srgbClr val="188038"/>
                </a:solidFill>
                <a:latin typeface="Roboto Mono"/>
                <a:ea typeface="Roboto Mono"/>
                <a:cs typeface="Roboto Mono"/>
                <a:sym typeface="Roboto Mono"/>
              </a:rPr>
              <a:t>package.json</a:t>
            </a:r>
            <a:r>
              <a:rPr lang="es">
                <a:solidFill>
                  <a:srgbClr val="000000"/>
                </a:solidFill>
                <a:latin typeface="Arial"/>
                <a:ea typeface="Arial"/>
                <a:cs typeface="Arial"/>
                <a:sym typeface="Arial"/>
              </a:rPr>
              <a:t> es un archivo que se encuentra en la raíz de los proyectos Node.js. Este archivo gestiona toda la configuración y dependencias del proyecto. Es esencial para cualquier proyecto de Node.js porque:</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rPr b="1" lang="es">
                <a:solidFill>
                  <a:srgbClr val="000000"/>
                </a:solidFill>
                <a:latin typeface="Arial"/>
                <a:ea typeface="Arial"/>
                <a:cs typeface="Arial"/>
                <a:sym typeface="Arial"/>
              </a:rPr>
              <a:t>Define el proyecto</a:t>
            </a:r>
            <a:r>
              <a:rPr lang="es">
                <a:solidFill>
                  <a:srgbClr val="000000"/>
                </a:solidFill>
                <a:latin typeface="Arial"/>
                <a:ea typeface="Arial"/>
                <a:cs typeface="Arial"/>
                <a:sym typeface="Arial"/>
              </a:rPr>
              <a:t>: Contiene metadatos como el nombre, la versión y la descripción del proyecto.</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s">
                <a:solidFill>
                  <a:srgbClr val="000000"/>
                </a:solidFill>
                <a:latin typeface="Arial"/>
                <a:ea typeface="Arial"/>
                <a:cs typeface="Arial"/>
                <a:sym typeface="Arial"/>
              </a:rPr>
              <a:t>Gestiona dependencias</a:t>
            </a:r>
            <a:r>
              <a:rPr lang="es">
                <a:solidFill>
                  <a:srgbClr val="000000"/>
                </a:solidFill>
                <a:latin typeface="Arial"/>
                <a:ea typeface="Arial"/>
                <a:cs typeface="Arial"/>
                <a:sym typeface="Arial"/>
              </a:rPr>
              <a:t>: Especifica qué librerías y versiones se necesitan para que el proyecto funcione.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s">
                <a:solidFill>
                  <a:srgbClr val="000000"/>
                </a:solidFill>
                <a:latin typeface="Arial"/>
                <a:ea typeface="Arial"/>
                <a:cs typeface="Arial"/>
                <a:sym typeface="Arial"/>
              </a:rPr>
              <a:t>Facilita scripts</a:t>
            </a:r>
            <a:r>
              <a:rPr lang="es">
                <a:solidFill>
                  <a:srgbClr val="000000"/>
                </a:solidFill>
                <a:latin typeface="Arial"/>
                <a:ea typeface="Arial"/>
                <a:cs typeface="Arial"/>
                <a:sym typeface="Arial"/>
              </a:rPr>
              <a:t>: Permite definir comandos personalizados que se pueden ejecutar con </a:t>
            </a:r>
            <a:r>
              <a:rPr lang="es">
                <a:solidFill>
                  <a:srgbClr val="188038"/>
                </a:solidFill>
                <a:latin typeface="Roboto Mono"/>
                <a:ea typeface="Roboto Mono"/>
                <a:cs typeface="Roboto Mono"/>
                <a:sym typeface="Roboto Mono"/>
              </a:rPr>
              <a:t>npm run</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s">
                <a:solidFill>
                  <a:srgbClr val="000000"/>
                </a:solidFill>
                <a:latin typeface="Arial"/>
                <a:ea typeface="Arial"/>
                <a:cs typeface="Arial"/>
                <a:sym typeface="Arial"/>
              </a:rPr>
              <a:t>Configura el entorno</a:t>
            </a:r>
            <a:r>
              <a:rPr lang="es">
                <a:solidFill>
                  <a:srgbClr val="000000"/>
                </a:solidFill>
                <a:latin typeface="Arial"/>
                <a:ea typeface="Arial"/>
                <a:cs typeface="Arial"/>
                <a:sym typeface="Arial"/>
              </a:rPr>
              <a:t>: Define la versión de Node.js requerida y otras configuraciones.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7650" y="621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archivo package.json</a:t>
            </a:r>
            <a:endParaRPr/>
          </a:p>
        </p:txBody>
      </p:sp>
      <p:sp>
        <p:nvSpPr>
          <p:cNvPr id="180" name="Google Shape;180;p27"/>
          <p:cNvSpPr txBox="1"/>
          <p:nvPr>
            <p:ph idx="1" type="body"/>
          </p:nvPr>
        </p:nvSpPr>
        <p:spPr>
          <a:xfrm>
            <a:off x="729450" y="1340600"/>
            <a:ext cx="4769700" cy="348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s" sz="1100">
                <a:solidFill>
                  <a:srgbClr val="333333"/>
                </a:solidFill>
                <a:latin typeface="Arial"/>
                <a:ea typeface="Arial"/>
                <a:cs typeface="Arial"/>
                <a:sym typeface="Arial"/>
              </a:rPr>
              <a:t>Es esencial en proyectos de Node.js y JavaScript. Este archivo JSON contiene información clave sobre el proyecto y sus dependencias. A continuación, se destacan algunos de sus componentes principales:</a:t>
            </a:r>
            <a:endParaRPr sz="1100">
              <a:solidFill>
                <a:srgbClr val="333333"/>
              </a:solidFill>
              <a:latin typeface="Arial"/>
              <a:ea typeface="Arial"/>
              <a:cs typeface="Arial"/>
              <a:sym typeface="Arial"/>
            </a:endParaRPr>
          </a:p>
          <a:p>
            <a:pPr indent="-293211"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name</a:t>
            </a:r>
            <a:r>
              <a:rPr lang="es" sz="1100">
                <a:solidFill>
                  <a:srgbClr val="333333"/>
                </a:solidFill>
                <a:latin typeface="Arial"/>
                <a:ea typeface="Arial"/>
                <a:cs typeface="Arial"/>
                <a:sym typeface="Arial"/>
              </a:rPr>
              <a:t>: Nombre del proyecto.</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version</a:t>
            </a:r>
            <a:r>
              <a:rPr lang="es" sz="1100">
                <a:solidFill>
                  <a:srgbClr val="333333"/>
                </a:solidFill>
                <a:latin typeface="Arial"/>
                <a:ea typeface="Arial"/>
                <a:cs typeface="Arial"/>
                <a:sym typeface="Arial"/>
              </a:rPr>
              <a:t>: Versión actual del proyecto.</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description</a:t>
            </a:r>
            <a:r>
              <a:rPr lang="es" sz="1100">
                <a:solidFill>
                  <a:srgbClr val="333333"/>
                </a:solidFill>
                <a:latin typeface="Arial"/>
                <a:ea typeface="Arial"/>
                <a:cs typeface="Arial"/>
                <a:sym typeface="Arial"/>
              </a:rPr>
              <a:t>: Breve descripción del proyecto.</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main</a:t>
            </a:r>
            <a:r>
              <a:rPr lang="es" sz="1100">
                <a:solidFill>
                  <a:srgbClr val="333333"/>
                </a:solidFill>
                <a:latin typeface="Arial"/>
                <a:ea typeface="Arial"/>
                <a:cs typeface="Arial"/>
                <a:sym typeface="Arial"/>
              </a:rPr>
              <a:t>: Archivo principal del proyecto (por defecto suele ser index.js).</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scripts</a:t>
            </a:r>
            <a:r>
              <a:rPr lang="es" sz="1100">
                <a:solidFill>
                  <a:srgbClr val="333333"/>
                </a:solidFill>
                <a:latin typeface="Arial"/>
                <a:ea typeface="Arial"/>
                <a:cs typeface="Arial"/>
                <a:sym typeface="Arial"/>
              </a:rPr>
              <a:t>: Define comandos personalizados que se pueden ejecutar con npm run. Ejemplo: test, start, build.</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dependencies</a:t>
            </a:r>
            <a:r>
              <a:rPr lang="es" sz="1100">
                <a:solidFill>
                  <a:srgbClr val="333333"/>
                </a:solidFill>
                <a:latin typeface="Arial"/>
                <a:ea typeface="Arial"/>
                <a:cs typeface="Arial"/>
                <a:sym typeface="Arial"/>
              </a:rPr>
              <a:t>: Lista de paquetes que el proyecto necesita para funcionar. Se instalan con npm install.</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devDependencies</a:t>
            </a:r>
            <a:r>
              <a:rPr lang="es" sz="1100">
                <a:solidFill>
                  <a:srgbClr val="333333"/>
                </a:solidFill>
                <a:latin typeface="Arial"/>
                <a:ea typeface="Arial"/>
                <a:cs typeface="Arial"/>
                <a:sym typeface="Arial"/>
              </a:rPr>
              <a:t>: Paquetes necesarios solo durante el desarrollo, como herramientas de testing y construcción.</a:t>
            </a:r>
            <a:endParaRPr sz="1100">
              <a:solidFill>
                <a:srgbClr val="333333"/>
              </a:solidFill>
              <a:latin typeface="Arial"/>
              <a:ea typeface="Arial"/>
              <a:cs typeface="Arial"/>
              <a:sym typeface="Arial"/>
            </a:endParaRPr>
          </a:p>
          <a:p>
            <a:pPr indent="-293211"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engines</a:t>
            </a:r>
            <a:r>
              <a:rPr lang="es" sz="1100">
                <a:solidFill>
                  <a:srgbClr val="333333"/>
                </a:solidFill>
                <a:latin typeface="Arial"/>
                <a:ea typeface="Arial"/>
                <a:cs typeface="Arial"/>
                <a:sym typeface="Arial"/>
              </a:rPr>
              <a:t>: </a:t>
            </a:r>
            <a:r>
              <a:rPr lang="es" sz="1100">
                <a:solidFill>
                  <a:srgbClr val="333333"/>
                </a:solidFill>
                <a:latin typeface="Arial"/>
                <a:ea typeface="Arial"/>
                <a:cs typeface="Arial"/>
                <a:sym typeface="Arial"/>
              </a:rPr>
              <a:t>Específica</a:t>
            </a:r>
            <a:r>
              <a:rPr lang="es" sz="1100">
                <a:solidFill>
                  <a:srgbClr val="333333"/>
                </a:solidFill>
                <a:latin typeface="Arial"/>
                <a:ea typeface="Arial"/>
                <a:cs typeface="Arial"/>
                <a:sym typeface="Arial"/>
              </a:rPr>
              <a:t> versiones de Node.js o npm requeridas para el proyecto.</a:t>
            </a:r>
            <a:endParaRPr sz="1100">
              <a:solidFill>
                <a:srgbClr val="333333"/>
              </a:solidFill>
              <a:latin typeface="Arial"/>
              <a:ea typeface="Arial"/>
              <a:cs typeface="Arial"/>
              <a:sym typeface="Arial"/>
            </a:endParaRPr>
          </a:p>
          <a:p>
            <a:pPr indent="0" lvl="0" marL="0" rtl="0" algn="l">
              <a:spcBef>
                <a:spcPts val="1200"/>
              </a:spcBef>
              <a:spcAft>
                <a:spcPts val="1200"/>
              </a:spcAft>
              <a:buNone/>
            </a:pPr>
            <a:r>
              <a:rPr lang="es" sz="1100">
                <a:solidFill>
                  <a:srgbClr val="333333"/>
                </a:solidFill>
                <a:latin typeface="Arial"/>
                <a:ea typeface="Arial"/>
                <a:cs typeface="Arial"/>
                <a:sym typeface="Arial"/>
              </a:rPr>
              <a:t>No es estrictamente necesario tener un archivo package.json en un proyecto de Node.js, pero es altamente recomendable por varias razones. El archivo package.json es una parte integral del ecosistema Node.js y proporciona varias funcionalidades importantes que facilitan el desarrollo y la gestión del proyecto</a:t>
            </a:r>
            <a:endParaRPr sz="1100">
              <a:solidFill>
                <a:srgbClr val="333333"/>
              </a:solidFill>
              <a:latin typeface="Arial"/>
              <a:ea typeface="Arial"/>
              <a:cs typeface="Arial"/>
              <a:sym typeface="Arial"/>
            </a:endParaRPr>
          </a:p>
        </p:txBody>
      </p:sp>
      <p:pic>
        <p:nvPicPr>
          <p:cNvPr id="181" name="Google Shape;181;p27"/>
          <p:cNvPicPr preferRelativeResize="0"/>
          <p:nvPr/>
        </p:nvPicPr>
        <p:blipFill>
          <a:blip r:embed="rId3">
            <a:alphaModFix/>
          </a:blip>
          <a:stretch>
            <a:fillRect/>
          </a:stretch>
        </p:blipFill>
        <p:spPr>
          <a:xfrm>
            <a:off x="5566050" y="722900"/>
            <a:ext cx="3429000" cy="331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67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Razones para Incluir package.json</a:t>
            </a:r>
            <a:endParaRPr/>
          </a:p>
        </p:txBody>
      </p:sp>
      <p:sp>
        <p:nvSpPr>
          <p:cNvPr id="187" name="Google Shape;187;p28"/>
          <p:cNvSpPr txBox="1"/>
          <p:nvPr>
            <p:ph idx="1" type="body"/>
          </p:nvPr>
        </p:nvSpPr>
        <p:spPr>
          <a:xfrm>
            <a:off x="729450" y="1367950"/>
            <a:ext cx="7888800" cy="3420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333333"/>
              </a:buClr>
              <a:buSzPts val="1100"/>
              <a:buFont typeface="Arial"/>
              <a:buAutoNum type="arabicPeriod"/>
            </a:pPr>
            <a:r>
              <a:rPr b="1" lang="es" sz="1100">
                <a:solidFill>
                  <a:srgbClr val="333333"/>
                </a:solidFill>
                <a:latin typeface="Arial"/>
                <a:ea typeface="Arial"/>
                <a:cs typeface="Arial"/>
                <a:sym typeface="Arial"/>
              </a:rPr>
              <a:t>Gestión de Dependencias</a:t>
            </a:r>
            <a:r>
              <a:rPr lang="es"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298450" lvl="1" marL="914400" rtl="0" algn="l">
              <a:spcBef>
                <a:spcPts val="0"/>
              </a:spcBef>
              <a:spcAft>
                <a:spcPts val="0"/>
              </a:spcAft>
              <a:buClr>
                <a:srgbClr val="333333"/>
              </a:buClr>
              <a:buSzPts val="1100"/>
              <a:buFont typeface="Arial"/>
              <a:buChar char="○"/>
            </a:pPr>
            <a:r>
              <a:rPr b="1" lang="es">
                <a:solidFill>
                  <a:srgbClr val="333333"/>
                </a:solidFill>
                <a:latin typeface="Arial"/>
                <a:ea typeface="Arial"/>
                <a:cs typeface="Arial"/>
                <a:sym typeface="Arial"/>
              </a:rPr>
              <a:t>Instalación de Paquetes</a:t>
            </a:r>
            <a:r>
              <a:rPr lang="es">
                <a:solidFill>
                  <a:srgbClr val="333333"/>
                </a:solidFill>
                <a:latin typeface="Arial"/>
                <a:ea typeface="Arial"/>
                <a:cs typeface="Arial"/>
                <a:sym typeface="Arial"/>
              </a:rPr>
              <a:t>: package.json lista todas las dependencias de tu proyecto (librerías y módulos externos que tu aplicación necesita). Esto permite que cualquier desarrollador que trabaje en el proyecto pueda instalar todas las dependencias necesarias simplemente ejecutando npm install.</a:t>
            </a:r>
            <a:endParaRPr>
              <a:solidFill>
                <a:srgbClr val="333333"/>
              </a:solidFill>
              <a:latin typeface="Arial"/>
              <a:ea typeface="Arial"/>
              <a:cs typeface="Arial"/>
              <a:sym typeface="Arial"/>
            </a:endParaRPr>
          </a:p>
          <a:p>
            <a:pPr indent="-298450" lvl="1" marL="914400" rtl="0" algn="l">
              <a:spcBef>
                <a:spcPts val="0"/>
              </a:spcBef>
              <a:spcAft>
                <a:spcPts val="0"/>
              </a:spcAft>
              <a:buClr>
                <a:srgbClr val="333333"/>
              </a:buClr>
              <a:buSzPts val="1100"/>
              <a:buFont typeface="Arial"/>
              <a:buChar char="○"/>
            </a:pPr>
            <a:r>
              <a:rPr b="1" lang="es">
                <a:solidFill>
                  <a:srgbClr val="333333"/>
                </a:solidFill>
                <a:latin typeface="Arial"/>
                <a:ea typeface="Arial"/>
                <a:cs typeface="Arial"/>
                <a:sym typeface="Arial"/>
              </a:rPr>
              <a:t>Versiones Específicas</a:t>
            </a:r>
            <a:r>
              <a:rPr lang="es">
                <a:solidFill>
                  <a:srgbClr val="333333"/>
                </a:solidFill>
                <a:latin typeface="Arial"/>
                <a:ea typeface="Arial"/>
                <a:cs typeface="Arial"/>
                <a:sym typeface="Arial"/>
              </a:rPr>
              <a:t>: Define versiones específicas de los paquetes para asegurar que todos los entornos (desarrollo, pruebas, producción) usen las mismas versiones de las dependencias, evitando problemas de compatibilidad.</a:t>
            </a:r>
            <a:endParaRPr>
              <a:solidFill>
                <a:srgbClr val="333333"/>
              </a:solidFill>
              <a:latin typeface="Arial"/>
              <a:ea typeface="Arial"/>
              <a:cs typeface="Arial"/>
              <a:sym typeface="Arial"/>
            </a:endParaRPr>
          </a:p>
          <a:p>
            <a:pPr indent="-298450" lvl="0" marL="457200" rtl="0" algn="l">
              <a:spcBef>
                <a:spcPts val="0"/>
              </a:spcBef>
              <a:spcAft>
                <a:spcPts val="0"/>
              </a:spcAft>
              <a:buClr>
                <a:srgbClr val="333333"/>
              </a:buClr>
              <a:buSzPts val="1100"/>
              <a:buFont typeface="Arial"/>
              <a:buAutoNum type="arabicPeriod"/>
            </a:pPr>
            <a:r>
              <a:rPr b="1" lang="es" sz="1100">
                <a:solidFill>
                  <a:srgbClr val="333333"/>
                </a:solidFill>
                <a:latin typeface="Arial"/>
                <a:ea typeface="Arial"/>
                <a:cs typeface="Arial"/>
                <a:sym typeface="Arial"/>
              </a:rPr>
              <a:t>Configuración del Proyecto</a:t>
            </a:r>
            <a:r>
              <a:rPr lang="es"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298450" lvl="1" marL="914400" rtl="0" algn="l">
              <a:spcBef>
                <a:spcPts val="0"/>
              </a:spcBef>
              <a:spcAft>
                <a:spcPts val="0"/>
              </a:spcAft>
              <a:buClr>
                <a:srgbClr val="333333"/>
              </a:buClr>
              <a:buSzPts val="1100"/>
              <a:buFont typeface="Arial"/>
              <a:buChar char="○"/>
            </a:pPr>
            <a:r>
              <a:rPr b="1" lang="es">
                <a:solidFill>
                  <a:srgbClr val="333333"/>
                </a:solidFill>
                <a:latin typeface="Arial"/>
                <a:ea typeface="Arial"/>
                <a:cs typeface="Arial"/>
                <a:sym typeface="Arial"/>
              </a:rPr>
              <a:t>Scripts de Comando</a:t>
            </a:r>
            <a:r>
              <a:rPr lang="es">
                <a:solidFill>
                  <a:srgbClr val="333333"/>
                </a:solidFill>
                <a:latin typeface="Arial"/>
                <a:ea typeface="Arial"/>
                <a:cs typeface="Arial"/>
                <a:sym typeface="Arial"/>
              </a:rPr>
              <a:t>: Puedes definir scripts personalizados en package.json para tareas comunes como iniciar el servidor, correr pruebas, o compilar código. Por ejemplo, npm start para iniciar la aplicación, npm test para ejecutar las pruebas, etc.</a:t>
            </a:r>
            <a:endParaRPr>
              <a:solidFill>
                <a:srgbClr val="333333"/>
              </a:solidFill>
              <a:latin typeface="Arial"/>
              <a:ea typeface="Arial"/>
              <a:cs typeface="Arial"/>
              <a:sym typeface="Arial"/>
            </a:endParaRPr>
          </a:p>
          <a:p>
            <a:pPr indent="-298450" lvl="1" marL="914400" rtl="0" algn="l">
              <a:spcBef>
                <a:spcPts val="0"/>
              </a:spcBef>
              <a:spcAft>
                <a:spcPts val="0"/>
              </a:spcAft>
              <a:buClr>
                <a:srgbClr val="333333"/>
              </a:buClr>
              <a:buSzPts val="1100"/>
              <a:buFont typeface="Arial"/>
              <a:buChar char="○"/>
            </a:pPr>
            <a:r>
              <a:rPr b="1" lang="es">
                <a:solidFill>
                  <a:srgbClr val="333333"/>
                </a:solidFill>
                <a:latin typeface="Arial"/>
                <a:ea typeface="Arial"/>
                <a:cs typeface="Arial"/>
                <a:sym typeface="Arial"/>
              </a:rPr>
              <a:t>Configuraciones de Entorno</a:t>
            </a:r>
            <a:r>
              <a:rPr lang="es">
                <a:solidFill>
                  <a:srgbClr val="333333"/>
                </a:solidFill>
                <a:latin typeface="Arial"/>
                <a:ea typeface="Arial"/>
                <a:cs typeface="Arial"/>
                <a:sym typeface="Arial"/>
              </a:rPr>
              <a:t>: Define configuraciones del proyecto como el nombre, versión, descripción, autor, y licencias.</a:t>
            </a:r>
            <a:endParaRPr>
              <a:solidFill>
                <a:srgbClr val="33333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7650" y="67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Razones para Incluir package.json</a:t>
            </a:r>
            <a:endParaRPr/>
          </a:p>
        </p:txBody>
      </p:sp>
      <p:sp>
        <p:nvSpPr>
          <p:cNvPr id="193" name="Google Shape;193;p29"/>
          <p:cNvSpPr txBox="1"/>
          <p:nvPr>
            <p:ph idx="1" type="body"/>
          </p:nvPr>
        </p:nvSpPr>
        <p:spPr>
          <a:xfrm>
            <a:off x="729450" y="1367950"/>
            <a:ext cx="7888800" cy="34200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333333"/>
              </a:buClr>
              <a:buSzPts val="1300"/>
              <a:buFont typeface="Arial"/>
              <a:buAutoNum type="arabicPeriod"/>
            </a:pPr>
            <a:r>
              <a:rPr b="1" lang="es">
                <a:solidFill>
                  <a:srgbClr val="333333"/>
                </a:solidFill>
                <a:latin typeface="Arial"/>
                <a:ea typeface="Arial"/>
                <a:cs typeface="Arial"/>
                <a:sym typeface="Arial"/>
              </a:rPr>
              <a:t>Gestión de Versiones</a:t>
            </a:r>
            <a:r>
              <a:rPr lang="e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11150" lvl="1" marL="914400" rtl="0" algn="l">
              <a:spcBef>
                <a:spcPts val="0"/>
              </a:spcBef>
              <a:spcAft>
                <a:spcPts val="0"/>
              </a:spcAft>
              <a:buClr>
                <a:srgbClr val="333333"/>
              </a:buClr>
              <a:buSzPts val="1300"/>
              <a:buFont typeface="Arial"/>
              <a:buChar char="○"/>
            </a:pPr>
            <a:r>
              <a:rPr b="1" lang="es" sz="1300">
                <a:solidFill>
                  <a:srgbClr val="333333"/>
                </a:solidFill>
                <a:latin typeface="Arial"/>
                <a:ea typeface="Arial"/>
                <a:cs typeface="Arial"/>
                <a:sym typeface="Arial"/>
              </a:rPr>
              <a:t>Versionado Semántico</a:t>
            </a:r>
            <a:r>
              <a:rPr lang="es" sz="1300">
                <a:solidFill>
                  <a:srgbClr val="333333"/>
                </a:solidFill>
                <a:latin typeface="Arial"/>
                <a:ea typeface="Arial"/>
                <a:cs typeface="Arial"/>
                <a:sym typeface="Arial"/>
              </a:rPr>
              <a:t>: Puedes definir la versión de tu aplicación, lo que es útil para el control de versiones y la gestión de lanzamientos.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AutoNum type="arabicPeriod"/>
            </a:pPr>
            <a:r>
              <a:rPr b="1" lang="es">
                <a:solidFill>
                  <a:srgbClr val="333333"/>
                </a:solidFill>
                <a:latin typeface="Arial"/>
                <a:ea typeface="Arial"/>
                <a:cs typeface="Arial"/>
                <a:sym typeface="Arial"/>
              </a:rPr>
              <a:t>Dependencias de Desarrollo</a:t>
            </a:r>
            <a:r>
              <a:rPr lang="e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11150" lvl="1" marL="914400" rtl="0" algn="l">
              <a:spcBef>
                <a:spcPts val="0"/>
              </a:spcBef>
              <a:spcAft>
                <a:spcPts val="0"/>
              </a:spcAft>
              <a:buClr>
                <a:srgbClr val="333333"/>
              </a:buClr>
              <a:buSzPts val="1300"/>
              <a:buFont typeface="Arial"/>
              <a:buChar char="○"/>
            </a:pPr>
            <a:r>
              <a:rPr b="1" lang="es" sz="1300">
                <a:solidFill>
                  <a:srgbClr val="333333"/>
                </a:solidFill>
                <a:latin typeface="Arial"/>
                <a:ea typeface="Arial"/>
                <a:cs typeface="Arial"/>
                <a:sym typeface="Arial"/>
              </a:rPr>
              <a:t>Herramientas de Desarrollo</a:t>
            </a:r>
            <a:r>
              <a:rPr lang="es" sz="1300">
                <a:solidFill>
                  <a:srgbClr val="333333"/>
                </a:solidFill>
                <a:latin typeface="Arial"/>
                <a:ea typeface="Arial"/>
                <a:cs typeface="Arial"/>
                <a:sym typeface="Arial"/>
              </a:rPr>
              <a:t>: Incluye dependencias específicas para el desarrollo y pruebas, como linters, herramientas de construcción, y frameworks de pruebas.</a:t>
            </a:r>
            <a:endParaRPr sz="1300">
              <a:solidFill>
                <a:srgbClr val="333333"/>
              </a:solidFill>
              <a:latin typeface="Arial"/>
              <a:ea typeface="Arial"/>
              <a:cs typeface="Arial"/>
              <a:sym typeface="Arial"/>
            </a:endParaRPr>
          </a:p>
          <a:p>
            <a:pPr indent="-311150" lvl="0" marL="457200" rtl="0" algn="l">
              <a:spcBef>
                <a:spcPts val="0"/>
              </a:spcBef>
              <a:spcAft>
                <a:spcPts val="0"/>
              </a:spcAft>
              <a:buClr>
                <a:srgbClr val="333333"/>
              </a:buClr>
              <a:buSzPts val="1300"/>
              <a:buFont typeface="Arial"/>
              <a:buAutoNum type="arabicPeriod"/>
            </a:pPr>
            <a:r>
              <a:rPr b="1" lang="es">
                <a:solidFill>
                  <a:srgbClr val="333333"/>
                </a:solidFill>
                <a:latin typeface="Arial"/>
                <a:ea typeface="Arial"/>
                <a:cs typeface="Arial"/>
                <a:sym typeface="Arial"/>
              </a:rPr>
              <a:t>Documentación</a:t>
            </a:r>
            <a:r>
              <a:rPr lang="e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11150" lvl="1" marL="914400" rtl="0" algn="l">
              <a:spcBef>
                <a:spcPts val="0"/>
              </a:spcBef>
              <a:spcAft>
                <a:spcPts val="0"/>
              </a:spcAft>
              <a:buClr>
                <a:srgbClr val="333333"/>
              </a:buClr>
              <a:buSzPts val="1300"/>
              <a:buFont typeface="Arial"/>
              <a:buChar char="○"/>
            </a:pPr>
            <a:r>
              <a:rPr b="1" lang="es" sz="1300">
                <a:solidFill>
                  <a:srgbClr val="333333"/>
                </a:solidFill>
                <a:latin typeface="Arial"/>
                <a:ea typeface="Arial"/>
                <a:cs typeface="Arial"/>
                <a:sym typeface="Arial"/>
              </a:rPr>
              <a:t>Información del Proyecto</a:t>
            </a:r>
            <a:r>
              <a:rPr lang="es" sz="1300">
                <a:solidFill>
                  <a:srgbClr val="333333"/>
                </a:solidFill>
                <a:latin typeface="Arial"/>
                <a:ea typeface="Arial"/>
                <a:cs typeface="Arial"/>
                <a:sym typeface="Arial"/>
              </a:rPr>
              <a:t>: Proporciona una vista rápida de las dependencias y scripts disponibles, así como información básica sobre el proyecto. Esto es útil para nuevos desarrolladores que se unen al proyecto.</a:t>
            </a:r>
            <a:endParaRPr sz="1300">
              <a:solidFill>
                <a:srgbClr val="33333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Control de versiones</a:t>
            </a:r>
            <a:endParaRPr/>
          </a:p>
        </p:txBody>
      </p:sp>
      <p:sp>
        <p:nvSpPr>
          <p:cNvPr id="199" name="Google Shape;199;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333333"/>
                </a:solidFill>
                <a:latin typeface="Roboto"/>
                <a:ea typeface="Roboto"/>
                <a:cs typeface="Roboto"/>
                <a:sym typeface="Roboto"/>
              </a:rPr>
              <a:t>El modelo de control de versiones utilizado en </a:t>
            </a:r>
            <a:r>
              <a:rPr lang="es" sz="1400">
                <a:solidFill>
                  <a:srgbClr val="003DF5"/>
                </a:solidFill>
                <a:latin typeface="Roboto"/>
                <a:ea typeface="Roboto"/>
                <a:cs typeface="Roboto"/>
                <a:sym typeface="Roboto"/>
              </a:rPr>
              <a:t>npm</a:t>
            </a:r>
            <a:r>
              <a:rPr lang="es" sz="1400">
                <a:solidFill>
                  <a:srgbClr val="333333"/>
                </a:solidFill>
                <a:latin typeface="Roboto"/>
                <a:ea typeface="Roboto"/>
                <a:cs typeface="Roboto"/>
                <a:sym typeface="Roboto"/>
              </a:rPr>
              <a:t> se denomina control de versiones semántico. El control de versiones semántico es una convención formal para determinar el número de versión de las nuevas versiones de software. El estándar ayuda a los usuarios de software a comprender la gravedad de los cambios en cada nueva distribución.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de eventos</a:t>
            </a:r>
            <a:endParaRPr/>
          </a:p>
        </p:txBody>
      </p:sp>
      <p:sp>
        <p:nvSpPr>
          <p:cNvPr id="205" name="Google Shape;205;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400">
                <a:solidFill>
                  <a:srgbClr val="010614"/>
                </a:solidFill>
                <a:latin typeface="Arial"/>
                <a:ea typeface="Arial"/>
                <a:cs typeface="Arial"/>
                <a:sym typeface="Arial"/>
              </a:rPr>
              <a:t>El flujo de ejecución de JavaScript en el navegador, así como en Node.js, está basado en un </a:t>
            </a:r>
            <a:r>
              <a:rPr lang="es" sz="1400">
                <a:solidFill>
                  <a:srgbClr val="E83E8C"/>
                </a:solidFill>
                <a:latin typeface="Arial"/>
                <a:ea typeface="Arial"/>
                <a:cs typeface="Arial"/>
                <a:sym typeface="Arial"/>
              </a:rPr>
              <a:t>event loop </a:t>
            </a:r>
            <a:r>
              <a:rPr lang="es" sz="1400">
                <a:solidFill>
                  <a:srgbClr val="010614"/>
                </a:solidFill>
                <a:latin typeface="Arial"/>
                <a:ea typeface="Arial"/>
                <a:cs typeface="Arial"/>
                <a:sym typeface="Arial"/>
              </a:rPr>
              <a:t>(</a:t>
            </a:r>
            <a:r>
              <a:rPr lang="es" sz="1400">
                <a:solidFill>
                  <a:srgbClr val="E83E8C"/>
                </a:solidFill>
                <a:latin typeface="Arial"/>
                <a:ea typeface="Arial"/>
                <a:cs typeface="Arial"/>
                <a:sym typeface="Arial"/>
              </a:rPr>
              <a:t>loop </a:t>
            </a:r>
            <a:r>
              <a:rPr lang="es" sz="1400">
                <a:solidFill>
                  <a:srgbClr val="010614"/>
                </a:solidFill>
                <a:latin typeface="Arial"/>
                <a:ea typeface="Arial"/>
                <a:cs typeface="Arial"/>
                <a:sym typeface="Arial"/>
              </a:rPr>
              <a:t>de eventos). Entender como este </a:t>
            </a:r>
            <a:r>
              <a:rPr lang="es" sz="1400">
                <a:solidFill>
                  <a:srgbClr val="E83E8C"/>
                </a:solidFill>
                <a:latin typeface="Arial"/>
                <a:ea typeface="Arial"/>
                <a:cs typeface="Arial"/>
                <a:sym typeface="Arial"/>
              </a:rPr>
              <a:t>loop </a:t>
            </a:r>
            <a:r>
              <a:rPr lang="es" sz="1400">
                <a:solidFill>
                  <a:srgbClr val="010614"/>
                </a:solidFill>
                <a:latin typeface="Arial"/>
                <a:ea typeface="Arial"/>
                <a:cs typeface="Arial"/>
                <a:sym typeface="Arial"/>
              </a:rPr>
              <a:t>de eventos funciona es importante para optimizaciones y en algunos casos para utilizar la arquitectura correcta. </a:t>
            </a:r>
            <a:endParaRPr sz="1400">
              <a:solidFill>
                <a:srgbClr val="010614"/>
              </a:solidFill>
              <a:latin typeface="Arial"/>
              <a:ea typeface="Arial"/>
              <a:cs typeface="Arial"/>
              <a:sym typeface="Arial"/>
            </a:endParaRPr>
          </a:p>
          <a:p>
            <a:pPr indent="0" lvl="0" marL="0" rtl="0" algn="l">
              <a:spcBef>
                <a:spcPts val="1200"/>
              </a:spcBef>
              <a:spcAft>
                <a:spcPts val="0"/>
              </a:spcAft>
              <a:buNone/>
            </a:pPr>
            <a:r>
              <a:rPr lang="es" sz="1400">
                <a:solidFill>
                  <a:srgbClr val="010614"/>
                </a:solidFill>
                <a:latin typeface="Arial"/>
                <a:ea typeface="Arial"/>
                <a:cs typeface="Arial"/>
                <a:sym typeface="Arial"/>
              </a:rPr>
              <a:t>Una de las características más potentes de node.js es el trabajo con eventos. El trabajo con eventos es la asincronía por naturaleza, ya que nunca se sabe cuándo ocurrirá un evento. Normalmente en nuestras aplicaciones, comenzaremos la ejecución de servidores y los servicios que éstos lancen, y el sistema se quedará esperando que ocurra algún evento. </a:t>
            </a:r>
            <a:endParaRPr sz="1400">
              <a:solidFill>
                <a:srgbClr val="010614"/>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61050" y="579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Fundamentos</a:t>
            </a:r>
            <a:endParaRPr/>
          </a:p>
        </p:txBody>
      </p:sp>
      <p:sp>
        <p:nvSpPr>
          <p:cNvPr id="96" name="Google Shape;96;p14"/>
          <p:cNvSpPr txBox="1"/>
          <p:nvPr>
            <p:ph idx="1" type="body"/>
          </p:nvPr>
        </p:nvSpPr>
        <p:spPr>
          <a:xfrm>
            <a:off x="729450" y="1267550"/>
            <a:ext cx="8066400" cy="36453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chemeClr val="dk2"/>
              </a:buClr>
              <a:buSzPts val="1100"/>
              <a:buFont typeface="Arial"/>
              <a:buChar char="●"/>
            </a:pPr>
            <a:r>
              <a:rPr lang="es" sz="1100">
                <a:solidFill>
                  <a:srgbClr val="000000"/>
                </a:solidFill>
                <a:latin typeface="Arial"/>
                <a:ea typeface="Arial"/>
                <a:cs typeface="Arial"/>
                <a:sym typeface="Arial"/>
              </a:rPr>
              <a:t>Node.js es una plataforma de JavaScript del lado del servidor que utiliza un modelo de ejecución </a:t>
            </a:r>
            <a:r>
              <a:rPr b="1" lang="es" sz="1100">
                <a:solidFill>
                  <a:srgbClr val="000000"/>
                </a:solidFill>
                <a:latin typeface="Arial"/>
                <a:ea typeface="Arial"/>
                <a:cs typeface="Arial"/>
                <a:sym typeface="Arial"/>
              </a:rPr>
              <a:t>single-threaded</a:t>
            </a:r>
            <a:r>
              <a:rPr lang="es" sz="1100">
                <a:solidFill>
                  <a:srgbClr val="000000"/>
                </a:solidFill>
                <a:latin typeface="Arial"/>
                <a:ea typeface="Arial"/>
                <a:cs typeface="Arial"/>
                <a:sym typeface="Arial"/>
              </a:rPr>
              <a:t> para manejar operaciones de entrada/salida de manera eficiente. Su diseño </a:t>
            </a:r>
            <a:r>
              <a:rPr b="1" lang="es" sz="1100">
                <a:solidFill>
                  <a:srgbClr val="000000"/>
                </a:solidFill>
                <a:latin typeface="Arial"/>
                <a:ea typeface="Arial"/>
                <a:cs typeface="Arial"/>
                <a:sym typeface="Arial"/>
              </a:rPr>
              <a:t>no bloqueante, concurrente y asincrónico</a:t>
            </a:r>
            <a:r>
              <a:rPr lang="es" sz="1100">
                <a:solidFill>
                  <a:srgbClr val="000000"/>
                </a:solidFill>
                <a:latin typeface="Arial"/>
                <a:ea typeface="Arial"/>
                <a:cs typeface="Arial"/>
                <a:sym typeface="Arial"/>
              </a:rPr>
              <a:t> permite que el hilo único maneje múltiples operaciones simultáneamente sin detenerse en espera de resultados, gracias a un loop de eventos que gestiona las tareas y los eventos asincrónicos de manera fluida. Utiliza el motor </a:t>
            </a:r>
            <a:r>
              <a:rPr b="1" lang="es" sz="1100">
                <a:solidFill>
                  <a:srgbClr val="000000"/>
                </a:solidFill>
                <a:latin typeface="Arial"/>
                <a:ea typeface="Arial"/>
                <a:cs typeface="Arial"/>
                <a:sym typeface="Arial"/>
              </a:rPr>
              <a:t>V8</a:t>
            </a:r>
            <a:r>
              <a:rPr lang="es" sz="1100">
                <a:solidFill>
                  <a:srgbClr val="000000"/>
                </a:solidFill>
                <a:latin typeface="Arial"/>
                <a:ea typeface="Arial"/>
                <a:cs typeface="Arial"/>
                <a:sym typeface="Arial"/>
              </a:rPr>
              <a:t> para ejecutar JavaScript y convertirlo en código máquina nativo, mejorando el rendimiento.</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s" sz="1100">
                <a:solidFill>
                  <a:srgbClr val="000000"/>
                </a:solidFill>
                <a:latin typeface="Arial"/>
                <a:ea typeface="Arial"/>
                <a:cs typeface="Arial"/>
                <a:sym typeface="Arial"/>
              </a:rPr>
              <a:t>Node.js ofrece un sistema modular con </a:t>
            </a:r>
            <a:r>
              <a:rPr b="1" lang="es" sz="1100">
                <a:solidFill>
                  <a:srgbClr val="000000"/>
                </a:solidFill>
                <a:latin typeface="Arial"/>
                <a:ea typeface="Arial"/>
                <a:cs typeface="Arial"/>
                <a:sym typeface="Arial"/>
              </a:rPr>
              <a:t>módulos integrados</a:t>
            </a:r>
            <a:r>
              <a:rPr lang="es" sz="1100">
                <a:solidFill>
                  <a:srgbClr val="000000"/>
                </a:solidFill>
                <a:latin typeface="Arial"/>
                <a:ea typeface="Arial"/>
                <a:cs typeface="Arial"/>
                <a:sym typeface="Arial"/>
              </a:rPr>
              <a:t> como </a:t>
            </a:r>
            <a:r>
              <a:rPr lang="es" sz="1100">
                <a:solidFill>
                  <a:srgbClr val="188038"/>
                </a:solidFill>
                <a:latin typeface="Arial"/>
                <a:ea typeface="Arial"/>
                <a:cs typeface="Arial"/>
                <a:sym typeface="Arial"/>
              </a:rPr>
              <a:t>http</a:t>
            </a:r>
            <a:r>
              <a:rPr lang="es" sz="1100">
                <a:solidFill>
                  <a:srgbClr val="000000"/>
                </a:solidFill>
                <a:latin typeface="Arial"/>
                <a:ea typeface="Arial"/>
                <a:cs typeface="Arial"/>
                <a:sym typeface="Arial"/>
              </a:rPr>
              <a:t> para crear servidores web y </a:t>
            </a:r>
            <a:r>
              <a:rPr lang="es" sz="1100">
                <a:solidFill>
                  <a:srgbClr val="188038"/>
                </a:solidFill>
                <a:latin typeface="Arial"/>
                <a:ea typeface="Arial"/>
                <a:cs typeface="Arial"/>
                <a:sym typeface="Arial"/>
              </a:rPr>
              <a:t>fs</a:t>
            </a:r>
            <a:r>
              <a:rPr lang="es" sz="1100">
                <a:solidFill>
                  <a:srgbClr val="000000"/>
                </a:solidFill>
                <a:latin typeface="Arial"/>
                <a:ea typeface="Arial"/>
                <a:cs typeface="Arial"/>
                <a:sym typeface="Arial"/>
              </a:rPr>
              <a:t> para interactuar con el sistema de archivos, así como la capacidad de definir y usar </a:t>
            </a:r>
            <a:r>
              <a:rPr b="1" lang="es" sz="1100">
                <a:solidFill>
                  <a:srgbClr val="000000"/>
                </a:solidFill>
                <a:latin typeface="Arial"/>
                <a:ea typeface="Arial"/>
                <a:cs typeface="Arial"/>
                <a:sym typeface="Arial"/>
              </a:rPr>
              <a:t>módulos propios</a:t>
            </a:r>
            <a:r>
              <a:rPr lang="es" sz="1100">
                <a:solidFill>
                  <a:srgbClr val="000000"/>
                </a:solidFill>
                <a:latin typeface="Arial"/>
                <a:ea typeface="Arial"/>
                <a:cs typeface="Arial"/>
                <a:sym typeface="Arial"/>
              </a:rPr>
              <a:t>. El gestor de paquetes </a:t>
            </a:r>
            <a:r>
              <a:rPr b="1" lang="es" sz="1100">
                <a:solidFill>
                  <a:srgbClr val="000000"/>
                </a:solidFill>
                <a:latin typeface="Arial"/>
                <a:ea typeface="Arial"/>
                <a:cs typeface="Arial"/>
                <a:sym typeface="Arial"/>
              </a:rPr>
              <a:t>NPM</a:t>
            </a:r>
            <a:r>
              <a:rPr lang="es" sz="1100">
                <a:solidFill>
                  <a:srgbClr val="000000"/>
                </a:solidFill>
                <a:latin typeface="Arial"/>
                <a:ea typeface="Arial"/>
                <a:cs typeface="Arial"/>
                <a:sym typeface="Arial"/>
              </a:rPr>
              <a:t> facilita la instalación y gestión de dependencias mediante el archivo </a:t>
            </a:r>
            <a:r>
              <a:rPr lang="es" sz="1100">
                <a:solidFill>
                  <a:srgbClr val="188038"/>
                </a:solidFill>
                <a:latin typeface="Arial"/>
                <a:ea typeface="Arial"/>
                <a:cs typeface="Arial"/>
                <a:sym typeface="Arial"/>
              </a:rPr>
              <a:t>package.json</a:t>
            </a:r>
            <a:r>
              <a:rPr lang="es" sz="1100">
                <a:solidFill>
                  <a:srgbClr val="000000"/>
                </a:solidFill>
                <a:latin typeface="Arial"/>
                <a:ea typeface="Arial"/>
                <a:cs typeface="Arial"/>
                <a:sym typeface="Arial"/>
              </a:rPr>
              <a:t>, que también maneja las versiones y las dependencias de desarrollo.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chemeClr val="dk2"/>
              </a:buClr>
              <a:buSzPts val="1100"/>
              <a:buFont typeface="Arial"/>
              <a:buChar char="●"/>
            </a:pPr>
            <a:r>
              <a:rPr lang="es" sz="1100">
                <a:solidFill>
                  <a:srgbClr val="000000"/>
                </a:solidFill>
                <a:latin typeface="Arial"/>
                <a:ea typeface="Arial"/>
                <a:cs typeface="Arial"/>
                <a:sym typeface="Arial"/>
              </a:rPr>
              <a:t>En cuanto a la configuración y ejecución, Node.js permite la gestión de </a:t>
            </a:r>
            <a:r>
              <a:rPr b="1" lang="es" sz="1100">
                <a:solidFill>
                  <a:srgbClr val="000000"/>
                </a:solidFill>
                <a:latin typeface="Arial"/>
                <a:ea typeface="Arial"/>
                <a:cs typeface="Arial"/>
                <a:sym typeface="Arial"/>
              </a:rPr>
              <a:t>variables de entorno</a:t>
            </a:r>
            <a:r>
              <a:rPr lang="es" sz="1100">
                <a:solidFill>
                  <a:srgbClr val="000000"/>
                </a:solidFill>
                <a:latin typeface="Arial"/>
                <a:ea typeface="Arial"/>
                <a:cs typeface="Arial"/>
                <a:sym typeface="Arial"/>
              </a:rPr>
              <a:t> para diferentes configuraciones de aplicación a través de archivos JSON o módulos específicos. El modelo de eventos de Node.js facilita la creación de aplicaciones asincrónicas mediante el uso de </a:t>
            </a:r>
            <a:r>
              <a:rPr b="1" lang="es" sz="1100">
                <a:solidFill>
                  <a:srgbClr val="000000"/>
                </a:solidFill>
                <a:latin typeface="Arial"/>
                <a:ea typeface="Arial"/>
                <a:cs typeface="Arial"/>
                <a:sym typeface="Arial"/>
              </a:rPr>
              <a:t>APIs asincrónicas</a:t>
            </a:r>
            <a:r>
              <a:rPr lang="es" sz="1100">
                <a:solidFill>
                  <a:srgbClr val="000000"/>
                </a:solidFill>
                <a:latin typeface="Arial"/>
                <a:ea typeface="Arial"/>
                <a:cs typeface="Arial"/>
                <a:sym typeface="Arial"/>
              </a:rPr>
              <a:t> y eventos personalizados. La arquitectura </a:t>
            </a:r>
            <a:r>
              <a:rPr b="1" lang="es" sz="1100">
                <a:solidFill>
                  <a:srgbClr val="000000"/>
                </a:solidFill>
                <a:latin typeface="Arial"/>
                <a:ea typeface="Arial"/>
                <a:cs typeface="Arial"/>
                <a:sym typeface="Arial"/>
              </a:rPr>
              <a:t>MVC</a:t>
            </a:r>
            <a:r>
              <a:rPr lang="es" sz="1100">
                <a:solidFill>
                  <a:srgbClr val="000000"/>
                </a:solidFill>
                <a:latin typeface="Arial"/>
                <a:ea typeface="Arial"/>
                <a:cs typeface="Arial"/>
                <a:sym typeface="Arial"/>
              </a:rPr>
              <a:t> se utiliza para estructurar aplicaciones de manera modular, separando las responsabilidades en Modelos, Vistas y Controladores para una mejor organización y mantenimiento del código.</a:t>
            </a:r>
            <a:endParaRPr sz="1100">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APIs Asíncronas</a:t>
            </a:r>
            <a:endParaRPr/>
          </a:p>
        </p:txBody>
      </p:sp>
      <p:sp>
        <p:nvSpPr>
          <p:cNvPr id="211" name="Google Shape;211;p32"/>
          <p:cNvSpPr txBox="1"/>
          <p:nvPr>
            <p:ph idx="1" type="body"/>
          </p:nvPr>
        </p:nvSpPr>
        <p:spPr>
          <a:xfrm>
            <a:off x="729450" y="2078875"/>
            <a:ext cx="762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400">
                <a:solidFill>
                  <a:srgbClr val="010614"/>
                </a:solidFill>
                <a:latin typeface="Roboto"/>
                <a:ea typeface="Roboto"/>
                <a:cs typeface="Roboto"/>
                <a:sym typeface="Roboto"/>
              </a:rPr>
              <a:t>Usar APIs asíncronas sin bloques es aún más importante en Node que en el navegador, porque Node es un entorno de ejecución controlado por eventos de un solo hilo. "Un solo hilo" quiere decir que todas las peticiones al servidor son ejecutadas en el mismo hilo (en vez de dividirse en procesos separados). Este modelo es extremadamente eficiente en términos de velocidad y recursos del servidor, pero eso significa que si alguna de sus funciones llama a métodos sincrónicos que tomen demasiado tiempo en completarse, bloquearán no solo la solicitud actual, sino también cualquier otra petición que esté siendo manejada por tu aplicación web.</a:t>
            </a:r>
            <a:endParaRPr/>
          </a:p>
        </p:txBody>
      </p:sp>
      <p:pic>
        <p:nvPicPr>
          <p:cNvPr id="212" name="Google Shape;212;p32"/>
          <p:cNvPicPr preferRelativeResize="0"/>
          <p:nvPr/>
        </p:nvPicPr>
        <p:blipFill>
          <a:blip r:embed="rId3">
            <a:alphaModFix/>
          </a:blip>
          <a:stretch>
            <a:fillRect/>
          </a:stretch>
        </p:blipFill>
        <p:spPr>
          <a:xfrm>
            <a:off x="3970100" y="701263"/>
            <a:ext cx="4321200" cy="14836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Eventos en NodeJS</a:t>
            </a:r>
            <a:endParaRPr/>
          </a:p>
        </p:txBody>
      </p:sp>
      <p:sp>
        <p:nvSpPr>
          <p:cNvPr id="218" name="Google Shape;218;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100">
                <a:solidFill>
                  <a:srgbClr val="000000"/>
                </a:solidFill>
                <a:latin typeface="Arial"/>
                <a:ea typeface="Arial"/>
                <a:cs typeface="Arial"/>
                <a:sym typeface="Arial"/>
              </a:rPr>
              <a:t>En Node.js, el módulo </a:t>
            </a:r>
            <a:r>
              <a:rPr lang="es" sz="1100">
                <a:solidFill>
                  <a:srgbClr val="188038"/>
                </a:solidFill>
                <a:latin typeface="Arial"/>
                <a:ea typeface="Arial"/>
                <a:cs typeface="Arial"/>
                <a:sym typeface="Arial"/>
              </a:rPr>
              <a:t>events</a:t>
            </a:r>
            <a:r>
              <a:rPr lang="es" sz="1100">
                <a:solidFill>
                  <a:srgbClr val="000000"/>
                </a:solidFill>
                <a:latin typeface="Arial"/>
                <a:ea typeface="Arial"/>
                <a:cs typeface="Arial"/>
                <a:sym typeface="Arial"/>
              </a:rPr>
              <a:t> proporciona una implementación del patrón de diseño "EventEmitter". Este módulo permite que los objetos emitan eventos y que otros objetos se registren para escuchar esos eventos. Es una herramienta poderosa para manejar la comunicación entre diferentes partes de una aplicación y para crear un flujo de eventos asíncrono.</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Instalación</a:t>
            </a:r>
            <a:endParaRPr b="1">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El módulo </a:t>
            </a:r>
            <a:r>
              <a:rPr lang="es" sz="1100">
                <a:solidFill>
                  <a:srgbClr val="188038"/>
                </a:solidFill>
                <a:latin typeface="Arial"/>
                <a:ea typeface="Arial"/>
                <a:cs typeface="Arial"/>
                <a:sym typeface="Arial"/>
              </a:rPr>
              <a:t>events</a:t>
            </a:r>
            <a:r>
              <a:rPr lang="es" sz="1100">
                <a:solidFill>
                  <a:srgbClr val="000000"/>
                </a:solidFill>
                <a:latin typeface="Arial"/>
                <a:ea typeface="Arial"/>
                <a:cs typeface="Arial"/>
                <a:sym typeface="Arial"/>
              </a:rPr>
              <a:t> es parte del núcleo de Node.js, por lo que no necesitas instalarlo por separado. Puedes utilizarlo directamente en tus scripts de Node.js.</a:t>
            </a:r>
            <a:endParaRPr sz="11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Uso Básico</a:t>
            </a:r>
            <a:endParaRPr/>
          </a:p>
        </p:txBody>
      </p:sp>
      <p:sp>
        <p:nvSpPr>
          <p:cNvPr id="224" name="Google Shape;224;p34"/>
          <p:cNvSpPr txBox="1"/>
          <p:nvPr>
            <p:ph idx="1" type="body"/>
          </p:nvPr>
        </p:nvSpPr>
        <p:spPr>
          <a:xfrm>
            <a:off x="729450" y="2078875"/>
            <a:ext cx="24471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Aquí hay un ejemplo básico de cómo usar el módulo </a:t>
            </a:r>
            <a:r>
              <a:rPr lang="es" sz="1100">
                <a:solidFill>
                  <a:srgbClr val="188038"/>
                </a:solidFill>
                <a:latin typeface="Roboto Mono"/>
                <a:ea typeface="Roboto Mono"/>
                <a:cs typeface="Roboto Mono"/>
                <a:sym typeface="Roboto Mono"/>
              </a:rPr>
              <a:t>events</a:t>
            </a:r>
            <a:r>
              <a:rPr lang="es" sz="1100">
                <a:solidFill>
                  <a:srgbClr val="000000"/>
                </a:solidFill>
                <a:latin typeface="Arial"/>
                <a:ea typeface="Arial"/>
                <a:cs typeface="Arial"/>
                <a:sym typeface="Arial"/>
              </a:rPr>
              <a:t> para crear un emisor de eventos (</a:t>
            </a:r>
            <a:r>
              <a:rPr lang="es" sz="1100">
                <a:solidFill>
                  <a:srgbClr val="188038"/>
                </a:solidFill>
                <a:latin typeface="Roboto Mono"/>
                <a:ea typeface="Roboto Mono"/>
                <a:cs typeface="Roboto Mono"/>
                <a:sym typeface="Roboto Mono"/>
              </a:rPr>
              <a:t>EventEmitter</a:t>
            </a:r>
            <a:r>
              <a:rPr lang="es" sz="1100">
                <a:solidFill>
                  <a:srgbClr val="000000"/>
                </a:solidFill>
                <a:latin typeface="Arial"/>
                <a:ea typeface="Arial"/>
                <a:cs typeface="Arial"/>
                <a:sym typeface="Arial"/>
              </a:rPr>
              <a:t>), emitir eventos y escuchar esos eventos.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25" name="Google Shape;225;p34"/>
          <p:cNvPicPr preferRelativeResize="0"/>
          <p:nvPr/>
        </p:nvPicPr>
        <p:blipFill>
          <a:blip r:embed="rId3">
            <a:alphaModFix/>
          </a:blip>
          <a:stretch>
            <a:fillRect/>
          </a:stretch>
        </p:blipFill>
        <p:spPr>
          <a:xfrm>
            <a:off x="3397350" y="1965200"/>
            <a:ext cx="2743200" cy="2781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a:t>
            </a:r>
            <a:r>
              <a:rPr lang="es"/>
              <a:t>l patrón de diseño CMV (Controller-Model-View) </a:t>
            </a:r>
            <a:r>
              <a:rPr lang="es"/>
              <a:t>(</a:t>
            </a:r>
            <a:r>
              <a:rPr lang="es"/>
              <a:t>Modelo-Vista-Controlador)</a:t>
            </a:r>
            <a:endParaRPr/>
          </a:p>
        </p:txBody>
      </p:sp>
      <p:sp>
        <p:nvSpPr>
          <p:cNvPr id="231" name="Google Shape;231;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a:t>
            </a:r>
            <a:r>
              <a:rPr lang="es"/>
              <a:t>s un enfoque similar al popular patrón MVC (Model-View-Controller) pero con algunas diferencias sutiles en el enfoque y la terminología. El patrón CMV se utiliza para estructurar aplicaciones web y mejorar la separación de responsabilidades.</a:t>
            </a:r>
            <a:endParaRPr/>
          </a:p>
          <a:p>
            <a:pPr indent="0" lvl="0" marL="0" rtl="0" algn="l">
              <a:spcBef>
                <a:spcPts val="1400"/>
              </a:spcBef>
              <a:spcAft>
                <a:spcPts val="0"/>
              </a:spcAft>
              <a:buNone/>
            </a:pPr>
            <a:r>
              <a:rPr b="1" lang="es">
                <a:solidFill>
                  <a:srgbClr val="000000"/>
                </a:solidFill>
                <a:latin typeface="Arial"/>
                <a:ea typeface="Arial"/>
                <a:cs typeface="Arial"/>
                <a:sym typeface="Arial"/>
              </a:rPr>
              <a:t>1. Definición de Componentes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 sz="1100">
                <a:solidFill>
                  <a:srgbClr val="000000"/>
                </a:solidFill>
                <a:latin typeface="Arial"/>
                <a:ea typeface="Arial"/>
                <a:cs typeface="Arial"/>
                <a:sym typeface="Arial"/>
              </a:rPr>
              <a:t>Model</a:t>
            </a:r>
            <a:r>
              <a:rPr lang="es" sz="1100">
                <a:solidFill>
                  <a:srgbClr val="000000"/>
                </a:solidFill>
                <a:latin typeface="Arial"/>
                <a:ea typeface="Arial"/>
                <a:cs typeface="Arial"/>
                <a:sym typeface="Arial"/>
              </a:rPr>
              <a:t>: Maneja los datos de la aplicación.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View</a:t>
            </a:r>
            <a:r>
              <a:rPr lang="es" sz="1100">
                <a:solidFill>
                  <a:srgbClr val="000000"/>
                </a:solidFill>
                <a:latin typeface="Arial"/>
                <a:ea typeface="Arial"/>
                <a:cs typeface="Arial"/>
                <a:sym typeface="Arial"/>
              </a:rPr>
              <a:t>: Se encarga de la presentación y la interfaz de usuario.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 sz="1100">
                <a:solidFill>
                  <a:srgbClr val="000000"/>
                </a:solidFill>
                <a:latin typeface="Arial"/>
                <a:ea typeface="Arial"/>
                <a:cs typeface="Arial"/>
                <a:sym typeface="Arial"/>
              </a:rPr>
              <a:t>Controller</a:t>
            </a:r>
            <a:r>
              <a:rPr lang="es" sz="1100">
                <a:solidFill>
                  <a:srgbClr val="000000"/>
                </a:solidFill>
                <a:latin typeface="Arial"/>
                <a:ea typeface="Arial"/>
                <a:cs typeface="Arial"/>
                <a:sym typeface="Arial"/>
              </a:rPr>
              <a:t>: Gestiona la interacción entre el modelo y la vista.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Módulos</a:t>
            </a:r>
            <a:endParaRPr/>
          </a:p>
        </p:txBody>
      </p:sp>
      <p:sp>
        <p:nvSpPr>
          <p:cNvPr id="102" name="Google Shape;102;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400">
                <a:solidFill>
                  <a:srgbClr val="333333"/>
                </a:solidFill>
                <a:latin typeface="Arial"/>
                <a:ea typeface="Arial"/>
                <a:cs typeface="Arial"/>
                <a:sym typeface="Arial"/>
              </a:rPr>
              <a:t>Un módulo en Node.js es un archivo de código JavaScript que proporciona un conjunto de funcionalidades y puede ser reutilizado en diferentes partes de una aplicación. Los módulos son una forma de dividir y organizar el código de tu aplicación de manera más eficiente y mantenible.</a:t>
            </a:r>
            <a:endParaRPr sz="1400">
              <a:solidFill>
                <a:srgbClr val="333333"/>
              </a:solidFill>
              <a:latin typeface="Arial"/>
              <a:ea typeface="Arial"/>
              <a:cs typeface="Arial"/>
              <a:sym typeface="Arial"/>
            </a:endParaRPr>
          </a:p>
          <a:p>
            <a:pPr indent="0" lvl="0" marL="0" rtl="0" algn="l">
              <a:spcBef>
                <a:spcPts val="1200"/>
              </a:spcBef>
              <a:spcAft>
                <a:spcPts val="0"/>
              </a:spcAft>
              <a:buNone/>
            </a:pPr>
            <a:r>
              <a:rPr lang="es" sz="1400">
                <a:solidFill>
                  <a:srgbClr val="333333"/>
                </a:solidFill>
                <a:latin typeface="Arial"/>
                <a:ea typeface="Arial"/>
                <a:cs typeface="Arial"/>
                <a:sym typeface="Arial"/>
              </a:rPr>
              <a:t>Hay dos tipos de módulos en Node.js: </a:t>
            </a:r>
            <a:endParaRPr sz="1400">
              <a:solidFill>
                <a:srgbClr val="333333"/>
              </a:solidFill>
              <a:latin typeface="Arial"/>
              <a:ea typeface="Arial"/>
              <a:cs typeface="Arial"/>
              <a:sym typeface="Arial"/>
            </a:endParaRPr>
          </a:p>
          <a:p>
            <a:pPr indent="0" lvl="0" marL="444500" rtl="0" algn="l">
              <a:spcBef>
                <a:spcPts val="1200"/>
              </a:spcBef>
              <a:spcAft>
                <a:spcPts val="0"/>
              </a:spcAft>
              <a:buNone/>
            </a:pPr>
            <a:r>
              <a:rPr lang="es" sz="1400">
                <a:solidFill>
                  <a:srgbClr val="333333"/>
                </a:solidFill>
                <a:latin typeface="Arial"/>
                <a:ea typeface="Arial"/>
                <a:cs typeface="Arial"/>
                <a:sym typeface="Arial"/>
              </a:rPr>
              <a:t>Los módulos nativos son módulos que forman parte de la propia instalación de Node.js y proporcionan funcionalidades esenciales para el funcionamiento del sistema.</a:t>
            </a:r>
            <a:endParaRPr sz="1400">
              <a:solidFill>
                <a:srgbClr val="333333"/>
              </a:solidFill>
              <a:latin typeface="Arial"/>
              <a:ea typeface="Arial"/>
              <a:cs typeface="Arial"/>
              <a:sym typeface="Arial"/>
            </a:endParaRPr>
          </a:p>
          <a:p>
            <a:pPr indent="0" lvl="0" marL="444500" rtl="0" algn="l">
              <a:spcBef>
                <a:spcPts val="1200"/>
              </a:spcBef>
              <a:spcAft>
                <a:spcPts val="1200"/>
              </a:spcAft>
              <a:buNone/>
            </a:pPr>
            <a:r>
              <a:rPr lang="es" sz="1400">
                <a:solidFill>
                  <a:srgbClr val="333333"/>
                </a:solidFill>
                <a:latin typeface="Arial"/>
                <a:ea typeface="Arial"/>
                <a:cs typeface="Arial"/>
                <a:sym typeface="Arial"/>
              </a:rPr>
              <a:t>Los módulos de terceros son módulos que se han creado por terceros y se pueden instalar a través de NPM</a:t>
            </a:r>
            <a:r>
              <a:rPr lang="es" sz="1200">
                <a:solidFill>
                  <a:srgbClr val="333333"/>
                </a:solidFill>
                <a:latin typeface="Arial"/>
                <a:ea typeface="Arial"/>
                <a:cs typeface="Arial"/>
                <a:sym typeface="Arial"/>
              </a:rPr>
              <a:t> </a:t>
            </a:r>
            <a:r>
              <a:rPr lang="es" sz="1400">
                <a:solidFill>
                  <a:srgbClr val="333333"/>
                </a:solidFill>
                <a:latin typeface="Arial"/>
                <a:ea typeface="Arial"/>
                <a:cs typeface="Arial"/>
                <a:sym typeface="Arial"/>
              </a:rPr>
              <a:t>(Node Package Manager) como veremos más adelante.</a:t>
            </a:r>
            <a:endParaRPr>
              <a:solidFill>
                <a:srgbClr val="3333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module.exports en Node.js</a:t>
            </a:r>
            <a:endParaRPr/>
          </a:p>
        </p:txBody>
      </p:sp>
      <p:sp>
        <p:nvSpPr>
          <p:cNvPr id="108" name="Google Shape;108;p16"/>
          <p:cNvSpPr txBox="1"/>
          <p:nvPr>
            <p:ph idx="1" type="body"/>
          </p:nvPr>
        </p:nvSpPr>
        <p:spPr>
          <a:xfrm>
            <a:off x="729450" y="2078875"/>
            <a:ext cx="7688700" cy="2261100"/>
          </a:xfrm>
          <a:prstGeom prst="rect">
            <a:avLst/>
          </a:prstGeom>
          <a:no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sz="1100">
                <a:solidFill>
                  <a:srgbClr val="000000"/>
                </a:solidFill>
                <a:latin typeface="Arial"/>
                <a:ea typeface="Arial"/>
                <a:cs typeface="Arial"/>
                <a:sym typeface="Arial"/>
              </a:rPr>
              <a:t>En Node.js, cada archivo se considera un módulo independiente. La manera en que estos módulos exportan funcionalidades para ser utilizados en otros archivos es a través del objeto </a:t>
            </a:r>
            <a:r>
              <a:rPr lang="es" sz="1100">
                <a:solidFill>
                  <a:srgbClr val="188038"/>
                </a:solidFill>
                <a:latin typeface="Arial"/>
                <a:ea typeface="Arial"/>
                <a:cs typeface="Arial"/>
                <a:sym typeface="Arial"/>
              </a:rPr>
              <a:t>module.exports</a:t>
            </a:r>
            <a:r>
              <a:rPr lang="es"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Qué es module.exports</a:t>
            </a:r>
            <a:r>
              <a:rPr lang="es"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287972" lvl="0" marL="457200" rtl="0" algn="l">
              <a:spcBef>
                <a:spcPts val="1200"/>
              </a:spcBef>
              <a:spcAft>
                <a:spcPts val="0"/>
              </a:spcAft>
              <a:buClr>
                <a:srgbClr val="333333"/>
              </a:buClr>
              <a:buSzPct val="100000"/>
              <a:buFont typeface="Arial"/>
              <a:buChar char="●"/>
            </a:pPr>
            <a:r>
              <a:rPr lang="es" sz="1100">
                <a:solidFill>
                  <a:srgbClr val="333333"/>
                </a:solidFill>
                <a:latin typeface="Arial"/>
                <a:ea typeface="Arial"/>
                <a:cs typeface="Arial"/>
                <a:sym typeface="Arial"/>
              </a:rPr>
              <a:t>module.exports es un objeto especial en cada módulo que se utiliza para definir qué se exportará desde el módulo para que otros módulos puedan usarlo.</a:t>
            </a:r>
            <a:endParaRPr sz="1100">
              <a:solidFill>
                <a:srgbClr val="333333"/>
              </a:solidFill>
              <a:latin typeface="Arial"/>
              <a:ea typeface="Arial"/>
              <a:cs typeface="Arial"/>
              <a:sym typeface="Arial"/>
            </a:endParaRPr>
          </a:p>
          <a:p>
            <a:pPr indent="-287972" lvl="0" marL="457200" rtl="0" algn="l">
              <a:spcBef>
                <a:spcPts val="0"/>
              </a:spcBef>
              <a:spcAft>
                <a:spcPts val="0"/>
              </a:spcAft>
              <a:buClr>
                <a:srgbClr val="333333"/>
              </a:buClr>
              <a:buSzPct val="100000"/>
              <a:buFont typeface="Arial"/>
              <a:buChar char="●"/>
            </a:pPr>
            <a:r>
              <a:rPr lang="es" sz="1100">
                <a:solidFill>
                  <a:srgbClr val="333333"/>
                </a:solidFill>
                <a:latin typeface="Arial"/>
                <a:ea typeface="Arial"/>
                <a:cs typeface="Arial"/>
                <a:sym typeface="Arial"/>
              </a:rPr>
              <a:t>Es una propiedad del objeto module que representa el módulo actual.</a:t>
            </a:r>
            <a:endParaRPr sz="1100">
              <a:solidFill>
                <a:srgbClr val="333333"/>
              </a:solidFill>
              <a:latin typeface="Arial"/>
              <a:ea typeface="Arial"/>
              <a:cs typeface="Arial"/>
              <a:sym typeface="Arial"/>
            </a:endParaRPr>
          </a:p>
          <a:p>
            <a:pPr indent="0" lvl="0" marL="0" rtl="0" algn="l">
              <a:spcBef>
                <a:spcPts val="1200"/>
              </a:spcBef>
              <a:spcAft>
                <a:spcPts val="0"/>
              </a:spcAft>
              <a:buNone/>
            </a:pPr>
            <a:r>
              <a:rPr b="1" lang="es" sz="1100">
                <a:solidFill>
                  <a:srgbClr val="333333"/>
                </a:solidFill>
                <a:latin typeface="Arial"/>
                <a:ea typeface="Arial"/>
                <a:cs typeface="Arial"/>
                <a:sym typeface="Arial"/>
              </a:rPr>
              <a:t>Uso en el Código</a:t>
            </a:r>
            <a:r>
              <a:rPr lang="es" sz="1100">
                <a:solidFill>
                  <a:srgbClr val="333333"/>
                </a:solidFill>
                <a:latin typeface="Arial"/>
                <a:ea typeface="Arial"/>
                <a:cs typeface="Arial"/>
                <a:sym typeface="Arial"/>
              </a:rPr>
              <a:t>:</a:t>
            </a:r>
            <a:endParaRPr sz="1100">
              <a:solidFill>
                <a:srgbClr val="333333"/>
              </a:solidFill>
              <a:latin typeface="Arial"/>
              <a:ea typeface="Arial"/>
              <a:cs typeface="Arial"/>
              <a:sym typeface="Arial"/>
            </a:endParaRPr>
          </a:p>
          <a:p>
            <a:pPr indent="-287972" lvl="0" marL="457200" rtl="0" algn="l">
              <a:spcBef>
                <a:spcPts val="120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Definición del Módulo</a:t>
            </a:r>
            <a:r>
              <a:rPr lang="es" sz="1100">
                <a:solidFill>
                  <a:srgbClr val="333333"/>
                </a:solidFill>
                <a:latin typeface="Arial"/>
                <a:ea typeface="Arial"/>
                <a:cs typeface="Arial"/>
                <a:sym typeface="Arial"/>
              </a:rPr>
              <a:t>: El código que definis dentro del archivo es encapsulado en un módulo. Cuando quieres que ciertas partes de ese código sean accesibles desde otros archivos, necesitas exportarlas.</a:t>
            </a:r>
            <a:endParaRPr sz="1100">
              <a:solidFill>
                <a:srgbClr val="333333"/>
              </a:solidFill>
              <a:latin typeface="Arial"/>
              <a:ea typeface="Arial"/>
              <a:cs typeface="Arial"/>
              <a:sym typeface="Arial"/>
            </a:endParaRPr>
          </a:p>
          <a:p>
            <a:pPr indent="-287972" lvl="0" marL="457200" rtl="0" algn="l">
              <a:spcBef>
                <a:spcPts val="0"/>
              </a:spcBef>
              <a:spcAft>
                <a:spcPts val="0"/>
              </a:spcAft>
              <a:buClr>
                <a:srgbClr val="333333"/>
              </a:buClr>
              <a:buSzPct val="100000"/>
              <a:buFont typeface="Arial"/>
              <a:buChar char="●"/>
            </a:pPr>
            <a:r>
              <a:rPr b="1" lang="es" sz="1100">
                <a:solidFill>
                  <a:srgbClr val="333333"/>
                </a:solidFill>
                <a:latin typeface="Arial"/>
                <a:ea typeface="Arial"/>
                <a:cs typeface="Arial"/>
                <a:sym typeface="Arial"/>
              </a:rPr>
              <a:t>Exportar la Clase</a:t>
            </a:r>
            <a:r>
              <a:rPr lang="es" sz="1100">
                <a:solidFill>
                  <a:srgbClr val="333333"/>
                </a:solidFill>
                <a:latin typeface="Arial"/>
                <a:ea typeface="Arial"/>
                <a:cs typeface="Arial"/>
                <a:sym typeface="Arial"/>
              </a:rPr>
              <a:t>: Otros archivos puedan importarla y utilizarla.</a:t>
            </a:r>
            <a:endParaRPr sz="1100">
              <a:solidFill>
                <a:srgbClr val="3333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Organización de archivos y carpetas</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Arial"/>
                <a:ea typeface="Arial"/>
                <a:cs typeface="Arial"/>
                <a:sym typeface="Arial"/>
              </a:rPr>
              <a:t>Organizar los archivos en una aplicación Node.js de manera efectiva es crucial para mantener el proyecto manejable y escalable.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En este documento  te doy una estructura de carpetas y nombres de archivos que puedes utilizar para una aplicación Node.js, junto con descripciones para cada uno.</a:t>
            </a:r>
            <a:endParaRPr>
              <a:latin typeface="Arial"/>
              <a:ea typeface="Arial"/>
              <a:cs typeface="Arial"/>
              <a:sym typeface="Arial"/>
            </a:endParaRPr>
          </a:p>
        </p:txBody>
      </p:sp>
      <p:sp>
        <p:nvSpPr>
          <p:cNvPr id="115" name="Google Shape;115;p17"/>
          <p:cNvSpPr txBox="1"/>
          <p:nvPr/>
        </p:nvSpPr>
        <p:spPr>
          <a:xfrm>
            <a:off x="729450" y="3724375"/>
            <a:ext cx="792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hlinkClick r:id="rId3"/>
              </a:rPr>
              <a:t>https://docs.google.com/document/d/1-MdCUFPyzNsIgwSAHKW3Cf5z7zNFtduwVoJwVo046J8/edit?usp=sharing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t>
            </a:r>
            <a:r>
              <a:rPr lang="es"/>
              <a:t>ódulos nativos más comunes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http:</a:t>
            </a:r>
            <a:r>
              <a:rPr b="1" lang="es" sz="1400">
                <a:solidFill>
                  <a:srgbClr val="010614"/>
                </a:solidFill>
                <a:latin typeface="Arial"/>
                <a:ea typeface="Arial"/>
                <a:cs typeface="Arial"/>
                <a:sym typeface="Arial"/>
              </a:rPr>
              <a:t> Proporciona funcionalidades para crear servidores y clientes HTTP.</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fs:</a:t>
            </a:r>
            <a:r>
              <a:rPr b="1" lang="es" sz="1400">
                <a:solidFill>
                  <a:srgbClr val="010614"/>
                </a:solidFill>
                <a:latin typeface="Arial"/>
                <a:ea typeface="Arial"/>
                <a:cs typeface="Arial"/>
                <a:sym typeface="Arial"/>
              </a:rPr>
              <a:t> Proporciona funcionalidades para leer y escribir archivos en el sistema de archivos del servidor.</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path:</a:t>
            </a:r>
            <a:r>
              <a:rPr b="1" lang="es" sz="1400">
                <a:solidFill>
                  <a:srgbClr val="010614"/>
                </a:solidFill>
                <a:latin typeface="Arial"/>
                <a:ea typeface="Arial"/>
                <a:cs typeface="Arial"/>
                <a:sym typeface="Arial"/>
              </a:rPr>
              <a:t> Proporciona funcionalidades para trabajar con rutas de archivos y directorios.</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util:</a:t>
            </a:r>
            <a:r>
              <a:rPr b="1" lang="es" sz="1400">
                <a:solidFill>
                  <a:srgbClr val="010614"/>
                </a:solidFill>
                <a:latin typeface="Arial"/>
                <a:ea typeface="Arial"/>
                <a:cs typeface="Arial"/>
                <a:sym typeface="Arial"/>
              </a:rPr>
              <a:t> Proporciona funcionalidades de utilidad diversa, como heredar de prototipos y ejecutar funciones de manera asíncrona.</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assert:</a:t>
            </a:r>
            <a:r>
              <a:rPr b="1" lang="es" sz="1400">
                <a:solidFill>
                  <a:srgbClr val="010614"/>
                </a:solidFill>
                <a:latin typeface="Arial"/>
                <a:ea typeface="Arial"/>
                <a:cs typeface="Arial"/>
                <a:sym typeface="Arial"/>
              </a:rPr>
              <a:t> Proporciona funcionalidades para realizar pruebas de afirmaciones en el código.</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net:</a:t>
            </a:r>
            <a:r>
              <a:rPr b="1" lang="es" sz="1400">
                <a:solidFill>
                  <a:srgbClr val="010614"/>
                </a:solidFill>
                <a:latin typeface="Arial"/>
                <a:ea typeface="Arial"/>
                <a:cs typeface="Arial"/>
                <a:sym typeface="Arial"/>
              </a:rPr>
              <a:t> Permite trabajar con la red utilizando diferentes protocolos.</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events:</a:t>
            </a:r>
            <a:r>
              <a:rPr b="1" lang="es" sz="1400">
                <a:solidFill>
                  <a:srgbClr val="010614"/>
                </a:solidFill>
                <a:latin typeface="Arial"/>
                <a:ea typeface="Arial"/>
                <a:cs typeface="Arial"/>
                <a:sym typeface="Arial"/>
              </a:rPr>
              <a:t> Módulo para implementar emisores de eventos (el patrón observador de node).</a:t>
            </a:r>
            <a:endParaRPr b="1" sz="1400">
              <a:solidFill>
                <a:srgbClr val="010614"/>
              </a:solidFill>
              <a:latin typeface="Arial"/>
              <a:ea typeface="Arial"/>
              <a:cs typeface="Arial"/>
              <a:sym typeface="Arial"/>
            </a:endParaRPr>
          </a:p>
          <a:p>
            <a:pPr indent="-304165" lvl="0" marL="838200" rtl="0" algn="l">
              <a:spcBef>
                <a:spcPts val="0"/>
              </a:spcBef>
              <a:spcAft>
                <a:spcPts val="0"/>
              </a:spcAft>
              <a:buClr>
                <a:srgbClr val="010614"/>
              </a:buClr>
              <a:buSzPct val="100000"/>
              <a:buFont typeface="Roboto"/>
              <a:buChar char="●"/>
            </a:pPr>
            <a:r>
              <a:rPr b="1" lang="es" sz="1400">
                <a:solidFill>
                  <a:srgbClr val="E83E8C"/>
                </a:solidFill>
                <a:latin typeface="Arial"/>
                <a:ea typeface="Arial"/>
                <a:cs typeface="Arial"/>
                <a:sym typeface="Arial"/>
              </a:rPr>
              <a:t>os:</a:t>
            </a:r>
            <a:r>
              <a:rPr b="1" lang="es" sz="1400">
                <a:solidFill>
                  <a:srgbClr val="010614"/>
                </a:solidFill>
                <a:latin typeface="Arial"/>
                <a:ea typeface="Arial"/>
                <a:cs typeface="Arial"/>
                <a:sym typeface="Arial"/>
              </a:rPr>
              <a:t> Permite acceder a información al nivel del sistema operativo.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El módulo del sistema de archivos (fs)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100">
                <a:solidFill>
                  <a:srgbClr val="000000"/>
                </a:solidFill>
                <a:latin typeface="Arial"/>
                <a:ea typeface="Arial"/>
                <a:cs typeface="Arial"/>
                <a:sym typeface="Arial"/>
              </a:rPr>
              <a:t>Uno de los módulos incorporados más utilizados en Node.js es el módulo </a:t>
            </a:r>
            <a:r>
              <a:rPr lang="es" sz="1100">
                <a:solidFill>
                  <a:srgbClr val="188038"/>
                </a:solidFill>
                <a:latin typeface="Roboto Mono"/>
                <a:ea typeface="Roboto Mono"/>
                <a:cs typeface="Roboto Mono"/>
                <a:sym typeface="Roboto Mono"/>
              </a:rPr>
              <a:t>fs</a:t>
            </a:r>
            <a:r>
              <a:rPr lang="es" sz="1100">
                <a:solidFill>
                  <a:srgbClr val="000000"/>
                </a:solidFill>
                <a:latin typeface="Arial"/>
                <a:ea typeface="Arial"/>
                <a:cs typeface="Arial"/>
                <a:sym typeface="Arial"/>
              </a:rPr>
              <a:t>, que se refiere al sistema de archivos. Este módulo proporciona una variedad de funciones para trabajar con archivos y directorios en el sistema de archivos.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 sz="1100">
                <a:solidFill>
                  <a:srgbClr val="000000"/>
                </a:solidFill>
                <a:latin typeface="Arial"/>
                <a:ea typeface="Arial"/>
                <a:cs typeface="Arial"/>
                <a:sym typeface="Arial"/>
              </a:rPr>
              <a:t>Para leer un archivo de texto almacenado localmente, simplemente usamos el módulo </a:t>
            </a:r>
            <a:r>
              <a:rPr lang="es" sz="1100">
                <a:solidFill>
                  <a:srgbClr val="188038"/>
                </a:solidFill>
                <a:latin typeface="Roboto Mono"/>
                <a:ea typeface="Roboto Mono"/>
                <a:cs typeface="Roboto Mono"/>
                <a:sym typeface="Roboto Mono"/>
              </a:rPr>
              <a:t>fs</a:t>
            </a:r>
            <a:r>
              <a:rPr lang="es" sz="1100">
                <a:solidFill>
                  <a:srgbClr val="000000"/>
                </a:solidFill>
                <a:latin typeface="Arial"/>
                <a:ea typeface="Arial"/>
                <a:cs typeface="Arial"/>
                <a:sym typeface="Arial"/>
              </a:rPr>
              <a:t> para acceder y extraer el contenido del archivo, especificando su ruta y otros parámetros necesarios. El módulo </a:t>
            </a:r>
            <a:r>
              <a:rPr lang="es" sz="1100">
                <a:solidFill>
                  <a:srgbClr val="188038"/>
                </a:solidFill>
                <a:latin typeface="Roboto Mono"/>
                <a:ea typeface="Roboto Mono"/>
                <a:cs typeface="Roboto Mono"/>
                <a:sym typeface="Roboto Mono"/>
              </a:rPr>
              <a:t>fs</a:t>
            </a:r>
            <a:r>
              <a:rPr lang="es" sz="1100">
                <a:solidFill>
                  <a:srgbClr val="000000"/>
                </a:solidFill>
                <a:latin typeface="Arial"/>
                <a:ea typeface="Arial"/>
                <a:cs typeface="Arial"/>
                <a:sym typeface="Arial"/>
              </a:rPr>
              <a:t> ofrece métodos tanto síncronos como asíncronos para cubrir diferentes necesidades y situaciones, permitiendo manejar operaciones de archivo de manera eficiente.</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 sz="1100">
                <a:solidFill>
                  <a:srgbClr val="000000"/>
                </a:solidFill>
                <a:latin typeface="Arial"/>
                <a:ea typeface="Arial"/>
                <a:cs typeface="Arial"/>
                <a:sym typeface="Arial"/>
              </a:rPr>
              <a:t>Al igual que con otros módulos en Node.js, utilizamos la función </a:t>
            </a:r>
            <a:r>
              <a:rPr lang="es" sz="1100">
                <a:solidFill>
                  <a:srgbClr val="188038"/>
                </a:solidFill>
                <a:latin typeface="Roboto Mono"/>
                <a:ea typeface="Roboto Mono"/>
                <a:cs typeface="Roboto Mono"/>
                <a:sym typeface="Roboto Mono"/>
              </a:rPr>
              <a:t>require</a:t>
            </a:r>
            <a:r>
              <a:rPr lang="es" sz="1100">
                <a:solidFill>
                  <a:srgbClr val="000000"/>
                </a:solidFill>
                <a:latin typeface="Arial"/>
                <a:ea typeface="Arial"/>
                <a:cs typeface="Arial"/>
                <a:sym typeface="Arial"/>
              </a:rPr>
              <a:t> para importar las funciones del módulo </a:t>
            </a:r>
            <a:r>
              <a:rPr lang="es" sz="1100">
                <a:solidFill>
                  <a:srgbClr val="188038"/>
                </a:solidFill>
                <a:latin typeface="Roboto Mono"/>
                <a:ea typeface="Roboto Mono"/>
                <a:cs typeface="Roboto Mono"/>
                <a:sym typeface="Roboto Mono"/>
              </a:rPr>
              <a:t>fs</a:t>
            </a:r>
            <a:r>
              <a:rPr lang="es" sz="1100">
                <a:solidFill>
                  <a:srgbClr val="000000"/>
                </a:solidFill>
                <a:latin typeface="Arial"/>
                <a:ea typeface="Arial"/>
                <a:cs typeface="Arial"/>
                <a:sym typeface="Arial"/>
              </a:rPr>
              <a:t> y así tener acceso a las operaciones del sistema de archivos. La importación del módulo se realiza mediante el siguiente código:</a:t>
            </a:r>
            <a:endParaRPr/>
          </a:p>
        </p:txBody>
      </p:sp>
      <p:pic>
        <p:nvPicPr>
          <p:cNvPr id="128" name="Google Shape;128;p19"/>
          <p:cNvPicPr preferRelativeResize="0"/>
          <p:nvPr/>
        </p:nvPicPr>
        <p:blipFill>
          <a:blip r:embed="rId3">
            <a:alphaModFix/>
          </a:blip>
          <a:stretch>
            <a:fillRect/>
          </a:stretch>
        </p:blipFill>
        <p:spPr>
          <a:xfrm>
            <a:off x="2122250" y="4339975"/>
            <a:ext cx="1628775"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Módulo HTTP</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2887163" y="2078863"/>
            <a:ext cx="6105525" cy="191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40450" y="675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Módulos propios</a:t>
            </a:r>
            <a:endParaRPr/>
          </a:p>
        </p:txBody>
      </p:sp>
      <p:sp>
        <p:nvSpPr>
          <p:cNvPr id="141" name="Google Shape;141;p21"/>
          <p:cNvSpPr txBox="1"/>
          <p:nvPr>
            <p:ph idx="1" type="body"/>
          </p:nvPr>
        </p:nvSpPr>
        <p:spPr>
          <a:xfrm>
            <a:off x="264250" y="13614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Arial"/>
                <a:ea typeface="Arial"/>
                <a:cs typeface="Arial"/>
                <a:sym typeface="Arial"/>
              </a:rPr>
              <a:t>Además de utilizar módulos de Node, también podemos crear nuestros propios módulos para organizar mejor nuestro proyecto. Si no lo hacemos, tendremos todo el código en un único archivo y eso suele generar mucho desorden, sobre todo cuando los proyectos y el código crecen. </a:t>
            </a:r>
            <a:endParaRPr>
              <a:latin typeface="Arial"/>
              <a:ea typeface="Arial"/>
              <a:cs typeface="Arial"/>
              <a:sym typeface="Arial"/>
            </a:endParaRPr>
          </a:p>
          <a:p>
            <a:pPr indent="0" lvl="0" marL="0" rtl="0" algn="l">
              <a:spcBef>
                <a:spcPts val="1200"/>
              </a:spcBef>
              <a:spcAft>
                <a:spcPts val="1200"/>
              </a:spcAft>
              <a:buNone/>
            </a:pPr>
            <a:r>
              <a:rPr lang="es">
                <a:latin typeface="Arial"/>
                <a:ea typeface="Arial"/>
                <a:cs typeface="Arial"/>
                <a:sym typeface="Arial"/>
              </a:rPr>
              <a:t>Para crear un propio módulo, debemos crear un archivo separado, por ejemplo, uno que se llame operaciones_basicas.js y agregar las siguientes líneas:</a:t>
            </a:r>
            <a:endParaRPr>
              <a:latin typeface="Arial"/>
              <a:ea typeface="Arial"/>
              <a:cs typeface="Arial"/>
              <a:sym typeface="Arial"/>
            </a:endParaRPr>
          </a:p>
        </p:txBody>
      </p:sp>
      <p:pic>
        <p:nvPicPr>
          <p:cNvPr id="142" name="Google Shape;142;p21"/>
          <p:cNvPicPr preferRelativeResize="0"/>
          <p:nvPr/>
        </p:nvPicPr>
        <p:blipFill>
          <a:blip r:embed="rId3">
            <a:alphaModFix/>
          </a:blip>
          <a:stretch>
            <a:fillRect/>
          </a:stretch>
        </p:blipFill>
        <p:spPr>
          <a:xfrm>
            <a:off x="340450" y="2867838"/>
            <a:ext cx="3429000" cy="1514475"/>
          </a:xfrm>
          <a:prstGeom prst="rect">
            <a:avLst/>
          </a:prstGeom>
          <a:noFill/>
          <a:ln>
            <a:noFill/>
          </a:ln>
        </p:spPr>
      </p:pic>
      <p:sp>
        <p:nvSpPr>
          <p:cNvPr id="143" name="Google Shape;143;p21"/>
          <p:cNvSpPr txBox="1"/>
          <p:nvPr/>
        </p:nvSpPr>
        <p:spPr>
          <a:xfrm>
            <a:off x="3800975" y="2867850"/>
            <a:ext cx="466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010614"/>
                </a:solidFill>
              </a:rPr>
              <a:t>Exports es el objeto que se va a exportar y, por lo tanto, que se asignará al momento de hacer un </a:t>
            </a:r>
            <a:r>
              <a:rPr lang="es">
                <a:solidFill>
                  <a:srgbClr val="E83E8C"/>
                </a:solidFill>
              </a:rPr>
              <a:t>require('./operaciones_basicas')</a:t>
            </a:r>
            <a:endParaRPr/>
          </a:p>
        </p:txBody>
      </p:sp>
      <p:pic>
        <p:nvPicPr>
          <p:cNvPr id="144" name="Google Shape;144;p21"/>
          <p:cNvPicPr preferRelativeResize="0"/>
          <p:nvPr/>
        </p:nvPicPr>
        <p:blipFill>
          <a:blip r:embed="rId4">
            <a:alphaModFix/>
          </a:blip>
          <a:stretch>
            <a:fillRect/>
          </a:stretch>
        </p:blipFill>
        <p:spPr>
          <a:xfrm>
            <a:off x="3837848" y="3622500"/>
            <a:ext cx="5442199" cy="45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