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34732e3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34732e3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34732e3a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34732e3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34732e3a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34732e3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2f867d5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2f867d5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3412fc2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3412fc2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0a24af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0a24af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3412fc2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3412fc2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3412fc2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3412fc2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3412fc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3412fc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3412fc2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3412fc2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40a385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40a385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3412fc26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3412fc2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3412fc26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3412fc2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34732e3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34732e3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34732e3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34732e3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40a385b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40a385b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40a385b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40a385b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2f867d5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2f867d5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f867d5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f867d5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2f867d5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2f867d5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34732e3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34732e3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localhost:3000/cuenta/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a</a:t>
            </a:r>
            <a:endParaRPr/>
          </a:p>
          <a:p>
            <a:pPr indent="0" lvl="0" marL="0" rtl="0" algn="l">
              <a:spcBef>
                <a:spcPts val="0"/>
              </a:spcBef>
              <a:spcAft>
                <a:spcPts val="0"/>
              </a:spcAft>
              <a:buNone/>
            </a:pPr>
            <a:r>
              <a:rPr lang="es"/>
              <a:t>API REST básica </a:t>
            </a:r>
            <a:endParaRPr/>
          </a:p>
          <a:p>
            <a:pPr indent="0" lvl="0" marL="0" rtl="0" algn="l">
              <a:spcBef>
                <a:spcPts val="0"/>
              </a:spcBef>
              <a:spcAft>
                <a:spcPts val="0"/>
              </a:spcAft>
              <a:buNone/>
            </a:pPr>
            <a:r>
              <a:rPr lang="es"/>
              <a:t>con Node y Express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05/09/2024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7650" y="52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Express Responses (El objeto response)</a:t>
            </a:r>
            <a:endParaRPr/>
          </a:p>
        </p:txBody>
      </p:sp>
      <p:sp>
        <p:nvSpPr>
          <p:cNvPr id="148" name="Google Shape;148;p22"/>
          <p:cNvSpPr txBox="1"/>
          <p:nvPr>
            <p:ph idx="1" type="body"/>
          </p:nvPr>
        </p:nvSpPr>
        <p:spPr>
          <a:xfrm>
            <a:off x="729450" y="1326925"/>
            <a:ext cx="7688700" cy="30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10614"/>
                </a:solidFill>
                <a:highlight>
                  <a:srgbClr val="FAFAFA"/>
                </a:highlight>
                <a:latin typeface="Arial"/>
                <a:ea typeface="Arial"/>
                <a:cs typeface="Arial"/>
                <a:sym typeface="Arial"/>
              </a:rPr>
              <a:t>El response puede ser utilizado y modificado antes de ser enviado de regreso.</a:t>
            </a:r>
            <a:endParaRPr sz="1400">
              <a:solidFill>
                <a:srgbClr val="010614"/>
              </a:solidFill>
              <a:highlight>
                <a:srgbClr val="FAFAFA"/>
              </a:highlight>
              <a:latin typeface="Arial"/>
              <a:ea typeface="Arial"/>
              <a:cs typeface="Arial"/>
              <a:sym typeface="Arial"/>
            </a:endParaRPr>
          </a:p>
          <a:p>
            <a:pPr indent="0" lvl="0" marL="0" marR="38100" rtl="0" algn="l">
              <a:lnSpc>
                <a:spcPct val="120000"/>
              </a:lnSpc>
              <a:spcBef>
                <a:spcPts val="0"/>
              </a:spcBef>
              <a:spcAft>
                <a:spcPts val="0"/>
              </a:spcAft>
              <a:buNone/>
            </a:pPr>
            <a:r>
              <a:rPr lang="es" sz="1400">
                <a:solidFill>
                  <a:srgbClr val="010614"/>
                </a:solidFill>
                <a:latin typeface="Arial"/>
                <a:ea typeface="Arial"/>
                <a:cs typeface="Arial"/>
                <a:sym typeface="Arial"/>
              </a:rPr>
              <a:t>Métodos del objeto response</a:t>
            </a:r>
            <a:endParaRPr sz="1400">
              <a:solidFill>
                <a:srgbClr val="010614"/>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444500" rtl="0" algn="l">
              <a:spcBef>
                <a:spcPts val="0"/>
              </a:spcBef>
              <a:spcAft>
                <a:spcPts val="0"/>
              </a:spcAft>
              <a:buNone/>
            </a:pPr>
            <a:r>
              <a:rPr lang="es" sz="1400">
                <a:solidFill>
                  <a:srgbClr val="333333"/>
                </a:solidFill>
                <a:highlight>
                  <a:srgbClr val="FAFAFA"/>
                </a:highlight>
                <a:latin typeface="Arial"/>
                <a:ea typeface="Arial"/>
                <a:cs typeface="Arial"/>
                <a:sym typeface="Arial"/>
              </a:rPr>
              <a:t>response.redirect(url)</a:t>
            </a:r>
            <a:br>
              <a:rPr lang="es" sz="1400">
                <a:solidFill>
                  <a:srgbClr val="333333"/>
                </a:solidFill>
                <a:highlight>
                  <a:srgbClr val="FAFAFA"/>
                </a:highlight>
                <a:latin typeface="Arial"/>
                <a:ea typeface="Arial"/>
                <a:cs typeface="Arial"/>
                <a:sym typeface="Arial"/>
              </a:rPr>
            </a:br>
            <a:r>
              <a:rPr lang="es" sz="1400">
                <a:solidFill>
                  <a:srgbClr val="333333"/>
                </a:solidFill>
                <a:highlight>
                  <a:srgbClr val="FAFAFA"/>
                </a:highlight>
                <a:latin typeface="Arial"/>
                <a:ea typeface="Arial"/>
                <a:cs typeface="Arial"/>
                <a:sym typeface="Arial"/>
              </a:rPr>
              <a:t>Redirecciona la respuesta.</a:t>
            </a:r>
            <a:endParaRPr sz="1400">
              <a:solidFill>
                <a:srgbClr val="333333"/>
              </a:solidFill>
              <a:highlight>
                <a:srgbClr val="FAFAFA"/>
              </a:highlight>
              <a:latin typeface="Arial"/>
              <a:ea typeface="Arial"/>
              <a:cs typeface="Arial"/>
              <a:sym typeface="Arial"/>
            </a:endParaRPr>
          </a:p>
          <a:p>
            <a:pPr indent="0" lvl="0" marL="444500" rtl="0" algn="l">
              <a:spcBef>
                <a:spcPts val="1200"/>
              </a:spcBef>
              <a:spcAft>
                <a:spcPts val="0"/>
              </a:spcAft>
              <a:buNone/>
            </a:pPr>
            <a:r>
              <a:rPr lang="es" sz="1400">
                <a:solidFill>
                  <a:srgbClr val="333333"/>
                </a:solidFill>
                <a:highlight>
                  <a:srgbClr val="FAFAFA"/>
                </a:highlight>
                <a:latin typeface="Arial"/>
                <a:ea typeface="Arial"/>
                <a:cs typeface="Arial"/>
                <a:sym typeface="Arial"/>
              </a:rPr>
              <a:t>response.send(data)</a:t>
            </a:r>
            <a:br>
              <a:rPr lang="es" sz="1400">
                <a:solidFill>
                  <a:srgbClr val="333333"/>
                </a:solidFill>
                <a:highlight>
                  <a:srgbClr val="FAFAFA"/>
                </a:highlight>
                <a:latin typeface="Arial"/>
                <a:ea typeface="Arial"/>
                <a:cs typeface="Arial"/>
                <a:sym typeface="Arial"/>
              </a:rPr>
            </a:br>
            <a:r>
              <a:rPr lang="es" sz="1400">
                <a:solidFill>
                  <a:srgbClr val="333333"/>
                </a:solidFill>
                <a:highlight>
                  <a:srgbClr val="FAFAFA"/>
                </a:highlight>
                <a:latin typeface="Arial"/>
                <a:ea typeface="Arial"/>
                <a:cs typeface="Arial"/>
                <a:sym typeface="Arial"/>
              </a:rPr>
              <a:t>Envía la respuesta.</a:t>
            </a:r>
            <a:endParaRPr sz="1400">
              <a:solidFill>
                <a:srgbClr val="333333"/>
              </a:solidFill>
              <a:highlight>
                <a:srgbClr val="FAFAFA"/>
              </a:highlight>
              <a:latin typeface="Arial"/>
              <a:ea typeface="Arial"/>
              <a:cs typeface="Arial"/>
              <a:sym typeface="Arial"/>
            </a:endParaRPr>
          </a:p>
          <a:p>
            <a:pPr indent="0" lvl="0" marL="444500" rtl="0" algn="l">
              <a:spcBef>
                <a:spcPts val="1200"/>
              </a:spcBef>
              <a:spcAft>
                <a:spcPts val="0"/>
              </a:spcAft>
              <a:buNone/>
            </a:pPr>
            <a:r>
              <a:rPr lang="es" sz="1400">
                <a:solidFill>
                  <a:srgbClr val="333333"/>
                </a:solidFill>
                <a:highlight>
                  <a:srgbClr val="FAFAFA"/>
                </a:highlight>
                <a:latin typeface="Arial"/>
                <a:ea typeface="Arial"/>
                <a:cs typeface="Arial"/>
                <a:sym typeface="Arial"/>
              </a:rPr>
              <a:t>response.json(data)</a:t>
            </a:r>
            <a:br>
              <a:rPr lang="es" sz="1400">
                <a:solidFill>
                  <a:srgbClr val="333333"/>
                </a:solidFill>
                <a:highlight>
                  <a:srgbClr val="FAFAFA"/>
                </a:highlight>
                <a:latin typeface="Arial"/>
                <a:ea typeface="Arial"/>
                <a:cs typeface="Arial"/>
                <a:sym typeface="Arial"/>
              </a:rPr>
            </a:br>
            <a:r>
              <a:rPr lang="es" sz="1400">
                <a:solidFill>
                  <a:srgbClr val="333333"/>
                </a:solidFill>
                <a:highlight>
                  <a:srgbClr val="FAFAFA"/>
                </a:highlight>
                <a:latin typeface="Arial"/>
                <a:ea typeface="Arial"/>
                <a:cs typeface="Arial"/>
                <a:sym typeface="Arial"/>
              </a:rPr>
              <a:t>Envía un json de regreso </a:t>
            </a:r>
            <a:endParaRPr sz="1400">
              <a:solidFill>
                <a:srgbClr val="333333"/>
              </a:solidFill>
              <a:highlight>
                <a:srgbClr val="FAFAFA"/>
              </a:highlight>
              <a:latin typeface="Arial"/>
              <a:ea typeface="Arial"/>
              <a:cs typeface="Arial"/>
              <a:sym typeface="Arial"/>
            </a:endParaRPr>
          </a:p>
          <a:p>
            <a:pPr indent="0" lvl="0" marL="444500" rtl="0" algn="l">
              <a:spcBef>
                <a:spcPts val="1200"/>
              </a:spcBef>
              <a:spcAft>
                <a:spcPts val="1200"/>
              </a:spcAft>
              <a:buNone/>
            </a:pPr>
            <a:r>
              <a:rPr lang="es" sz="1400">
                <a:solidFill>
                  <a:srgbClr val="333333"/>
                </a:solidFill>
                <a:highlight>
                  <a:srgbClr val="FAFAFA"/>
                </a:highlight>
                <a:latin typeface="Arial"/>
                <a:ea typeface="Arial"/>
                <a:cs typeface="Arial"/>
                <a:sym typeface="Arial"/>
              </a:rPr>
              <a:t>y agrega las cabeceras apropiadas.</a:t>
            </a:r>
            <a:endParaRPr sz="1400">
              <a:solidFill>
                <a:srgbClr val="010614"/>
              </a:solidFill>
              <a:highlight>
                <a:srgbClr val="FAFAFA"/>
              </a:highlight>
              <a:latin typeface="Arial"/>
              <a:ea typeface="Arial"/>
              <a:cs typeface="Arial"/>
              <a:sym typeface="Arial"/>
            </a:endParaRPr>
          </a:p>
        </p:txBody>
      </p:sp>
      <p:sp>
        <p:nvSpPr>
          <p:cNvPr id="149" name="Google Shape;149;p22"/>
          <p:cNvSpPr txBox="1"/>
          <p:nvPr/>
        </p:nvSpPr>
        <p:spPr>
          <a:xfrm>
            <a:off x="5061425" y="1709950"/>
            <a:ext cx="3720900" cy="2596800"/>
          </a:xfrm>
          <a:prstGeom prst="rect">
            <a:avLst/>
          </a:prstGeom>
          <a:noFill/>
          <a:ln>
            <a:noFill/>
          </a:ln>
        </p:spPr>
        <p:txBody>
          <a:bodyPr anchorCtr="0" anchor="t" bIns="91425" lIns="91425" spcFirstLastPara="1" rIns="91425" wrap="square" tIns="91425">
            <a:spAutoFit/>
          </a:bodyPr>
          <a:lstStyle/>
          <a:p>
            <a:pPr indent="0" lvl="0" marL="444500" rtl="0" algn="l">
              <a:lnSpc>
                <a:spcPct val="115000"/>
              </a:lnSpc>
              <a:spcBef>
                <a:spcPts val="0"/>
              </a:spcBef>
              <a:spcAft>
                <a:spcPts val="0"/>
              </a:spcAft>
              <a:buNone/>
            </a:pPr>
            <a:r>
              <a:t/>
            </a:r>
            <a:endParaRPr>
              <a:solidFill>
                <a:srgbClr val="333333"/>
              </a:solidFill>
              <a:highlight>
                <a:srgbClr val="FAFAFA"/>
              </a:highlight>
            </a:endParaRPr>
          </a:p>
          <a:p>
            <a:pPr indent="0" lvl="0" marL="444500" rtl="0" algn="l">
              <a:lnSpc>
                <a:spcPct val="115000"/>
              </a:lnSpc>
              <a:spcBef>
                <a:spcPts val="1200"/>
              </a:spcBef>
              <a:spcAft>
                <a:spcPts val="0"/>
              </a:spcAft>
              <a:buNone/>
            </a:pPr>
            <a:r>
              <a:rPr lang="es">
                <a:solidFill>
                  <a:srgbClr val="333333"/>
                </a:solidFill>
                <a:highlight>
                  <a:srgbClr val="FAFAFA"/>
                </a:highlight>
              </a:rPr>
              <a:t>response.sendfile(path, options, callback)</a:t>
            </a:r>
            <a:br>
              <a:rPr lang="es">
                <a:solidFill>
                  <a:srgbClr val="333333"/>
                </a:solidFill>
                <a:highlight>
                  <a:srgbClr val="FAFAFA"/>
                </a:highlight>
              </a:rPr>
            </a:br>
            <a:r>
              <a:rPr lang="es">
                <a:solidFill>
                  <a:srgbClr val="333333"/>
                </a:solidFill>
                <a:highlight>
                  <a:srgbClr val="FAFAFA"/>
                </a:highlight>
              </a:rPr>
              <a:t>Envía un archivo para descarga.</a:t>
            </a:r>
            <a:endParaRPr>
              <a:solidFill>
                <a:srgbClr val="333333"/>
              </a:solidFill>
              <a:highlight>
                <a:srgbClr val="FAFAFA"/>
              </a:highlight>
            </a:endParaRPr>
          </a:p>
          <a:p>
            <a:pPr indent="0" lvl="0" marL="444500" rtl="0" algn="l">
              <a:lnSpc>
                <a:spcPct val="115000"/>
              </a:lnSpc>
              <a:spcBef>
                <a:spcPts val="1200"/>
              </a:spcBef>
              <a:spcAft>
                <a:spcPts val="0"/>
              </a:spcAft>
              <a:buNone/>
            </a:pPr>
            <a:r>
              <a:rPr lang="es">
                <a:solidFill>
                  <a:srgbClr val="333333"/>
                </a:solidFill>
                <a:highlight>
                  <a:srgbClr val="FAFAFA"/>
                </a:highlight>
              </a:rPr>
              <a:t>response.render(template, locals, callback)</a:t>
            </a:r>
            <a:br>
              <a:rPr lang="es">
                <a:solidFill>
                  <a:srgbClr val="333333"/>
                </a:solidFill>
                <a:highlight>
                  <a:srgbClr val="FAFAFA"/>
                </a:highlight>
              </a:rPr>
            </a:br>
            <a:r>
              <a:rPr lang="es">
                <a:solidFill>
                  <a:srgbClr val="333333"/>
                </a:solidFill>
                <a:highlight>
                  <a:srgbClr val="FAFAFA"/>
                </a:highlight>
              </a:rPr>
              <a:t>Procesa un template.</a:t>
            </a:r>
            <a:endParaRPr>
              <a:solidFill>
                <a:srgbClr val="333333"/>
              </a:solidFill>
              <a:highlight>
                <a:srgbClr val="FAFAFA"/>
              </a:highlight>
            </a:endParaRPr>
          </a:p>
          <a:p>
            <a:pPr indent="0" lvl="0" marL="444500" rtl="0" algn="l">
              <a:lnSpc>
                <a:spcPct val="115000"/>
              </a:lnSpc>
              <a:spcBef>
                <a:spcPts val="1200"/>
              </a:spcBef>
              <a:spcAft>
                <a:spcPts val="1200"/>
              </a:spcAft>
              <a:buNone/>
            </a:pPr>
            <a:r>
              <a:rPr lang="es">
                <a:solidFill>
                  <a:srgbClr val="333333"/>
                </a:solidFill>
                <a:highlight>
                  <a:srgbClr val="FAFAFA"/>
                </a:highlight>
              </a:rPr>
              <a:t>response.locals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Nodemon</a:t>
            </a:r>
            <a:endParaRPr/>
          </a:p>
        </p:txBody>
      </p:sp>
      <p:sp>
        <p:nvSpPr>
          <p:cNvPr id="155" name="Google Shape;155;p23"/>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latin typeface="Arial"/>
                <a:ea typeface="Arial"/>
                <a:cs typeface="Arial"/>
                <a:sym typeface="Arial"/>
              </a:rPr>
              <a:t>Cada vez que hacemos cambios en el código de la aplicación, tenemos que reiniciarla para ver esos cambios en nuestro servidor. Reiniciamos la aplicación cerrándola primero escribiendo Ctrl+C en la consola y luego volviendo a levantarla. </a:t>
            </a:r>
            <a:endParaRPr>
              <a:latin typeface="Arial"/>
              <a:ea typeface="Arial"/>
              <a:cs typeface="Arial"/>
              <a:sym typeface="Arial"/>
            </a:endParaRPr>
          </a:p>
          <a:p>
            <a:pPr indent="0" lvl="0" marL="0" rtl="0" algn="l">
              <a:spcBef>
                <a:spcPts val="1200"/>
              </a:spcBef>
              <a:spcAft>
                <a:spcPts val="1200"/>
              </a:spcAft>
              <a:buNone/>
            </a:pPr>
            <a:r>
              <a:rPr lang="es">
                <a:latin typeface="Arial"/>
                <a:ea typeface="Arial"/>
                <a:cs typeface="Arial"/>
                <a:sym typeface="Arial"/>
              </a:rPr>
              <a:t>Sin embargo, esto es un poco engorroso. La solución a este problema es nodemon: nodemon observará los archivos en el directorio en el que se inició nodemon, y si algún archivo cambia, nodemon reiniciará automáticamente su aplicación de node.</a:t>
            </a:r>
            <a:endParaRPr>
              <a:latin typeface="Arial"/>
              <a:ea typeface="Arial"/>
              <a:cs typeface="Arial"/>
              <a:sym typeface="Arial"/>
            </a:endParaRPr>
          </a:p>
        </p:txBody>
      </p:sp>
      <p:pic>
        <p:nvPicPr>
          <p:cNvPr id="156" name="Google Shape;156;p23"/>
          <p:cNvPicPr preferRelativeResize="0"/>
          <p:nvPr/>
        </p:nvPicPr>
        <p:blipFill>
          <a:blip r:embed="rId3">
            <a:alphaModFix/>
          </a:blip>
          <a:stretch>
            <a:fillRect/>
          </a:stretch>
        </p:blipFill>
        <p:spPr>
          <a:xfrm>
            <a:off x="4697200" y="0"/>
            <a:ext cx="4385175" cy="499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Obteniendo un solo recurso</a:t>
            </a:r>
            <a:endParaRPr/>
          </a:p>
        </p:txBody>
      </p:sp>
      <p:sp>
        <p:nvSpPr>
          <p:cNvPr id="162" name="Google Shape;162;p24"/>
          <p:cNvSpPr txBox="1"/>
          <p:nvPr>
            <p:ph idx="1" type="body"/>
          </p:nvPr>
        </p:nvSpPr>
        <p:spPr>
          <a:xfrm>
            <a:off x="729450" y="2078875"/>
            <a:ext cx="3648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Arial"/>
                <a:ea typeface="Arial"/>
                <a:cs typeface="Arial"/>
                <a:sym typeface="Arial"/>
              </a:rPr>
              <a:t>Se puede acceder al parámetro id en la ruta de una solicitud a través del objeto request:</a:t>
            </a:r>
            <a:endParaRPr>
              <a:latin typeface="Arial"/>
              <a:ea typeface="Arial"/>
              <a:cs typeface="Arial"/>
              <a:sym typeface="Arial"/>
            </a:endParaRPr>
          </a:p>
          <a:p>
            <a:pPr indent="0" lvl="0" marL="0" rtl="0" algn="l">
              <a:spcBef>
                <a:spcPts val="1200"/>
              </a:spcBef>
              <a:spcAft>
                <a:spcPts val="1200"/>
              </a:spcAft>
              <a:buNone/>
            </a:pPr>
            <a:r>
              <a:t/>
            </a:r>
            <a:endParaRPr/>
          </a:p>
        </p:txBody>
      </p:sp>
      <p:sp>
        <p:nvSpPr>
          <p:cNvPr id="163" name="Google Shape;163;p24"/>
          <p:cNvSpPr txBox="1"/>
          <p:nvPr/>
        </p:nvSpPr>
        <p:spPr>
          <a:xfrm>
            <a:off x="5348700" y="1941925"/>
            <a:ext cx="3000000" cy="21510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chemeClr val="lt1"/>
                </a:solidFill>
              </a:rPr>
              <a:t> router.get('/:id', (req, res) =&gt; {</a:t>
            </a:r>
            <a:endParaRPr sz="1300">
              <a:solidFill>
                <a:schemeClr val="lt1"/>
              </a:solidFill>
            </a:endParaRPr>
          </a:p>
          <a:p>
            <a:pPr indent="0" lvl="0" marL="457200" rtl="0" algn="l">
              <a:lnSpc>
                <a:spcPct val="115000"/>
              </a:lnSpc>
              <a:spcBef>
                <a:spcPts val="1200"/>
              </a:spcBef>
              <a:spcAft>
                <a:spcPts val="0"/>
              </a:spcAft>
              <a:buNone/>
            </a:pPr>
            <a:r>
              <a:rPr lang="es" sz="1300">
                <a:solidFill>
                  <a:schemeClr val="lt1"/>
                </a:solidFill>
              </a:rPr>
              <a:t> const id = req.params.id;</a:t>
            </a:r>
            <a:endParaRPr sz="1300">
              <a:solidFill>
                <a:schemeClr val="lt1"/>
              </a:solidFill>
            </a:endParaRPr>
          </a:p>
          <a:p>
            <a:pPr indent="0" lvl="0" marL="457200" rtl="0" algn="l">
              <a:lnSpc>
                <a:spcPct val="115000"/>
              </a:lnSpc>
              <a:spcBef>
                <a:spcPts val="1200"/>
              </a:spcBef>
              <a:spcAft>
                <a:spcPts val="0"/>
              </a:spcAft>
              <a:buNone/>
            </a:pPr>
            <a:r>
              <a:rPr lang="es" sz="1300">
                <a:solidFill>
                  <a:schemeClr val="lt1"/>
                </a:solidFill>
              </a:rPr>
              <a:t> const note = notes.find((note) =&gt; note.id === id);</a:t>
            </a:r>
            <a:endParaRPr sz="1300">
              <a:solidFill>
                <a:schemeClr val="lt1"/>
              </a:solidFill>
            </a:endParaRPr>
          </a:p>
          <a:p>
            <a:pPr indent="0" lvl="0" marL="457200" rtl="0" algn="l">
              <a:lnSpc>
                <a:spcPct val="115000"/>
              </a:lnSpc>
              <a:spcBef>
                <a:spcPts val="1200"/>
              </a:spcBef>
              <a:spcAft>
                <a:spcPts val="0"/>
              </a:spcAft>
              <a:buNone/>
            </a:pPr>
            <a:r>
              <a:rPr lang="es" sz="1300">
                <a:solidFill>
                  <a:schemeClr val="lt1"/>
                </a:solidFill>
              </a:rPr>
              <a:t> res.json(note);</a:t>
            </a:r>
            <a:endParaRPr sz="1300">
              <a:solidFill>
                <a:schemeClr val="lt1"/>
              </a:solidFill>
            </a:endParaRPr>
          </a:p>
          <a:p>
            <a:pPr indent="0" lvl="0" marL="0" rtl="0" algn="l">
              <a:lnSpc>
                <a:spcPct val="115000"/>
              </a:lnSpc>
              <a:spcBef>
                <a:spcPts val="1200"/>
              </a:spcBef>
              <a:spcAft>
                <a:spcPts val="1200"/>
              </a:spcAft>
              <a:buNone/>
            </a:pPr>
            <a:r>
              <a:rPr lang="es" sz="1300">
                <a:solidFill>
                  <a:schemeClr val="lt1"/>
                </a:solidFill>
              </a:rPr>
              <a:t>});  </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rutas en Express</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sz="1400">
                <a:solidFill>
                  <a:schemeClr val="dk2"/>
                </a:solidFill>
                <a:latin typeface="Arial"/>
                <a:ea typeface="Arial"/>
                <a:cs typeface="Arial"/>
                <a:sym typeface="Arial"/>
              </a:rPr>
              <a:t>El enrutamiento se refiere a determinar la forma en que una aplicación responde a una solicitud del cliente a un punto final en particular. Por ejemplo, un cliente puede hacer una solicitud HTTP  (GET, POST, PATCH o DELETE) para varias URL, como las que se muestran a continuación:</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es" sz="1400" u="sng">
                <a:solidFill>
                  <a:schemeClr val="hlink"/>
                </a:solidFill>
                <a:latin typeface="Arial"/>
                <a:ea typeface="Arial"/>
                <a:cs typeface="Arial"/>
                <a:sym typeface="Arial"/>
                <a:hlinkClick r:id="rId3"/>
              </a:rPr>
              <a:t>http://localhost:3000/cuenta/1</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es" sz="1400">
                <a:solidFill>
                  <a:schemeClr val="dk2"/>
                </a:solidFill>
                <a:latin typeface="Arial"/>
                <a:ea typeface="Arial"/>
                <a:cs typeface="Arial"/>
                <a:sym typeface="Arial"/>
              </a:rPr>
              <a:t>appExpress.get("/cuenta/:id", (req, res) =&gt; {</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es" sz="1400">
                <a:solidFill>
                  <a:schemeClr val="dk2"/>
                </a:solidFill>
                <a:latin typeface="Arial"/>
                <a:ea typeface="Arial"/>
                <a:cs typeface="Arial"/>
                <a:sym typeface="Arial"/>
              </a:rPr>
              <a:t>    res.send('Hola mundo!! Express!!');</a:t>
            </a:r>
            <a:endParaRPr sz="1400">
              <a:solidFill>
                <a:schemeClr val="dk2"/>
              </a:solidFill>
              <a:latin typeface="Arial"/>
              <a:ea typeface="Arial"/>
              <a:cs typeface="Arial"/>
              <a:sym typeface="Arial"/>
            </a:endParaRPr>
          </a:p>
          <a:p>
            <a:pPr indent="0" lvl="0" marL="0" rtl="0" algn="l">
              <a:spcBef>
                <a:spcPts val="1200"/>
              </a:spcBef>
              <a:spcAft>
                <a:spcPts val="1200"/>
              </a:spcAft>
              <a:buNone/>
            </a:pPr>
            <a:r>
              <a:rPr lang="es"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rutas (Routes)</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s" sz="1800">
                <a:solidFill>
                  <a:schemeClr val="dk2"/>
                </a:solidFill>
                <a:latin typeface="Arial"/>
                <a:ea typeface="Arial"/>
                <a:cs typeface="Arial"/>
                <a:sym typeface="Arial"/>
              </a:rPr>
              <a:t>Rutas dinámicas: </a:t>
            </a:r>
            <a:r>
              <a:rPr lang="es" sz="1800">
                <a:solidFill>
                  <a:schemeClr val="dk2"/>
                </a:solidFill>
                <a:latin typeface="Arial"/>
                <a:ea typeface="Arial"/>
                <a:cs typeface="Arial"/>
                <a:sym typeface="Arial"/>
              </a:rPr>
              <a:t>Definir rutas como en el ejemplo anterior es muy tedioso de mantener. Para separar las rutas de nuestro archivo index.js principal, usaremos Express.Router. Imaginemos que tenemos la aplicación de una biblioteca. Posiblemente necesitaríamos una ruta /books que nos permita obtener una lista de libros. </a:t>
            </a:r>
            <a:endParaRPr sz="1800">
              <a:solidFill>
                <a:schemeClr val="dk2"/>
              </a:solidFill>
              <a:latin typeface="Arial"/>
              <a:ea typeface="Arial"/>
              <a:cs typeface="Arial"/>
              <a:sym typeface="Arial"/>
            </a:endParaRPr>
          </a:p>
          <a:p>
            <a:pPr indent="0" lvl="0" marL="0" rtl="0" algn="l">
              <a:spcBef>
                <a:spcPts val="1200"/>
              </a:spcBef>
              <a:spcAft>
                <a:spcPts val="0"/>
              </a:spcAft>
              <a:buNone/>
            </a:pPr>
            <a:r>
              <a:rPr b="1" lang="es" sz="1800">
                <a:solidFill>
                  <a:schemeClr val="dk2"/>
                </a:solidFill>
                <a:latin typeface="Arial"/>
                <a:ea typeface="Arial"/>
                <a:cs typeface="Arial"/>
                <a:sym typeface="Arial"/>
              </a:rPr>
              <a:t>Rutas coincidentes con patrón:</a:t>
            </a:r>
            <a:r>
              <a:rPr lang="es" sz="1800">
                <a:solidFill>
                  <a:schemeClr val="dk2"/>
                </a:solidFill>
                <a:latin typeface="Arial"/>
                <a:ea typeface="Arial"/>
                <a:cs typeface="Arial"/>
                <a:sym typeface="Arial"/>
              </a:rPr>
              <a:t>También podemos Usar expresiones regulares para restringir la coincidencia de parámetros de URL. Supongamos que necesitamos que el ID sea un número largo de 10 dígitos. Debemos tener en cuenta que esto sólo coincidirá con las solicitudes que tienen un ID de 10 dígitos. Podemos usar expresiones regulares más complejas para hacer coincidir/validar las rutas.</a:t>
            </a:r>
            <a:endParaRPr sz="1800">
              <a:solidFill>
                <a:schemeClr val="dk2"/>
              </a:solidFill>
              <a:latin typeface="Arial"/>
              <a:ea typeface="Arial"/>
              <a:cs typeface="Arial"/>
              <a:sym typeface="Arial"/>
            </a:endParaRPr>
          </a:p>
          <a:p>
            <a:pPr indent="0" lvl="0" marL="0" rtl="0" algn="l">
              <a:spcBef>
                <a:spcPts val="1200"/>
              </a:spcBef>
              <a:spcAft>
                <a:spcPts val="1200"/>
              </a:spcAft>
              <a:buNone/>
            </a:pPr>
            <a:r>
              <a:rPr b="1" lang="es" sz="1800">
                <a:solidFill>
                  <a:schemeClr val="dk2"/>
                </a:solidFill>
                <a:latin typeface="Arial"/>
                <a:ea typeface="Arial"/>
                <a:cs typeface="Arial"/>
                <a:sym typeface="Arial"/>
              </a:rPr>
              <a:t>Rutas no válidas: </a:t>
            </a:r>
            <a:r>
              <a:rPr lang="es" sz="1800">
                <a:solidFill>
                  <a:schemeClr val="dk2"/>
                </a:solidFill>
                <a:latin typeface="Arial"/>
                <a:ea typeface="Arial"/>
                <a:cs typeface="Arial"/>
                <a:sym typeface="Arial"/>
              </a:rPr>
              <a:t> Si ninguna de las rutas coincide con la solicitud, recibiremos el mensaje "Cannot GET /Hola" como respuesta. </a:t>
            </a:r>
            <a:endParaRPr sz="1400">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Middlewares en Express</a:t>
            </a:r>
            <a:endParaRPr/>
          </a:p>
        </p:txBody>
      </p:sp>
      <p:sp>
        <p:nvSpPr>
          <p:cNvPr id="181" name="Google Shape;181;p27"/>
          <p:cNvSpPr txBox="1"/>
          <p:nvPr>
            <p:ph idx="1" type="body"/>
          </p:nvPr>
        </p:nvSpPr>
        <p:spPr>
          <a:xfrm>
            <a:off x="729450" y="1853850"/>
            <a:ext cx="7688700" cy="29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Arial"/>
                <a:ea typeface="Arial"/>
                <a:cs typeface="Arial"/>
                <a:sym typeface="Arial"/>
              </a:rPr>
              <a:t>Un Middleware es un mecanismo de enlace de software que se encuentra entre la aplicación y los servicios subyacentes. Los middlewares en Express se montan por múltiples razones, una de ellas por ejemplo es validar la información antes de que llegue a la rutina que enviará respuesta hacia el cliente, también pueden usarse para hacer una consulta y guardar información antes de que pase a las funciones que responderán. El patrón middleware implementa continuidad. La petición proviene de un cliente y una respuesta es enviada de vuelta a este.</a:t>
            </a:r>
            <a:endParaRPr sz="1000">
              <a:solidFill>
                <a:schemeClr val="dk2"/>
              </a:solidFill>
              <a:latin typeface="Arial"/>
              <a:ea typeface="Arial"/>
              <a:cs typeface="Arial"/>
              <a:sym typeface="Arial"/>
            </a:endParaRPr>
          </a:p>
          <a:p>
            <a:pPr indent="0" lvl="0" marL="139700" marR="139700" rtl="0" algn="l">
              <a:spcBef>
                <a:spcPts val="1200"/>
              </a:spcBef>
              <a:spcAft>
                <a:spcPts val="0"/>
              </a:spcAft>
              <a:buNone/>
            </a:pPr>
            <a:r>
              <a:rPr lang="es" sz="1000">
                <a:solidFill>
                  <a:schemeClr val="dk2"/>
                </a:solidFill>
                <a:latin typeface="Arial"/>
                <a:ea typeface="Arial"/>
                <a:cs typeface="Arial"/>
                <a:sym typeface="Arial"/>
              </a:rPr>
              <a:t>El patrón middleware implementa continuidad</a:t>
            </a:r>
            <a:endParaRPr sz="1000">
              <a:solidFill>
                <a:schemeClr val="dk2"/>
              </a:solidFill>
              <a:latin typeface="Arial"/>
              <a:ea typeface="Arial"/>
              <a:cs typeface="Arial"/>
              <a:sym typeface="Arial"/>
            </a:endParaRPr>
          </a:p>
          <a:p>
            <a:pPr indent="0" lvl="0" marL="152400" rtl="0" algn="l">
              <a:spcBef>
                <a:spcPts val="1200"/>
              </a:spcBef>
              <a:spcAft>
                <a:spcPts val="0"/>
              </a:spcAft>
              <a:buNone/>
            </a:pPr>
            <a:r>
              <a:rPr lang="es" sz="1000">
                <a:solidFill>
                  <a:schemeClr val="dk2"/>
                </a:solidFill>
                <a:latin typeface="Arial"/>
                <a:ea typeface="Arial"/>
                <a:cs typeface="Arial"/>
                <a:sym typeface="Arial"/>
              </a:rPr>
              <a:t>La petición proviene de un cliente y una respuesta es enviada de vuelta a este.</a:t>
            </a:r>
            <a:endParaRPr sz="1000">
              <a:solidFill>
                <a:schemeClr val="dk2"/>
              </a:solidFill>
              <a:latin typeface="Arial"/>
              <a:ea typeface="Arial"/>
              <a:cs typeface="Arial"/>
              <a:sym typeface="Arial"/>
            </a:endParaRPr>
          </a:p>
          <a:p>
            <a:pPr indent="0" lvl="0" marL="152400" rtl="0" algn="l">
              <a:spcBef>
                <a:spcPts val="1200"/>
              </a:spcBef>
              <a:spcAft>
                <a:spcPts val="0"/>
              </a:spcAft>
              <a:buNone/>
            </a:pPr>
            <a:r>
              <a:rPr lang="es" sz="1000">
                <a:solidFill>
                  <a:schemeClr val="dk2"/>
                </a:solidFill>
                <a:latin typeface="Arial"/>
                <a:ea typeface="Arial"/>
                <a:cs typeface="Arial"/>
                <a:sym typeface="Arial"/>
              </a:rPr>
              <a:t>petición =&gt; middleware1 =&gt; middleware2 =&gt; ruta =&gt; respuesta</a:t>
            </a:r>
            <a:endParaRPr sz="1000">
              <a:solidFill>
                <a:schemeClr val="dk2"/>
              </a:solidFill>
              <a:latin typeface="Arial"/>
              <a:ea typeface="Arial"/>
              <a:cs typeface="Arial"/>
              <a:sym typeface="Arial"/>
            </a:endParaRPr>
          </a:p>
          <a:p>
            <a:pPr indent="0" lvl="0" marL="0" rtl="0" algn="l">
              <a:spcBef>
                <a:spcPts val="1500"/>
              </a:spcBef>
              <a:spcAft>
                <a:spcPts val="0"/>
              </a:spcAft>
              <a:buNone/>
            </a:pPr>
            <a:r>
              <a:rPr lang="es" sz="1000">
                <a:solidFill>
                  <a:schemeClr val="dk2"/>
                </a:solidFill>
                <a:highlight>
                  <a:srgbClr val="FAFAFA"/>
                </a:highlight>
                <a:latin typeface="Arial"/>
                <a:ea typeface="Arial"/>
                <a:cs typeface="Arial"/>
                <a:sym typeface="Arial"/>
              </a:rPr>
              <a:t>Existen 2 tipos de middleware en express:</a:t>
            </a:r>
            <a:endParaRPr sz="1000">
              <a:solidFill>
                <a:schemeClr val="dk2"/>
              </a:solidFill>
              <a:highlight>
                <a:srgbClr val="FAFAFA"/>
              </a:highlight>
              <a:latin typeface="Arial"/>
              <a:ea typeface="Arial"/>
              <a:cs typeface="Arial"/>
              <a:sym typeface="Arial"/>
            </a:endParaRPr>
          </a:p>
          <a:p>
            <a:pPr indent="-228600" lvl="0" marL="762000" rtl="0" algn="l">
              <a:spcBef>
                <a:spcPts val="1200"/>
              </a:spcBef>
              <a:spcAft>
                <a:spcPts val="0"/>
              </a:spcAft>
              <a:buClr>
                <a:schemeClr val="dk2"/>
              </a:buClr>
              <a:buSzPts val="1000"/>
              <a:buFont typeface="Roboto"/>
              <a:buNone/>
            </a:pPr>
            <a:r>
              <a:rPr lang="es" sz="1000">
                <a:solidFill>
                  <a:schemeClr val="dk2"/>
                </a:solidFill>
                <a:highlight>
                  <a:srgbClr val="FAFAFA"/>
                </a:highlight>
                <a:latin typeface="Arial"/>
                <a:ea typeface="Arial"/>
                <a:cs typeface="Arial"/>
                <a:sym typeface="Arial"/>
              </a:rPr>
              <a:t>Middleware de npm: como por ejemplo body-parser: app.use(bodyParser.json()).</a:t>
            </a:r>
            <a:endParaRPr sz="1000">
              <a:solidFill>
                <a:schemeClr val="dk2"/>
              </a:solidFill>
              <a:highlight>
                <a:srgbClr val="FAFAFA"/>
              </a:highlight>
              <a:latin typeface="Arial"/>
              <a:ea typeface="Arial"/>
              <a:cs typeface="Arial"/>
              <a:sym typeface="Arial"/>
            </a:endParaRPr>
          </a:p>
          <a:p>
            <a:pPr indent="-228600" lvl="0" marL="762000" rtl="0" algn="l">
              <a:spcBef>
                <a:spcPts val="0"/>
              </a:spcBef>
              <a:spcAft>
                <a:spcPts val="0"/>
              </a:spcAft>
              <a:buClr>
                <a:schemeClr val="dk2"/>
              </a:buClr>
              <a:buSzPts val="1000"/>
              <a:buFont typeface="Roboto"/>
              <a:buNone/>
            </a:pPr>
            <a:r>
              <a:rPr lang="es" sz="1000">
                <a:solidFill>
                  <a:schemeClr val="dk2"/>
                </a:solidFill>
                <a:highlight>
                  <a:srgbClr val="FAFAFA"/>
                </a:highlight>
                <a:latin typeface="Arial"/>
                <a:ea typeface="Arial"/>
                <a:cs typeface="Arial"/>
                <a:sym typeface="Arial"/>
              </a:rPr>
              <a:t>Middleware personalizados: que se utilizan como app.use((req, res, next)).</a:t>
            </a:r>
            <a:endParaRPr sz="1000">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Middleware de terceros</a:t>
            </a:r>
            <a:endParaRPr/>
          </a:p>
        </p:txBody>
      </p:sp>
      <p:sp>
        <p:nvSpPr>
          <p:cNvPr id="187" name="Google Shape;18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10614"/>
                </a:solidFill>
                <a:highlight>
                  <a:srgbClr val="FAFAFA"/>
                </a:highlight>
                <a:latin typeface="Roboto"/>
                <a:ea typeface="Roboto"/>
                <a:cs typeface="Roboto"/>
                <a:sym typeface="Roboto"/>
              </a:rPr>
              <a:t>La mayoría de las aplicaciones usan </a:t>
            </a:r>
            <a:r>
              <a:rPr lang="es" sz="1400">
                <a:solidFill>
                  <a:srgbClr val="003DF5"/>
                </a:solidFill>
                <a:highlight>
                  <a:srgbClr val="FAFAFA"/>
                </a:highlight>
                <a:latin typeface="Roboto"/>
                <a:ea typeface="Roboto"/>
                <a:cs typeface="Roboto"/>
                <a:sym typeface="Roboto"/>
              </a:rPr>
              <a:t>middlewares</a:t>
            </a:r>
            <a:r>
              <a:rPr lang="es" sz="1400">
                <a:solidFill>
                  <a:srgbClr val="010614"/>
                </a:solidFill>
                <a:highlight>
                  <a:srgbClr val="FAFAFA"/>
                </a:highlight>
                <a:latin typeface="Roboto"/>
                <a:ea typeface="Roboto"/>
                <a:cs typeface="Roboto"/>
                <a:sym typeface="Roboto"/>
              </a:rPr>
              <a:t> desarrollados por terceras personas para simplificar funciones habituales en el desarrollo web, como puede ser: gestión de </a:t>
            </a:r>
            <a:r>
              <a:rPr lang="es" sz="1400">
                <a:solidFill>
                  <a:srgbClr val="003DF5"/>
                </a:solidFill>
                <a:highlight>
                  <a:srgbClr val="FAFAFA"/>
                </a:highlight>
                <a:latin typeface="Roboto"/>
                <a:ea typeface="Roboto"/>
                <a:cs typeface="Roboto"/>
                <a:sym typeface="Roboto"/>
              </a:rPr>
              <a:t>cookies</a:t>
            </a:r>
            <a:r>
              <a:rPr lang="es" sz="1400">
                <a:solidFill>
                  <a:srgbClr val="010614"/>
                </a:solidFill>
                <a:highlight>
                  <a:srgbClr val="FAFAFA"/>
                </a:highlight>
                <a:latin typeface="Roboto"/>
                <a:ea typeface="Roboto"/>
                <a:cs typeface="Roboto"/>
                <a:sym typeface="Roboto"/>
              </a:rPr>
              <a:t>, sesiones, autenticación de usuarios, peticiones </a:t>
            </a:r>
            <a:r>
              <a:rPr lang="es" sz="1400">
                <a:solidFill>
                  <a:srgbClr val="E83E8C"/>
                </a:solidFill>
                <a:highlight>
                  <a:srgbClr val="FAFAFA"/>
                </a:highlight>
                <a:latin typeface="Courier New"/>
                <a:ea typeface="Courier New"/>
                <a:cs typeface="Courier New"/>
                <a:sym typeface="Courier New"/>
              </a:rPr>
              <a:t>POST</a:t>
            </a:r>
            <a:r>
              <a:rPr lang="es" sz="1400">
                <a:solidFill>
                  <a:srgbClr val="010614"/>
                </a:solidFill>
                <a:highlight>
                  <a:srgbClr val="FAFAFA"/>
                </a:highlight>
                <a:latin typeface="Roboto"/>
                <a:ea typeface="Roboto"/>
                <a:cs typeface="Roboto"/>
                <a:sym typeface="Roboto"/>
              </a:rPr>
              <a:t> y datos en </a:t>
            </a:r>
            <a:r>
              <a:rPr lang="es" sz="1400">
                <a:solidFill>
                  <a:srgbClr val="003DF5"/>
                </a:solidFill>
                <a:highlight>
                  <a:srgbClr val="FAFAFA"/>
                </a:highlight>
                <a:latin typeface="Roboto"/>
                <a:ea typeface="Roboto"/>
                <a:cs typeface="Roboto"/>
                <a:sym typeface="Roboto"/>
              </a:rPr>
              <a:t>JSON</a:t>
            </a:r>
            <a:r>
              <a:rPr lang="es" sz="1400">
                <a:solidFill>
                  <a:srgbClr val="010614"/>
                </a:solidFill>
                <a:highlight>
                  <a:srgbClr val="FAFAFA"/>
                </a:highlight>
                <a:latin typeface="Roboto"/>
                <a:ea typeface="Roboto"/>
                <a:cs typeface="Roboto"/>
                <a:sym typeface="Roboto"/>
              </a:rPr>
              <a:t>, registros de eventos, etc.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Formato de Respuestas a Solicitudes</a:t>
            </a:r>
            <a:endParaRPr/>
          </a:p>
        </p:txBody>
      </p:sp>
      <p:sp>
        <p:nvSpPr>
          <p:cNvPr id="193" name="Google Shape;19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10614"/>
                </a:solidFill>
                <a:highlight>
                  <a:srgbClr val="FAFAFA"/>
                </a:highlight>
                <a:latin typeface="Arial"/>
                <a:ea typeface="Arial"/>
                <a:cs typeface="Arial"/>
                <a:sym typeface="Arial"/>
              </a:rPr>
              <a:t>En la mayoría de los sitios web que visitamos o las APIs que usamos, las respuestas del servidor son raramente texto sin formato. Obtenemos páginas </a:t>
            </a:r>
            <a:r>
              <a:rPr lang="es" sz="1100">
                <a:solidFill>
                  <a:srgbClr val="E83E8C"/>
                </a:solidFill>
                <a:highlight>
                  <a:srgbClr val="FAFAFA"/>
                </a:highlight>
                <a:latin typeface="Arial"/>
                <a:ea typeface="Arial"/>
                <a:cs typeface="Arial"/>
                <a:sym typeface="Arial"/>
              </a:rPr>
              <a:t>HTML</a:t>
            </a:r>
            <a:r>
              <a:rPr lang="es" sz="1100">
                <a:solidFill>
                  <a:srgbClr val="010614"/>
                </a:solidFill>
                <a:highlight>
                  <a:srgbClr val="FAFAFA"/>
                </a:highlight>
                <a:latin typeface="Arial"/>
                <a:ea typeface="Arial"/>
                <a:cs typeface="Arial"/>
                <a:sym typeface="Arial"/>
              </a:rPr>
              <a:t> y datos </a:t>
            </a:r>
            <a:r>
              <a:rPr lang="es" sz="1100">
                <a:solidFill>
                  <a:srgbClr val="E83E8C"/>
                </a:solidFill>
                <a:highlight>
                  <a:srgbClr val="FAFAFA"/>
                </a:highlight>
                <a:latin typeface="Arial"/>
                <a:ea typeface="Arial"/>
                <a:cs typeface="Arial"/>
                <a:sym typeface="Arial"/>
              </a:rPr>
              <a:t>JSON</a:t>
            </a:r>
            <a:r>
              <a:rPr lang="es" sz="1100">
                <a:solidFill>
                  <a:srgbClr val="010614"/>
                </a:solidFill>
                <a:highlight>
                  <a:srgbClr val="FAFAFA"/>
                </a:highlight>
                <a:latin typeface="Arial"/>
                <a:ea typeface="Arial"/>
                <a:cs typeface="Arial"/>
                <a:sym typeface="Arial"/>
              </a:rPr>
              <a:t> como formatos de respuesta comunes. La respuesta que devolvemos de un servidor web puede tener varios formatos. Hasta ahora hemos utilizado texto plano, pero Node permite devolver otros formatos como </a:t>
            </a:r>
            <a:r>
              <a:rPr lang="es" sz="1100">
                <a:solidFill>
                  <a:srgbClr val="E83E8C"/>
                </a:solidFill>
                <a:highlight>
                  <a:srgbClr val="FAFAFA"/>
                </a:highlight>
                <a:latin typeface="Arial"/>
                <a:ea typeface="Arial"/>
                <a:cs typeface="Arial"/>
                <a:sym typeface="Arial"/>
              </a:rPr>
              <a:t>JSON</a:t>
            </a:r>
            <a:r>
              <a:rPr lang="es" sz="1100">
                <a:solidFill>
                  <a:srgbClr val="010614"/>
                </a:solidFill>
                <a:highlight>
                  <a:srgbClr val="FAFAFA"/>
                </a:highlight>
                <a:latin typeface="Arial"/>
                <a:ea typeface="Arial"/>
                <a:cs typeface="Arial"/>
                <a:sym typeface="Arial"/>
              </a:rPr>
              <a:t>, </a:t>
            </a:r>
            <a:r>
              <a:rPr lang="es" sz="1100">
                <a:solidFill>
                  <a:srgbClr val="E83E8C"/>
                </a:solidFill>
                <a:highlight>
                  <a:srgbClr val="FAFAFA"/>
                </a:highlight>
                <a:latin typeface="Arial"/>
                <a:ea typeface="Arial"/>
                <a:cs typeface="Arial"/>
                <a:sym typeface="Arial"/>
              </a:rPr>
              <a:t>HTML</a:t>
            </a:r>
            <a:r>
              <a:rPr lang="es" sz="1100">
                <a:solidFill>
                  <a:srgbClr val="010614"/>
                </a:solidFill>
                <a:highlight>
                  <a:srgbClr val="FAFAFA"/>
                </a:highlight>
                <a:latin typeface="Arial"/>
                <a:ea typeface="Arial"/>
                <a:cs typeface="Arial"/>
                <a:sym typeface="Arial"/>
              </a:rPr>
              <a:t> , </a:t>
            </a:r>
            <a:r>
              <a:rPr lang="es" sz="1100">
                <a:solidFill>
                  <a:srgbClr val="E83E8C"/>
                </a:solidFill>
                <a:highlight>
                  <a:srgbClr val="FAFAFA"/>
                </a:highlight>
                <a:latin typeface="Arial"/>
                <a:ea typeface="Arial"/>
                <a:cs typeface="Arial"/>
                <a:sym typeface="Arial"/>
              </a:rPr>
              <a:t>XML</a:t>
            </a:r>
            <a:r>
              <a:rPr lang="es" sz="1100">
                <a:solidFill>
                  <a:srgbClr val="010614"/>
                </a:solidFill>
                <a:highlight>
                  <a:srgbClr val="FAFAFA"/>
                </a:highlight>
                <a:latin typeface="Arial"/>
                <a:ea typeface="Arial"/>
                <a:cs typeface="Arial"/>
                <a:sym typeface="Arial"/>
              </a:rPr>
              <a:t> y </a:t>
            </a:r>
            <a:r>
              <a:rPr lang="es" sz="1100">
                <a:solidFill>
                  <a:srgbClr val="E83E8C"/>
                </a:solidFill>
                <a:highlight>
                  <a:srgbClr val="FAFAFA"/>
                </a:highlight>
                <a:latin typeface="Arial"/>
                <a:ea typeface="Arial"/>
                <a:cs typeface="Arial"/>
                <a:sym typeface="Arial"/>
              </a:rPr>
              <a:t>CSV</a:t>
            </a:r>
            <a:r>
              <a:rPr lang="es" sz="1100">
                <a:solidFill>
                  <a:srgbClr val="010614"/>
                </a:solidFill>
                <a:highlight>
                  <a:srgbClr val="FAFAFA"/>
                </a:highlight>
                <a:latin typeface="Arial"/>
                <a:ea typeface="Arial"/>
                <a:cs typeface="Arial"/>
                <a:sym typeface="Arial"/>
              </a:rPr>
              <a:t>. Además, los servidores web pueden devolver datos que no son texto, como </a:t>
            </a:r>
            <a:r>
              <a:rPr lang="es" sz="1100">
                <a:solidFill>
                  <a:srgbClr val="E83E8C"/>
                </a:solidFill>
                <a:highlight>
                  <a:srgbClr val="FAFAFA"/>
                </a:highlight>
                <a:latin typeface="Arial"/>
                <a:ea typeface="Arial"/>
                <a:cs typeface="Arial"/>
                <a:sym typeface="Arial"/>
              </a:rPr>
              <a:t>PDFs</a:t>
            </a:r>
            <a:r>
              <a:rPr lang="es" sz="1100">
                <a:solidFill>
                  <a:srgbClr val="010614"/>
                </a:solidFill>
                <a:highlight>
                  <a:srgbClr val="FAFAFA"/>
                </a:highlight>
                <a:latin typeface="Arial"/>
                <a:ea typeface="Arial"/>
                <a:cs typeface="Arial"/>
                <a:sym typeface="Arial"/>
              </a:rPr>
              <a:t>, archivos comprimidos, audio y vídeo (archivos estáticos, como vimos anteriormente).</a:t>
            </a:r>
            <a:endParaRPr sz="1100">
              <a:solidFill>
                <a:srgbClr val="010614"/>
              </a:solidFill>
              <a:highlight>
                <a:srgbClr val="FAFAFA"/>
              </a:highlight>
              <a:latin typeface="Arial"/>
              <a:ea typeface="Arial"/>
              <a:cs typeface="Arial"/>
              <a:sym typeface="Arial"/>
            </a:endParaRPr>
          </a:p>
          <a:p>
            <a:pPr indent="0" lvl="0" marL="0" rtl="0" algn="l">
              <a:spcBef>
                <a:spcPts val="1200"/>
              </a:spcBef>
              <a:spcAft>
                <a:spcPts val="0"/>
              </a:spcAft>
              <a:buNone/>
            </a:pPr>
            <a:r>
              <a:rPr lang="es" sz="1100">
                <a:solidFill>
                  <a:srgbClr val="010614"/>
                </a:solidFill>
                <a:highlight>
                  <a:srgbClr val="FAFAFA"/>
                </a:highlight>
                <a:latin typeface="Arial"/>
                <a:ea typeface="Arial"/>
                <a:cs typeface="Arial"/>
                <a:sym typeface="Arial"/>
              </a:rPr>
              <a:t>A continuación, aprenderemos cómo devolver los siguientes tipos de datos:</a:t>
            </a:r>
            <a:endParaRPr sz="1100">
              <a:solidFill>
                <a:srgbClr val="010614"/>
              </a:solidFill>
              <a:highlight>
                <a:srgbClr val="FAFAFA"/>
              </a:highlight>
              <a:latin typeface="Arial"/>
              <a:ea typeface="Arial"/>
              <a:cs typeface="Arial"/>
              <a:sym typeface="Arial"/>
            </a:endParaRPr>
          </a:p>
          <a:p>
            <a:pPr indent="0" lvl="0" marL="444500" rtl="0" algn="l">
              <a:spcBef>
                <a:spcPts val="1200"/>
              </a:spcBef>
              <a:spcAft>
                <a:spcPts val="0"/>
              </a:spcAft>
              <a:buNone/>
            </a:pPr>
            <a:r>
              <a:rPr lang="es" sz="1100">
                <a:solidFill>
                  <a:srgbClr val="333333"/>
                </a:solidFill>
                <a:highlight>
                  <a:srgbClr val="FAFAFA"/>
                </a:highlight>
                <a:latin typeface="Arial"/>
                <a:ea typeface="Arial"/>
                <a:cs typeface="Arial"/>
                <a:sym typeface="Arial"/>
              </a:rPr>
              <a:t>JSON:</a:t>
            </a:r>
            <a:r>
              <a:rPr lang="es" sz="1100">
                <a:solidFill>
                  <a:srgbClr val="010614"/>
                </a:solidFill>
                <a:highlight>
                  <a:srgbClr val="FAFAFA"/>
                </a:highlight>
                <a:latin typeface="Arial"/>
                <a:ea typeface="Arial"/>
                <a:cs typeface="Arial"/>
                <a:sym typeface="Arial"/>
              </a:rPr>
              <a:t> </a:t>
            </a:r>
            <a:r>
              <a:rPr lang="es" sz="1100">
                <a:solidFill>
                  <a:srgbClr val="333333"/>
                </a:solidFill>
                <a:highlight>
                  <a:srgbClr val="FAFAFA"/>
                </a:highlight>
                <a:latin typeface="Arial"/>
                <a:ea typeface="Arial"/>
                <a:cs typeface="Arial"/>
                <a:sym typeface="Arial"/>
              </a:rPr>
              <a:t>Formato para el intercambio de datos basado en texto.</a:t>
            </a:r>
            <a:endParaRPr sz="1100">
              <a:solidFill>
                <a:srgbClr val="333333"/>
              </a:solidFill>
              <a:highlight>
                <a:srgbClr val="FAFAFA"/>
              </a:highlight>
              <a:latin typeface="Arial"/>
              <a:ea typeface="Arial"/>
              <a:cs typeface="Arial"/>
              <a:sym typeface="Arial"/>
            </a:endParaRPr>
          </a:p>
          <a:p>
            <a:pPr indent="0" lvl="0" marL="444500" rtl="0" algn="l">
              <a:spcBef>
                <a:spcPts val="1200"/>
              </a:spcBef>
              <a:spcAft>
                <a:spcPts val="0"/>
              </a:spcAft>
              <a:buNone/>
            </a:pPr>
            <a:r>
              <a:rPr lang="es" sz="1100">
                <a:solidFill>
                  <a:srgbClr val="333333"/>
                </a:solidFill>
                <a:highlight>
                  <a:srgbClr val="FAFAFA"/>
                </a:highlight>
                <a:latin typeface="Arial"/>
                <a:ea typeface="Arial"/>
                <a:cs typeface="Arial"/>
                <a:sym typeface="Arial"/>
              </a:rPr>
              <a:t>CSV:</a:t>
            </a:r>
            <a:r>
              <a:rPr lang="es" sz="1100">
                <a:solidFill>
                  <a:srgbClr val="010614"/>
                </a:solidFill>
                <a:highlight>
                  <a:srgbClr val="FAFAFA"/>
                </a:highlight>
                <a:latin typeface="Arial"/>
                <a:ea typeface="Arial"/>
                <a:cs typeface="Arial"/>
                <a:sym typeface="Arial"/>
              </a:rPr>
              <a:t> </a:t>
            </a:r>
            <a:r>
              <a:rPr lang="es" sz="1100">
                <a:solidFill>
                  <a:srgbClr val="333333"/>
                </a:solidFill>
                <a:highlight>
                  <a:srgbClr val="FAFAFA"/>
                </a:highlight>
                <a:latin typeface="Arial"/>
                <a:ea typeface="Arial"/>
                <a:cs typeface="Arial"/>
                <a:sym typeface="Arial"/>
              </a:rPr>
              <a:t>Formato de archivo que permite almacenar datos en forma de texto separados por comas.</a:t>
            </a:r>
            <a:endParaRPr sz="1100">
              <a:solidFill>
                <a:srgbClr val="333333"/>
              </a:solidFill>
              <a:highlight>
                <a:srgbClr val="FAFAFA"/>
              </a:highlight>
              <a:latin typeface="Arial"/>
              <a:ea typeface="Arial"/>
              <a:cs typeface="Arial"/>
              <a:sym typeface="Arial"/>
            </a:endParaRPr>
          </a:p>
          <a:p>
            <a:pPr indent="0" lvl="0" marL="444500" rtl="0" algn="l">
              <a:spcBef>
                <a:spcPts val="1200"/>
              </a:spcBef>
              <a:spcAft>
                <a:spcPts val="1200"/>
              </a:spcAft>
              <a:buNone/>
            </a:pPr>
            <a:r>
              <a:rPr lang="es" sz="1100">
                <a:solidFill>
                  <a:srgbClr val="333333"/>
                </a:solidFill>
                <a:highlight>
                  <a:srgbClr val="FAFAFA"/>
                </a:highlight>
                <a:latin typeface="Arial"/>
                <a:ea typeface="Arial"/>
                <a:cs typeface="Arial"/>
                <a:sym typeface="Arial"/>
              </a:rPr>
              <a:t>HTML:</a:t>
            </a:r>
            <a:r>
              <a:rPr lang="es" sz="1100">
                <a:solidFill>
                  <a:srgbClr val="010614"/>
                </a:solidFill>
                <a:highlight>
                  <a:srgbClr val="FAFAFA"/>
                </a:highlight>
                <a:latin typeface="Arial"/>
                <a:ea typeface="Arial"/>
                <a:cs typeface="Arial"/>
                <a:sym typeface="Arial"/>
              </a:rPr>
              <a:t> </a:t>
            </a:r>
            <a:r>
              <a:rPr lang="es" sz="1100">
                <a:solidFill>
                  <a:srgbClr val="333333"/>
                </a:solidFill>
                <a:highlight>
                  <a:srgbClr val="FAFAFA"/>
                </a:highlight>
                <a:latin typeface="Arial"/>
                <a:ea typeface="Arial"/>
                <a:cs typeface="Arial"/>
                <a:sym typeface="Arial"/>
              </a:rPr>
              <a:t>Lenguaje de marcado utilizado para la creación de páginas web.</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Plantillas: "motor de renderización de vistas" por Express</a:t>
            </a:r>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dk2"/>
                </a:solidFill>
                <a:highlight>
                  <a:srgbClr val="FAFAFA"/>
                </a:highlight>
                <a:latin typeface="Arial"/>
                <a:ea typeface="Arial"/>
                <a:cs typeface="Arial"/>
                <a:sym typeface="Arial"/>
              </a:rPr>
              <a:t>El Motor de plantilla (referido como "motor de renderización de vistas" por Express) nos permite definir la estructura de documento de salida en una plantilla, usando marcadores de posición para datos que serán llenados cuando una página es generada. Las plantillas son utilizadas generalmente para crear HTML, pero también pueden crear otros tipos de documentos. </a:t>
            </a:r>
            <a:endParaRPr sz="1100">
              <a:solidFill>
                <a:schemeClr val="dk2"/>
              </a:solidFill>
              <a:latin typeface="Arial"/>
              <a:ea typeface="Arial"/>
              <a:cs typeface="Arial"/>
              <a:sym typeface="Arial"/>
            </a:endParaRPr>
          </a:p>
          <a:p>
            <a:pPr indent="0" lvl="0" marL="0" marR="152400" rtl="0" algn="l">
              <a:spcBef>
                <a:spcPts val="1200"/>
              </a:spcBef>
              <a:spcAft>
                <a:spcPts val="0"/>
              </a:spcAft>
              <a:buNone/>
            </a:pPr>
            <a:r>
              <a:rPr lang="es" sz="1100">
                <a:solidFill>
                  <a:schemeClr val="dk2"/>
                </a:solidFill>
                <a:highlight>
                  <a:srgbClr val="FFFEEB"/>
                </a:highlight>
                <a:latin typeface="Arial"/>
                <a:ea typeface="Arial"/>
                <a:cs typeface="Arial"/>
                <a:sym typeface="Arial"/>
              </a:rPr>
              <a:t>Los motores de plantillas: Se utilizan para eliminar el desorden de nuestro código de servidor con HTML, concatenando cadenas de forma salvaje a las plantillas HTML existentes.</a:t>
            </a:r>
            <a:endParaRPr sz="1100">
              <a:solidFill>
                <a:schemeClr val="dk2"/>
              </a:solidFill>
              <a:highlight>
                <a:srgbClr val="FFFEEB"/>
              </a:highlight>
              <a:latin typeface="Arial"/>
              <a:ea typeface="Arial"/>
              <a:cs typeface="Arial"/>
              <a:sym typeface="Arial"/>
            </a:endParaRPr>
          </a:p>
          <a:p>
            <a:pPr indent="0" lvl="0" marL="0" rtl="0" algn="l">
              <a:spcBef>
                <a:spcPts val="24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Pug</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333333"/>
                </a:solidFill>
                <a:latin typeface="Arial"/>
                <a:ea typeface="Arial"/>
                <a:cs typeface="Arial"/>
                <a:sym typeface="Arial"/>
              </a:rPr>
              <a:t>Pug es un motor de plantillas muy poderoso que tiene una variedad de características que incluyen filtros, inclusiones, herencia, interpolación, etc. Para usar Pug con Express, necesitamos instalarlo.</a:t>
            </a:r>
            <a:endParaRPr sz="1100">
              <a:solidFill>
                <a:srgbClr val="333333"/>
              </a:solidFill>
              <a:latin typeface="Arial"/>
              <a:ea typeface="Arial"/>
              <a:cs typeface="Arial"/>
              <a:sym typeface="Arial"/>
            </a:endParaRPr>
          </a:p>
          <a:p>
            <a:pPr indent="0" lvl="0" marL="0" rtl="0" algn="l">
              <a:spcBef>
                <a:spcPts val="1200"/>
              </a:spcBef>
              <a:spcAft>
                <a:spcPts val="0"/>
              </a:spcAft>
              <a:buNone/>
            </a:pPr>
            <a:r>
              <a:rPr lang="es" sz="1100">
                <a:solidFill>
                  <a:srgbClr val="333333"/>
                </a:solidFill>
                <a:latin typeface="Arial"/>
                <a:ea typeface="Arial"/>
                <a:cs typeface="Arial"/>
                <a:sym typeface="Arial"/>
              </a:rPr>
              <a:t>Para que Express pueda representar archivos de plantilla, deben establecerse los siguientes valores de aplicación:</a:t>
            </a:r>
            <a:endParaRPr sz="1100">
              <a:solidFill>
                <a:srgbClr val="333333"/>
              </a:solidFill>
              <a:latin typeface="Arial"/>
              <a:ea typeface="Arial"/>
              <a:cs typeface="Arial"/>
              <a:sym typeface="Arial"/>
            </a:endParaRPr>
          </a:p>
          <a:p>
            <a:pPr indent="0" lvl="0" marL="444500" rtl="0" algn="l">
              <a:spcBef>
                <a:spcPts val="1200"/>
              </a:spcBef>
              <a:spcAft>
                <a:spcPts val="0"/>
              </a:spcAft>
              <a:buNone/>
            </a:pPr>
            <a:r>
              <a:rPr lang="es" sz="1100">
                <a:solidFill>
                  <a:srgbClr val="333333"/>
                </a:solidFill>
                <a:latin typeface="Arial"/>
                <a:ea typeface="Arial"/>
                <a:cs typeface="Arial"/>
                <a:sym typeface="Arial"/>
              </a:rPr>
              <a:t>views: El directorio donde se encuentran los archivos de plantilla. Ejemplo: app.set('views', './views')</a:t>
            </a:r>
            <a:endParaRPr sz="1100">
              <a:solidFill>
                <a:srgbClr val="333333"/>
              </a:solidFill>
              <a:latin typeface="Arial"/>
              <a:ea typeface="Arial"/>
              <a:cs typeface="Arial"/>
              <a:sym typeface="Arial"/>
            </a:endParaRPr>
          </a:p>
          <a:p>
            <a:pPr indent="0" lvl="0" marL="444500" rtl="0" algn="l">
              <a:spcBef>
                <a:spcPts val="1200"/>
              </a:spcBef>
              <a:spcAft>
                <a:spcPts val="0"/>
              </a:spcAft>
              <a:buNone/>
            </a:pPr>
            <a:r>
              <a:rPr lang="es" sz="1100">
                <a:solidFill>
                  <a:srgbClr val="333333"/>
                </a:solidFill>
                <a:latin typeface="Arial"/>
                <a:ea typeface="Arial"/>
                <a:cs typeface="Arial"/>
                <a:sym typeface="Arial"/>
              </a:rPr>
              <a:t>view engine: El motor de plantilla que se utiliza. Ejemplo: app.set('view engine', 'pug')</a:t>
            </a:r>
            <a:endParaRPr sz="1100">
              <a:solidFill>
                <a:srgbClr val="333333"/>
              </a:solidFill>
              <a:latin typeface="Arial"/>
              <a:ea typeface="Arial"/>
              <a:cs typeface="Arial"/>
              <a:sym typeface="Arial"/>
            </a:endParaRPr>
          </a:p>
          <a:p>
            <a:pPr indent="0" lvl="0" marL="0" rtl="0" algn="l">
              <a:spcBef>
                <a:spcPts val="1200"/>
              </a:spcBef>
              <a:spcAft>
                <a:spcPts val="0"/>
              </a:spcAft>
              <a:buNone/>
            </a:pPr>
            <a:r>
              <a:rPr lang="es" sz="1100">
                <a:solidFill>
                  <a:srgbClr val="333333"/>
                </a:solidFill>
                <a:latin typeface="Arial"/>
                <a:ea typeface="Arial"/>
                <a:cs typeface="Arial"/>
                <a:sym typeface="Arial"/>
              </a:rPr>
              <a:t>Ahora creamos un nuevo directorio llamado </a:t>
            </a:r>
            <a:r>
              <a:rPr i="1" lang="es" sz="1100">
                <a:solidFill>
                  <a:srgbClr val="333333"/>
                </a:solidFill>
                <a:latin typeface="Arial"/>
                <a:ea typeface="Arial"/>
                <a:cs typeface="Arial"/>
                <a:sym typeface="Arial"/>
              </a:rPr>
              <a:t>views</a:t>
            </a:r>
            <a:r>
              <a:rPr lang="es" sz="1100">
                <a:solidFill>
                  <a:srgbClr val="333333"/>
                </a:solidFill>
                <a:latin typeface="Arial"/>
                <a:ea typeface="Arial"/>
                <a:cs typeface="Arial"/>
                <a:sym typeface="Arial"/>
              </a:rPr>
              <a:t> que contendrá nuestras vistas. Dentro de eso, creamos un archivo llamado first_view.pug (.pug es la extensión de las plantillas) e ingresamos los siguientes datos en él:</a:t>
            </a:r>
            <a:endParaRPr sz="1100">
              <a:solidFill>
                <a:srgbClr val="333333"/>
              </a:solidFill>
              <a:latin typeface="Arial"/>
              <a:ea typeface="Arial"/>
              <a:cs typeface="Arial"/>
              <a:sym typeface="Arial"/>
            </a:endParaRPr>
          </a:p>
          <a:p>
            <a:pPr indent="0" lvl="0" marL="0" rtl="0" algn="l">
              <a:spcBef>
                <a:spcPts val="1200"/>
              </a:spcBef>
              <a:spcAft>
                <a:spcPts val="1200"/>
              </a:spcAft>
              <a:buNone/>
            </a:pPr>
            <a:r>
              <a:t/>
            </a:r>
            <a:endParaRPr sz="1400">
              <a:solidFill>
                <a:srgbClr val="010614"/>
              </a:solidFill>
              <a:highlight>
                <a:srgbClr val="FAFAFA"/>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API</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El término API es una abreviatura de Application Programming Interfaces, que en español significa interfaz de programación de aplicaciones. Se trata de un conjunto de definiciones y protocolos que se utiliza para desarrollar e integrar el software de las aplicaciones, permitiendo la comunicación entre dos aplicaciones de software a través de un conjunto de reglas. </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De manera general podemos concluir que una API es un software que tiene la capacidad de conectarse e interactuar con otros para cumplir una o varias tareas. </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¿Por qué REST? REST se refiere a cualquier interfaz entre sistemas que emplean el protocolo de comunicación HTTP para solicitar datos o realizar operaciones sobre estos usando algún formato como JSON.</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 errores</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dk2"/>
                </a:solidFill>
                <a:highlight>
                  <a:srgbClr val="FAFAFA"/>
                </a:highlight>
                <a:latin typeface="Arial"/>
                <a:ea typeface="Arial"/>
                <a:cs typeface="Arial"/>
                <a:sym typeface="Arial"/>
              </a:rPr>
              <a:t>El manejo de errores en Node.js es uno de los aspectos más importantes en cualquier aplicación. A continuación, aprenderemos cómo crear objetos de error y cómo lanzar y manejar errores en Node.js.</a:t>
            </a:r>
            <a:endParaRPr sz="1100">
              <a:solidFill>
                <a:schemeClr val="dk2"/>
              </a:solidFill>
              <a:highlight>
                <a:srgbClr val="FAFAFA"/>
              </a:highlight>
              <a:latin typeface="Arial"/>
              <a:ea typeface="Arial"/>
              <a:cs typeface="Arial"/>
              <a:sym typeface="Arial"/>
            </a:endParaRPr>
          </a:p>
          <a:p>
            <a:pPr indent="0" lvl="0" marL="0" rtl="0" algn="l">
              <a:spcBef>
                <a:spcPts val="1200"/>
              </a:spcBef>
              <a:spcAft>
                <a:spcPts val="0"/>
              </a:spcAft>
              <a:buNone/>
            </a:pPr>
            <a:r>
              <a:rPr lang="es" sz="1100">
                <a:solidFill>
                  <a:schemeClr val="dk2"/>
                </a:solidFill>
                <a:highlight>
                  <a:srgbClr val="FAFAFA"/>
                </a:highlight>
                <a:latin typeface="Arial"/>
                <a:ea typeface="Arial"/>
                <a:cs typeface="Arial"/>
                <a:sym typeface="Arial"/>
              </a:rPr>
              <a:t>Primero, tenemos que entender que no todos los errores son iguales. Veamos cuántos tipos de errores pueden ocurrir en una aplicación:</a:t>
            </a:r>
            <a:endParaRPr sz="1100">
              <a:solidFill>
                <a:schemeClr val="dk2"/>
              </a:solidFill>
              <a:highlight>
                <a:srgbClr val="FAFAFA"/>
              </a:highlight>
              <a:latin typeface="Arial"/>
              <a:ea typeface="Arial"/>
              <a:cs typeface="Arial"/>
              <a:sym typeface="Arial"/>
            </a:endParaRPr>
          </a:p>
          <a:p>
            <a:pPr indent="0" lvl="0" marL="444500" rtl="0" algn="l">
              <a:spcBef>
                <a:spcPts val="1200"/>
              </a:spcBef>
              <a:spcAft>
                <a:spcPts val="0"/>
              </a:spcAft>
              <a:buNone/>
            </a:pPr>
            <a:r>
              <a:rPr lang="es" sz="1100">
                <a:solidFill>
                  <a:schemeClr val="dk2"/>
                </a:solidFill>
                <a:highlight>
                  <a:srgbClr val="FAFAFA"/>
                </a:highlight>
                <a:latin typeface="Arial"/>
                <a:ea typeface="Arial"/>
                <a:cs typeface="Arial"/>
                <a:sym typeface="Arial"/>
              </a:rPr>
              <a:t>Error generado por el usuario: El todo es más que la suma de las partes.</a:t>
            </a:r>
            <a:endParaRPr sz="1100">
              <a:solidFill>
                <a:schemeClr val="dk2"/>
              </a:solidFill>
              <a:highlight>
                <a:srgbClr val="FAFAFA"/>
              </a:highlight>
              <a:latin typeface="Arial"/>
              <a:ea typeface="Arial"/>
              <a:cs typeface="Arial"/>
              <a:sym typeface="Arial"/>
            </a:endParaRPr>
          </a:p>
          <a:p>
            <a:pPr indent="0" lvl="0" marL="444500" rtl="0" algn="l">
              <a:spcBef>
                <a:spcPts val="1200"/>
              </a:spcBef>
              <a:spcAft>
                <a:spcPts val="0"/>
              </a:spcAft>
              <a:buNone/>
            </a:pPr>
            <a:r>
              <a:rPr lang="es" sz="1100">
                <a:solidFill>
                  <a:schemeClr val="dk2"/>
                </a:solidFill>
                <a:highlight>
                  <a:srgbClr val="FAFAFA"/>
                </a:highlight>
                <a:latin typeface="Arial"/>
                <a:ea typeface="Arial"/>
                <a:cs typeface="Arial"/>
                <a:sym typeface="Arial"/>
              </a:rPr>
              <a:t>Fallo de hardware: El todo determina la naturaleza de las partes.</a:t>
            </a:r>
            <a:endParaRPr sz="1100">
              <a:solidFill>
                <a:schemeClr val="dk2"/>
              </a:solidFill>
              <a:highlight>
                <a:srgbClr val="FAFAFA"/>
              </a:highlight>
              <a:latin typeface="Arial"/>
              <a:ea typeface="Arial"/>
              <a:cs typeface="Arial"/>
              <a:sym typeface="Arial"/>
            </a:endParaRPr>
          </a:p>
          <a:p>
            <a:pPr indent="0" lvl="0" marL="444500" rtl="0" algn="l">
              <a:spcBef>
                <a:spcPts val="1200"/>
              </a:spcBef>
              <a:spcAft>
                <a:spcPts val="0"/>
              </a:spcAft>
              <a:buNone/>
            </a:pPr>
            <a:r>
              <a:rPr lang="es" sz="1100">
                <a:solidFill>
                  <a:schemeClr val="dk2"/>
                </a:solidFill>
                <a:highlight>
                  <a:srgbClr val="FAFAFA"/>
                </a:highlight>
                <a:latin typeface="Arial"/>
                <a:ea typeface="Arial"/>
                <a:cs typeface="Arial"/>
                <a:sym typeface="Arial"/>
              </a:rPr>
              <a:t>Error de tiempo de ejecución: Las partes no pueden comprenderse si se consideran en forma aislada del todo.</a:t>
            </a:r>
            <a:endParaRPr sz="1100">
              <a:solidFill>
                <a:schemeClr val="dk2"/>
              </a:solidFill>
              <a:highlight>
                <a:srgbClr val="FAFAFA"/>
              </a:highlight>
              <a:latin typeface="Arial"/>
              <a:ea typeface="Arial"/>
              <a:cs typeface="Arial"/>
              <a:sym typeface="Arial"/>
            </a:endParaRPr>
          </a:p>
          <a:p>
            <a:pPr indent="0" lvl="0" marL="444500" rtl="0" algn="l">
              <a:spcBef>
                <a:spcPts val="1200"/>
              </a:spcBef>
              <a:spcAft>
                <a:spcPts val="1200"/>
              </a:spcAft>
              <a:buNone/>
            </a:pPr>
            <a:r>
              <a:rPr lang="es" sz="1100">
                <a:solidFill>
                  <a:schemeClr val="dk2"/>
                </a:solidFill>
                <a:highlight>
                  <a:srgbClr val="FAFAFA"/>
                </a:highlight>
                <a:latin typeface="Arial"/>
                <a:ea typeface="Arial"/>
                <a:cs typeface="Arial"/>
                <a:sym typeface="Arial"/>
              </a:rPr>
              <a:t>Error de la base de datos: Las partes están dinámicamente interrelacionadas o son interdependientes.</a:t>
            </a:r>
            <a:endParaRPr sz="1100">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está organizada la estructura de express?</a:t>
            </a:r>
            <a:endParaRPr/>
          </a:p>
        </p:txBody>
      </p:sp>
      <p:sp>
        <p:nvSpPr>
          <p:cNvPr id="217" name="Google Shape;217;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marR="304800" rtl="0" algn="l">
              <a:spcBef>
                <a:spcPts val="0"/>
              </a:spcBef>
              <a:spcAft>
                <a:spcPts val="0"/>
              </a:spcAft>
              <a:buNone/>
            </a:pPr>
            <a:r>
              <a:rPr lang="es" sz="1400">
                <a:solidFill>
                  <a:schemeClr val="dk2"/>
                </a:solidFill>
                <a:highlight>
                  <a:srgbClr val="FFFFFF"/>
                </a:highlight>
                <a:latin typeface="Arial"/>
                <a:ea typeface="Arial"/>
                <a:cs typeface="Arial"/>
                <a:sym typeface="Arial"/>
              </a:rPr>
              <a:t>Organización de la estructura de Express:</a:t>
            </a:r>
            <a:endParaRPr sz="1400">
              <a:solidFill>
                <a:schemeClr val="dk2"/>
              </a:solidFill>
              <a:highlight>
                <a:srgbClr val="FFFFFF"/>
              </a:highlight>
              <a:latin typeface="Arial"/>
              <a:ea typeface="Arial"/>
              <a:cs typeface="Arial"/>
              <a:sym typeface="Arial"/>
            </a:endParaRPr>
          </a:p>
          <a:p>
            <a:pPr indent="0" lvl="0" marL="596900" marR="152400" rtl="0" algn="l">
              <a:spcBef>
                <a:spcPts val="1200"/>
              </a:spcBef>
              <a:spcAft>
                <a:spcPts val="0"/>
              </a:spcAft>
              <a:buNone/>
            </a:pPr>
            <a:r>
              <a:rPr lang="es" sz="1400">
                <a:solidFill>
                  <a:schemeClr val="dk2"/>
                </a:solidFill>
                <a:highlight>
                  <a:srgbClr val="FFFFFF"/>
                </a:highlight>
                <a:latin typeface="Arial"/>
                <a:ea typeface="Arial"/>
                <a:cs typeface="Arial"/>
                <a:sym typeface="Arial"/>
              </a:rPr>
              <a:t>app.js: Es el archivo principal en el cual se encuentra la lógica del servidor y de la aplicación.</a:t>
            </a:r>
            <a:endParaRPr sz="1400">
              <a:solidFill>
                <a:schemeClr val="dk2"/>
              </a:solidFill>
              <a:highlight>
                <a:srgbClr val="FFFFFF"/>
              </a:highlight>
              <a:latin typeface="Arial"/>
              <a:ea typeface="Arial"/>
              <a:cs typeface="Arial"/>
              <a:sym typeface="Arial"/>
            </a:endParaRPr>
          </a:p>
          <a:p>
            <a:pPr indent="0" lvl="0" marL="596900" marR="152400" rtl="0" algn="l">
              <a:spcBef>
                <a:spcPts val="1200"/>
              </a:spcBef>
              <a:spcAft>
                <a:spcPts val="0"/>
              </a:spcAft>
              <a:buNone/>
            </a:pPr>
            <a:r>
              <a:rPr lang="es" sz="1400">
                <a:solidFill>
                  <a:schemeClr val="dk2"/>
                </a:solidFill>
                <a:highlight>
                  <a:srgbClr val="FFFFFF"/>
                </a:highlight>
                <a:latin typeface="Arial"/>
                <a:ea typeface="Arial"/>
                <a:cs typeface="Arial"/>
                <a:sym typeface="Arial"/>
              </a:rPr>
              <a:t>/public: Contiene archivos estáticos que son desplegados por el servidor.</a:t>
            </a:r>
            <a:endParaRPr sz="1400">
              <a:solidFill>
                <a:schemeClr val="dk2"/>
              </a:solidFill>
              <a:highlight>
                <a:srgbClr val="FFFFFF"/>
              </a:highlight>
              <a:latin typeface="Arial"/>
              <a:ea typeface="Arial"/>
              <a:cs typeface="Arial"/>
              <a:sym typeface="Arial"/>
            </a:endParaRPr>
          </a:p>
          <a:p>
            <a:pPr indent="0" lvl="0" marL="596900" marR="152400" rtl="0" algn="l">
              <a:spcBef>
                <a:spcPts val="1200"/>
              </a:spcBef>
              <a:spcAft>
                <a:spcPts val="0"/>
              </a:spcAft>
              <a:buNone/>
            </a:pPr>
            <a:r>
              <a:rPr lang="es" sz="1400">
                <a:solidFill>
                  <a:schemeClr val="dk2"/>
                </a:solidFill>
                <a:highlight>
                  <a:srgbClr val="FFFFFF"/>
                </a:highlight>
                <a:latin typeface="Arial"/>
                <a:ea typeface="Arial"/>
                <a:cs typeface="Arial"/>
                <a:sym typeface="Arial"/>
              </a:rPr>
              <a:t>/routes: Contiene rutas personalizadas para API’s basadas en REST.</a:t>
            </a:r>
            <a:endParaRPr sz="1400">
              <a:solidFill>
                <a:schemeClr val="dk2"/>
              </a:solidFill>
              <a:highlight>
                <a:srgbClr val="FFFFFF"/>
              </a:highlight>
              <a:latin typeface="Arial"/>
              <a:ea typeface="Arial"/>
              <a:cs typeface="Arial"/>
              <a:sym typeface="Arial"/>
            </a:endParaRPr>
          </a:p>
          <a:p>
            <a:pPr indent="0" lvl="0" marL="596900" marR="152400" rtl="0" algn="l">
              <a:spcBef>
                <a:spcPts val="1200"/>
              </a:spcBef>
              <a:spcAft>
                <a:spcPts val="0"/>
              </a:spcAft>
              <a:buNone/>
            </a:pPr>
            <a:r>
              <a:rPr lang="es" sz="1400">
                <a:solidFill>
                  <a:schemeClr val="dk2"/>
                </a:solidFill>
                <a:highlight>
                  <a:srgbClr val="FFFFFF"/>
                </a:highlight>
                <a:latin typeface="Arial"/>
                <a:ea typeface="Arial"/>
                <a:cs typeface="Arial"/>
                <a:sym typeface="Arial"/>
              </a:rPr>
              <a:t>/views: Contiene plantillas que pueden ser procesadas por un motor de plantillas.</a:t>
            </a:r>
            <a:endParaRPr sz="1400">
              <a:solidFill>
                <a:schemeClr val="dk2"/>
              </a:solidFill>
              <a:highlight>
                <a:srgbClr val="FFFFFF"/>
              </a:highlight>
              <a:latin typeface="Arial"/>
              <a:ea typeface="Arial"/>
              <a:cs typeface="Arial"/>
              <a:sym typeface="Arial"/>
            </a:endParaRPr>
          </a:p>
          <a:p>
            <a:pPr indent="0" lvl="0" marL="596900" marR="152400" rtl="0" algn="l">
              <a:spcBef>
                <a:spcPts val="1200"/>
              </a:spcBef>
              <a:spcAft>
                <a:spcPts val="0"/>
              </a:spcAft>
              <a:buNone/>
            </a:pPr>
            <a:r>
              <a:rPr lang="es" sz="1400">
                <a:solidFill>
                  <a:schemeClr val="dk2"/>
                </a:solidFill>
                <a:highlight>
                  <a:srgbClr val="FFFFFF"/>
                </a:highlight>
                <a:latin typeface="Arial"/>
                <a:ea typeface="Arial"/>
                <a:cs typeface="Arial"/>
                <a:sym typeface="Arial"/>
              </a:rPr>
              <a:t>/package.json: Archivo manifest del proyecto.</a:t>
            </a:r>
            <a:endParaRPr sz="1400">
              <a:solidFill>
                <a:schemeClr val="dk2"/>
              </a:solidFill>
              <a:highlight>
                <a:srgbClr val="FFFFFF"/>
              </a:highlight>
              <a:latin typeface="Arial"/>
              <a:ea typeface="Arial"/>
              <a:cs typeface="Arial"/>
              <a:sym typeface="Arial"/>
            </a:endParaRPr>
          </a:p>
          <a:p>
            <a:pPr indent="0" lvl="0" marL="596900" marR="152400" rtl="0" algn="l">
              <a:spcBef>
                <a:spcPts val="1200"/>
              </a:spcBef>
              <a:spcAft>
                <a:spcPts val="1200"/>
              </a:spcAft>
              <a:buNone/>
            </a:pPr>
            <a:r>
              <a:rPr lang="es" sz="1400">
                <a:solidFill>
                  <a:schemeClr val="dk2"/>
                </a:solidFill>
                <a:highlight>
                  <a:srgbClr val="FFFFFF"/>
                </a:highlight>
                <a:latin typeface="Arial"/>
                <a:ea typeface="Arial"/>
                <a:cs typeface="Arial"/>
                <a:sym typeface="Arial"/>
              </a:rPr>
              <a:t>/www: Contiene los scripts de arranque del servidor.</a:t>
            </a:r>
            <a:endParaRPr>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Testear con Postman</a:t>
            </a:r>
            <a:endParaRPr/>
          </a:p>
        </p:txBody>
      </p:sp>
      <p:sp>
        <p:nvSpPr>
          <p:cNvPr id="223" name="Google Shape;22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latin typeface="Arial"/>
                <a:ea typeface="Arial"/>
                <a:cs typeface="Arial"/>
                <a:sym typeface="Arial"/>
              </a:rPr>
              <a:t>Para poder probar nuestras API de forma más productiva vamos a tener que usar algún cliente de APIs que nos permita hacer las pruebas de funcionamiento de lo que estamos construyendo, los dos clientes más famosos son Insomnia y Postman y vamos a necesitar de alguno de ellos para ir probando cada característica que vamos a ir construyendo. </a:t>
            </a:r>
            <a:endParaRPr>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Postman en sus inicios nace como una extensión que podía ser utilizada en el navegador Chrome de Google y básicamente nos permite realizar peticiones de una manera simple para testear APIs de tipo REST propias o de terceros. </a:t>
            </a:r>
            <a:endParaRPr>
              <a:latin typeface="Arial"/>
              <a:ea typeface="Arial"/>
              <a:cs typeface="Arial"/>
              <a:sym typeface="Arial"/>
            </a:endParaRPr>
          </a:p>
          <a:p>
            <a:pPr indent="0" lvl="0" marL="0" rtl="0" algn="l">
              <a:spcBef>
                <a:spcPts val="1200"/>
              </a:spcBef>
              <a:spcAft>
                <a:spcPts val="1200"/>
              </a:spcAft>
              <a:buNone/>
            </a:pPr>
            <a:r>
              <a:rPr lang="es">
                <a:latin typeface="Arial"/>
                <a:ea typeface="Arial"/>
                <a:cs typeface="Arial"/>
                <a:sym typeface="Arial"/>
              </a:rPr>
              <a:t>Gracias a los avances tecnológicos, Postman ha evolucionado y ha pasado de ser de una extensión a una aplicación que dispone de herramientas nativas para diversos sistemas operativos como lo son Windows, Mac y Linux.</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qué sirve Postman</a:t>
            </a:r>
            <a:endParaRPr/>
          </a:p>
        </p:txBody>
      </p:sp>
      <p:sp>
        <p:nvSpPr>
          <p:cNvPr id="229" name="Google Shape;229;p35"/>
          <p:cNvSpPr txBox="1"/>
          <p:nvPr>
            <p:ph idx="1" type="body"/>
          </p:nvPr>
        </p:nvSpPr>
        <p:spPr>
          <a:xfrm>
            <a:off x="729450" y="2078875"/>
            <a:ext cx="7688700" cy="2859300"/>
          </a:xfrm>
          <a:prstGeom prst="rect">
            <a:avLst/>
          </a:prstGeom>
        </p:spPr>
        <p:txBody>
          <a:bodyPr anchorCtr="0" anchor="t" bIns="91425" lIns="91425" spcFirstLastPara="1" rIns="91425" wrap="square" tIns="91425">
            <a:normAutofit fontScale="62500" lnSpcReduction="20000"/>
          </a:bodyPr>
          <a:lstStyle/>
          <a:p>
            <a:pPr indent="0" lvl="0" marL="0" rtl="0" algn="l">
              <a:lnSpc>
                <a:spcPct val="120000"/>
              </a:lnSpc>
              <a:spcBef>
                <a:spcPts val="0"/>
              </a:spcBef>
              <a:spcAft>
                <a:spcPts val="0"/>
              </a:spcAft>
              <a:buNone/>
            </a:pPr>
            <a:r>
              <a:rPr lang="es" sz="2100">
                <a:solidFill>
                  <a:schemeClr val="dk2"/>
                </a:solidFill>
                <a:latin typeface="Arial"/>
                <a:ea typeface="Arial"/>
                <a:cs typeface="Arial"/>
                <a:sym typeface="Arial"/>
              </a:rPr>
              <a:t>Postman sirve para múltiples tareas dentro de las cuales destacaremos en esta oportunidad las siguientes:</a:t>
            </a:r>
            <a:endParaRPr sz="2100">
              <a:solidFill>
                <a:schemeClr val="dk2"/>
              </a:solidFill>
              <a:latin typeface="Arial"/>
              <a:ea typeface="Arial"/>
              <a:cs typeface="Arial"/>
              <a:sym typeface="Arial"/>
            </a:endParaRPr>
          </a:p>
          <a:p>
            <a:pPr indent="0" lvl="0" marL="444500" rtl="0" algn="l">
              <a:spcBef>
                <a:spcPts val="200"/>
              </a:spcBef>
              <a:spcAft>
                <a:spcPts val="0"/>
              </a:spcAft>
              <a:buNone/>
            </a:pPr>
            <a:r>
              <a:rPr lang="es" sz="2100">
                <a:solidFill>
                  <a:schemeClr val="dk2"/>
                </a:solidFill>
                <a:latin typeface="Arial"/>
                <a:ea typeface="Arial"/>
                <a:cs typeface="Arial"/>
                <a:sym typeface="Arial"/>
              </a:rPr>
              <a:t>Testear colecciones o catálogos de APIs tanto para Frontend como para Backend.</a:t>
            </a:r>
            <a:endParaRPr sz="2100">
              <a:solidFill>
                <a:schemeClr val="dk2"/>
              </a:solidFill>
              <a:latin typeface="Arial"/>
              <a:ea typeface="Arial"/>
              <a:cs typeface="Arial"/>
              <a:sym typeface="Arial"/>
            </a:endParaRPr>
          </a:p>
          <a:p>
            <a:pPr indent="0" lvl="0" marL="444500" rtl="0" algn="l">
              <a:spcBef>
                <a:spcPts val="1200"/>
              </a:spcBef>
              <a:spcAft>
                <a:spcPts val="0"/>
              </a:spcAft>
              <a:buNone/>
            </a:pPr>
            <a:r>
              <a:rPr lang="es" sz="2100">
                <a:solidFill>
                  <a:schemeClr val="dk2"/>
                </a:solidFill>
                <a:latin typeface="Arial"/>
                <a:ea typeface="Arial"/>
                <a:cs typeface="Arial"/>
                <a:sym typeface="Arial"/>
              </a:rPr>
              <a:t>Organizar en carpetas, funcionalidades y módulos los servicios web.</a:t>
            </a:r>
            <a:endParaRPr sz="2100">
              <a:solidFill>
                <a:schemeClr val="dk2"/>
              </a:solidFill>
              <a:latin typeface="Arial"/>
              <a:ea typeface="Arial"/>
              <a:cs typeface="Arial"/>
              <a:sym typeface="Arial"/>
            </a:endParaRPr>
          </a:p>
          <a:p>
            <a:pPr indent="0" lvl="0" marL="444500" rtl="0" algn="l">
              <a:spcBef>
                <a:spcPts val="1200"/>
              </a:spcBef>
              <a:spcAft>
                <a:spcPts val="0"/>
              </a:spcAft>
              <a:buNone/>
            </a:pPr>
            <a:r>
              <a:rPr lang="es" sz="2100">
                <a:solidFill>
                  <a:schemeClr val="dk2"/>
                </a:solidFill>
                <a:latin typeface="Arial"/>
                <a:ea typeface="Arial"/>
                <a:cs typeface="Arial"/>
                <a:sym typeface="Arial"/>
              </a:rPr>
              <a:t>Permite gestionar el ciclo de vida (conceptualización y definición, desarrollo, monitoreo y mantenimiento) de nuestra API.</a:t>
            </a:r>
            <a:endParaRPr sz="2100">
              <a:solidFill>
                <a:schemeClr val="dk2"/>
              </a:solidFill>
              <a:latin typeface="Arial"/>
              <a:ea typeface="Arial"/>
              <a:cs typeface="Arial"/>
              <a:sym typeface="Arial"/>
            </a:endParaRPr>
          </a:p>
          <a:p>
            <a:pPr indent="0" lvl="0" marL="444500" rtl="0" algn="l">
              <a:spcBef>
                <a:spcPts val="1200"/>
              </a:spcBef>
              <a:spcAft>
                <a:spcPts val="0"/>
              </a:spcAft>
              <a:buNone/>
            </a:pPr>
            <a:r>
              <a:rPr lang="es" sz="2100">
                <a:solidFill>
                  <a:schemeClr val="dk2"/>
                </a:solidFill>
                <a:latin typeface="Arial"/>
                <a:ea typeface="Arial"/>
                <a:cs typeface="Arial"/>
                <a:sym typeface="Arial"/>
              </a:rPr>
              <a:t>Generar documentación de nuestras APIs.</a:t>
            </a:r>
            <a:endParaRPr sz="2100">
              <a:solidFill>
                <a:schemeClr val="dk2"/>
              </a:solidFill>
              <a:latin typeface="Arial"/>
              <a:ea typeface="Arial"/>
              <a:cs typeface="Arial"/>
              <a:sym typeface="Arial"/>
            </a:endParaRPr>
          </a:p>
          <a:p>
            <a:pPr indent="0" lvl="0" marL="444500" rtl="0" algn="l">
              <a:spcBef>
                <a:spcPts val="1200"/>
              </a:spcBef>
              <a:spcAft>
                <a:spcPts val="0"/>
              </a:spcAft>
              <a:buNone/>
            </a:pPr>
            <a:r>
              <a:rPr lang="es" sz="2100">
                <a:solidFill>
                  <a:schemeClr val="dk2"/>
                </a:solidFill>
                <a:latin typeface="Arial"/>
                <a:ea typeface="Arial"/>
                <a:cs typeface="Arial"/>
                <a:sym typeface="Arial"/>
              </a:rPr>
              <a:t>Trabajar con entornos (calidad, desarrollo, producción) y de este modo es posible compartir a través de un entorno cloud la información con el resto del equipo involucrado en el desarrollo.</a:t>
            </a:r>
            <a:endParaRPr sz="21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API REST</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Cuando hablamos de REST api nos referimos a un estándar para desarrollo de WEB api que incluye una arquitectura y protocolos http, REST es un acrónimo para sus siglas en inglés Representational State Transfer.</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Con rest podemos realizar las 4 operaciones básicas conocidas como CRUD</a:t>
            </a:r>
            <a:endParaRPr sz="1100">
              <a:solidFill>
                <a:srgbClr val="000000"/>
              </a:solidFill>
              <a:latin typeface="Arial"/>
              <a:ea typeface="Arial"/>
              <a:cs typeface="Arial"/>
              <a:sym typeface="Arial"/>
            </a:endParaRPr>
          </a:p>
          <a:p>
            <a:pPr indent="-293211" lvl="0" marL="457200" rtl="0" algn="l">
              <a:lnSpc>
                <a:spcPct val="125000"/>
              </a:lnSpc>
              <a:spcBef>
                <a:spcPts val="1000"/>
              </a:spcBef>
              <a:spcAft>
                <a:spcPts val="0"/>
              </a:spcAft>
              <a:buClr>
                <a:srgbClr val="000000"/>
              </a:buClr>
              <a:buSzPct val="100000"/>
              <a:buFont typeface="Arial"/>
              <a:buChar char="●"/>
            </a:pPr>
            <a:r>
              <a:rPr lang="es" sz="1100">
                <a:solidFill>
                  <a:srgbClr val="000000"/>
                </a:solidFill>
                <a:latin typeface="Arial"/>
                <a:ea typeface="Arial"/>
                <a:cs typeface="Arial"/>
                <a:sym typeface="Arial"/>
              </a:rPr>
              <a:t>Create -&gt; Creación de datos</a:t>
            </a:r>
            <a:endParaRPr sz="1100">
              <a:solidFill>
                <a:srgbClr val="000000"/>
              </a:solidFill>
              <a:latin typeface="Arial"/>
              <a:ea typeface="Arial"/>
              <a:cs typeface="Arial"/>
              <a:sym typeface="Arial"/>
            </a:endParaRPr>
          </a:p>
          <a:p>
            <a:pPr indent="-293211"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Read -&gt; Lectura de datos</a:t>
            </a:r>
            <a:endParaRPr sz="1100">
              <a:solidFill>
                <a:srgbClr val="000000"/>
              </a:solidFill>
              <a:latin typeface="Arial"/>
              <a:ea typeface="Arial"/>
              <a:cs typeface="Arial"/>
              <a:sym typeface="Arial"/>
            </a:endParaRPr>
          </a:p>
          <a:p>
            <a:pPr indent="-293211"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Update -&gt; Actualización de datos</a:t>
            </a:r>
            <a:endParaRPr sz="1100">
              <a:solidFill>
                <a:srgbClr val="000000"/>
              </a:solidFill>
              <a:latin typeface="Arial"/>
              <a:ea typeface="Arial"/>
              <a:cs typeface="Arial"/>
              <a:sym typeface="Arial"/>
            </a:endParaRPr>
          </a:p>
          <a:p>
            <a:pPr indent="-293211"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Delete -&gt; Eliminado de datos</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Las API REST pueden ser consumidas por aplicaciones web, aplicaciones móviles o cualquier otra cosa que sea capaz de entender el protocolo HTTP.</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Los métodos básicos de HTTP</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REST Crea una petición HTTP que contiene toda la información necesaria ya sea por medio del Body o parámetros en la llamada, un REQUEST a un servidor tiene toda la información necesaria y solo espera una respuesta o RESPONSE.</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Los métodos básicos de HTTP que se utilizan son:</a:t>
            </a:r>
            <a:endParaRPr sz="1100">
              <a:solidFill>
                <a:srgbClr val="000000"/>
              </a:solidFill>
              <a:latin typeface="Arial"/>
              <a:ea typeface="Arial"/>
              <a:cs typeface="Arial"/>
              <a:sym typeface="Arial"/>
            </a:endParaRPr>
          </a:p>
          <a:p>
            <a:pPr indent="-282733" lvl="0" marL="457200" rtl="0" algn="l">
              <a:lnSpc>
                <a:spcPct val="125000"/>
              </a:lnSpc>
              <a:spcBef>
                <a:spcPts val="1000"/>
              </a:spcBef>
              <a:spcAft>
                <a:spcPts val="0"/>
              </a:spcAft>
              <a:buClr>
                <a:srgbClr val="000000"/>
              </a:buClr>
              <a:buSzPct val="100000"/>
              <a:buFont typeface="Arial"/>
              <a:buChar char="●"/>
            </a:pPr>
            <a:r>
              <a:rPr lang="es" sz="1100">
                <a:solidFill>
                  <a:srgbClr val="000000"/>
                </a:solidFill>
                <a:latin typeface="Arial"/>
                <a:ea typeface="Arial"/>
                <a:cs typeface="Arial"/>
                <a:sym typeface="Arial"/>
              </a:rPr>
              <a:t>Post: para generar o crear un registro nuevo.</a:t>
            </a:r>
            <a:endParaRPr sz="1100">
              <a:solidFill>
                <a:srgbClr val="000000"/>
              </a:solidFill>
              <a:latin typeface="Arial"/>
              <a:ea typeface="Arial"/>
              <a:cs typeface="Arial"/>
              <a:sym typeface="Arial"/>
            </a:endParaRPr>
          </a:p>
          <a:p>
            <a:pPr indent="-282733"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Get: para obtener uno o todos los elementos de un recurso.</a:t>
            </a:r>
            <a:endParaRPr sz="1100">
              <a:solidFill>
                <a:srgbClr val="000000"/>
              </a:solidFill>
              <a:latin typeface="Arial"/>
              <a:ea typeface="Arial"/>
              <a:cs typeface="Arial"/>
              <a:sym typeface="Arial"/>
            </a:endParaRPr>
          </a:p>
          <a:p>
            <a:pPr indent="-282733"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Put: realiza actualizaciones en los registros.</a:t>
            </a:r>
            <a:endParaRPr sz="1100">
              <a:solidFill>
                <a:srgbClr val="000000"/>
              </a:solidFill>
              <a:latin typeface="Arial"/>
              <a:ea typeface="Arial"/>
              <a:cs typeface="Arial"/>
              <a:sym typeface="Arial"/>
            </a:endParaRPr>
          </a:p>
          <a:p>
            <a:pPr indent="-282733"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Patch: realiza actualizaciones parciales de un registro.</a:t>
            </a:r>
            <a:endParaRPr sz="1100">
              <a:solidFill>
                <a:srgbClr val="000000"/>
              </a:solidFill>
              <a:latin typeface="Arial"/>
              <a:ea typeface="Arial"/>
              <a:cs typeface="Arial"/>
              <a:sym typeface="Arial"/>
            </a:endParaRPr>
          </a:p>
          <a:p>
            <a:pPr indent="-282733"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Delete: Para borrar un registro.</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Todos los objetos se manipulan mediante URI, por ejemplo, si tenemos un recurso usuario y queremos acceder a un usuario en concreto nuestra URI seria /user/identificadordelobjeto, con eso ya tendríamos un servicio USER preparado para obtener la información de un usuario, dado un ID.</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61050" y="57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
            </a:r>
            <a:r>
              <a:rPr lang="es"/>
              <a:t>Qué</a:t>
            </a:r>
            <a:r>
              <a:rPr lang="es"/>
              <a:t> es Express.js?</a:t>
            </a:r>
            <a:endParaRPr/>
          </a:p>
        </p:txBody>
      </p:sp>
      <p:sp>
        <p:nvSpPr>
          <p:cNvPr id="114" name="Google Shape;114;p17"/>
          <p:cNvSpPr txBox="1"/>
          <p:nvPr>
            <p:ph idx="1" type="body"/>
          </p:nvPr>
        </p:nvSpPr>
        <p:spPr>
          <a:xfrm>
            <a:off x="729450" y="1267550"/>
            <a:ext cx="8066400" cy="770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2"/>
              </a:buClr>
              <a:buSzPts val="1100"/>
              <a:buFont typeface="Arial"/>
              <a:buChar char="●"/>
            </a:pPr>
            <a:r>
              <a:rPr lang="es" sz="1100">
                <a:solidFill>
                  <a:srgbClr val="000000"/>
                </a:solidFill>
                <a:latin typeface="Arial"/>
                <a:ea typeface="Arial"/>
                <a:cs typeface="Arial"/>
                <a:sym typeface="Arial"/>
              </a:rPr>
              <a:t>Es un framework rápido, minimalista y flexible de Node.js. Permite crear APIs y aplicaciones web fácilmente, provee un conjunto de características como manejo de rutas (direccionamiento), archivos estáticos, uso de motor de plantillas, integración con bases de datos, manejo de errores, middlewares entre otras.</a:t>
            </a:r>
            <a:endParaRPr sz="1100">
              <a:solidFill>
                <a:schemeClr val="dk2"/>
              </a:solidFill>
              <a:latin typeface="Arial"/>
              <a:ea typeface="Arial"/>
              <a:cs typeface="Arial"/>
              <a:sym typeface="Arial"/>
            </a:endParaRPr>
          </a:p>
        </p:txBody>
      </p:sp>
      <p:sp>
        <p:nvSpPr>
          <p:cNvPr id="115" name="Google Shape;115;p17"/>
          <p:cNvSpPr txBox="1"/>
          <p:nvPr>
            <p:ph type="title"/>
          </p:nvPr>
        </p:nvSpPr>
        <p:spPr>
          <a:xfrm>
            <a:off x="727650" y="20282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
            </a:r>
            <a:r>
              <a:rPr lang="es"/>
              <a:t>Qué es un framework de desarrollo web?</a:t>
            </a:r>
            <a:endParaRPr/>
          </a:p>
        </p:txBody>
      </p:sp>
      <p:sp>
        <p:nvSpPr>
          <p:cNvPr id="116" name="Google Shape;116;p17"/>
          <p:cNvSpPr txBox="1"/>
          <p:nvPr>
            <p:ph idx="1" type="body"/>
          </p:nvPr>
        </p:nvSpPr>
        <p:spPr>
          <a:xfrm>
            <a:off x="827150" y="2705825"/>
            <a:ext cx="8066400" cy="770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2"/>
              </a:buClr>
              <a:buSzPts val="1100"/>
              <a:buFont typeface="Arial"/>
              <a:buChar char="●"/>
            </a:pPr>
            <a:r>
              <a:rPr lang="es" sz="1100">
                <a:solidFill>
                  <a:srgbClr val="000000"/>
                </a:solidFill>
                <a:latin typeface="Arial"/>
                <a:ea typeface="Arial"/>
                <a:cs typeface="Arial"/>
                <a:sym typeface="Arial"/>
              </a:rPr>
              <a:t>Es un framework rápido, minimalista y flexible de Node.js. Permite crear APIs y aplicaciones web fácilmente, provee un conjunto de características como manejo de rutas (direccionamiento), archivos estáticos, uso de motor de plantillas, integración con bases de datos, manejo de errores, middlewares entre otras.</a:t>
            </a:r>
            <a:endParaRPr sz="1100">
              <a:solidFill>
                <a:schemeClr val="dk2"/>
              </a:solidFill>
              <a:latin typeface="Arial"/>
              <a:ea typeface="Arial"/>
              <a:cs typeface="Arial"/>
              <a:sym typeface="Arial"/>
            </a:endParaRPr>
          </a:p>
        </p:txBody>
      </p:sp>
      <p:pic>
        <p:nvPicPr>
          <p:cNvPr id="117" name="Google Shape;117;p17"/>
          <p:cNvPicPr preferRelativeResize="0"/>
          <p:nvPr/>
        </p:nvPicPr>
        <p:blipFill rotWithShape="1">
          <a:blip r:embed="rId3">
            <a:alphaModFix/>
          </a:blip>
          <a:srcRect b="20679" l="22737" r="22656" t="19483"/>
          <a:stretch/>
        </p:blipFill>
        <p:spPr>
          <a:xfrm>
            <a:off x="6101050" y="3476532"/>
            <a:ext cx="2492724" cy="13658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Proporciona mecanismos para:</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2"/>
              </a:buClr>
              <a:buSzPts val="1400"/>
              <a:buFont typeface="Roboto"/>
              <a:buNone/>
            </a:pPr>
            <a:r>
              <a:rPr lang="es" sz="1400">
                <a:solidFill>
                  <a:schemeClr val="dk2"/>
                </a:solidFill>
                <a:latin typeface="Arial"/>
                <a:ea typeface="Arial"/>
                <a:cs typeface="Arial"/>
                <a:sym typeface="Arial"/>
              </a:rPr>
              <a:t>- Escritura de manejadores de peticiones con diferentes verbos HTTP en diferentes caminos URL (rutas).</a:t>
            </a:r>
            <a:endParaRPr sz="14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400"/>
              <a:buFont typeface="Arial"/>
              <a:buNone/>
            </a:pPr>
            <a:r>
              <a:rPr lang="es" sz="1400">
                <a:solidFill>
                  <a:schemeClr val="dk2"/>
                </a:solidFill>
                <a:latin typeface="Arial"/>
                <a:ea typeface="Arial"/>
                <a:cs typeface="Arial"/>
                <a:sym typeface="Arial"/>
              </a:rPr>
              <a:t>- Integración con motores de renderización de "vistas" para generar respuestas mediante la introducción de datos en plantillas.</a:t>
            </a:r>
            <a:endParaRPr sz="14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400"/>
              <a:buFont typeface="Arial"/>
              <a:buNone/>
            </a:pPr>
            <a:r>
              <a:rPr lang="es" sz="1400">
                <a:solidFill>
                  <a:schemeClr val="dk2"/>
                </a:solidFill>
                <a:latin typeface="Arial"/>
                <a:ea typeface="Arial"/>
                <a:cs typeface="Arial"/>
                <a:sym typeface="Arial"/>
              </a:rPr>
              <a:t>- Establecer ajustes de aplicaciones web como qué puerto usar para conectar, y la localización de las plantillas que se utilizan para renderizar la respuesta.</a:t>
            </a:r>
            <a:endParaRPr sz="14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400"/>
              <a:buFont typeface="Roboto"/>
              <a:buNone/>
            </a:pPr>
            <a:r>
              <a:rPr lang="es" sz="1400">
                <a:solidFill>
                  <a:schemeClr val="dk2"/>
                </a:solidFill>
                <a:latin typeface="Arial"/>
                <a:ea typeface="Arial"/>
                <a:cs typeface="Arial"/>
                <a:sym typeface="Arial"/>
              </a:rPr>
              <a:t>- Añadir procesamiento de peticiones Middleware adicional en cualquier punto dentro de la tubería de manejo de la petición.</a:t>
            </a:r>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Express?</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Arial"/>
                <a:ea typeface="Arial"/>
                <a:cs typeface="Arial"/>
                <a:sym typeface="Arial"/>
              </a:rPr>
              <a:t>En sitios web o aplicaciones web dinámicas, que accedan a bases de datos, el servidor espera a recibir peticiones HTTP del navegador (o cliente). Cuando se recibe una petición, la aplicación determina cuál es la acción adecuada correspondiente, de acuerdo a la estructura de la URL y a la información (opcional) indicada en la petición con los métodos POST o GET . </a:t>
            </a:r>
            <a:endParaRPr sz="1400">
              <a:latin typeface="Arial"/>
              <a:ea typeface="Arial"/>
              <a:cs typeface="Arial"/>
              <a:sym typeface="Arial"/>
            </a:endParaRPr>
          </a:p>
          <a:p>
            <a:pPr indent="0" lvl="0" marL="0" rtl="0" algn="l">
              <a:spcBef>
                <a:spcPts val="1200"/>
              </a:spcBef>
              <a:spcAft>
                <a:spcPts val="1200"/>
              </a:spcAft>
              <a:buNone/>
            </a:pPr>
            <a:r>
              <a:rPr lang="es" sz="1400">
                <a:latin typeface="Arial"/>
                <a:ea typeface="Arial"/>
                <a:cs typeface="Arial"/>
                <a:sym typeface="Arial"/>
              </a:rPr>
              <a:t>Dependiendo de la acción a realizar, puede que se necesite leer o escribir en la base de datos, o realizar otras acciones necesarias para atender la petición correctamente. La aplicación ha de responder al navegador, normalmente, creando una página HTML dinámicamente para él, en la que se muestre la información pedida, usualmente dentro de un elemento específico para este fin, en una plantilla HTML.</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Instalación</a:t>
            </a:r>
            <a:endParaRPr/>
          </a:p>
        </p:txBody>
      </p:sp>
      <p:sp>
        <p:nvSpPr>
          <p:cNvPr id="135" name="Google Shape;135;p20"/>
          <p:cNvSpPr txBox="1"/>
          <p:nvPr>
            <p:ph idx="1" type="body"/>
          </p:nvPr>
        </p:nvSpPr>
        <p:spPr>
          <a:xfrm>
            <a:off x="729450" y="2078875"/>
            <a:ext cx="8414700" cy="270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latin typeface="Arial"/>
                <a:ea typeface="Arial"/>
                <a:cs typeface="Arial"/>
                <a:sym typeface="Arial"/>
              </a:rPr>
              <a:t>Express se instala vía "npm". Ya vimos cómo es la operativa para instalar paquetes de Node, iniciamos nuestro proyecto con: </a:t>
            </a:r>
            <a:r>
              <a:rPr b="1" lang="es">
                <a:latin typeface="Arial"/>
                <a:ea typeface="Arial"/>
                <a:cs typeface="Arial"/>
                <a:sym typeface="Arial"/>
              </a:rPr>
              <a:t>npm init </a:t>
            </a:r>
            <a:r>
              <a:rPr lang="es">
                <a:latin typeface="Arial"/>
                <a:ea typeface="Arial"/>
                <a:cs typeface="Arial"/>
                <a:sym typeface="Arial"/>
              </a:rPr>
              <a:t>en la carpeta que vamos a trabajar. Ponemos el nombre del proyecto y nos va a generar el package.JSON</a:t>
            </a:r>
            <a:endParaRPr>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Algunas cosas para recordar hasta ahora</a:t>
            </a:r>
            <a:endParaRPr>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Crear carpeta: </a:t>
            </a:r>
            <a:r>
              <a:rPr lang="es" sz="1100">
                <a:solidFill>
                  <a:srgbClr val="000000"/>
                </a:solidFill>
                <a:latin typeface="Arial"/>
                <a:ea typeface="Arial"/>
                <a:cs typeface="Arial"/>
                <a:sym typeface="Arial"/>
              </a:rPr>
              <a:t>Luego desde la barra de navegación poner cmd y escribir en la consola code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Iniciar Package.JSON: </a:t>
            </a:r>
            <a:r>
              <a:rPr lang="es" sz="1100">
                <a:solidFill>
                  <a:srgbClr val="000000"/>
                </a:solidFill>
                <a:latin typeface="Arial"/>
                <a:ea typeface="Arial"/>
                <a:cs typeface="Arial"/>
                <a:sym typeface="Arial"/>
              </a:rPr>
              <a:t>npm ini –y en terminal</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Instalar Thunder Client:</a:t>
            </a:r>
            <a:r>
              <a:rPr lang="es" sz="1100">
                <a:solidFill>
                  <a:srgbClr val="000000"/>
                </a:solidFill>
                <a:latin typeface="Arial"/>
                <a:ea typeface="Arial"/>
                <a:cs typeface="Arial"/>
                <a:sym typeface="Arial"/>
              </a:rPr>
              <a:t> Es una extensión para Visual Studio Code que se utiliza para probar y hacer solicitudes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Instalar variables de entorno:</a:t>
            </a:r>
            <a:r>
              <a:rPr lang="es" sz="1100">
                <a:solidFill>
                  <a:srgbClr val="000000"/>
                </a:solidFill>
                <a:latin typeface="Arial"/>
                <a:ea typeface="Arial"/>
                <a:cs typeface="Arial"/>
                <a:sym typeface="Arial"/>
              </a:rPr>
              <a:t> npm install dotenv</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Instalar Nodemon: </a:t>
            </a:r>
            <a:r>
              <a:rPr lang="es" sz="1100">
                <a:solidFill>
                  <a:srgbClr val="000000"/>
                </a:solidFill>
                <a:latin typeface="Arial"/>
                <a:ea typeface="Arial"/>
                <a:cs typeface="Arial"/>
                <a:sym typeface="Arial"/>
              </a:rPr>
              <a:t>npm install --save-dev nodemon</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Para instalar Express:</a:t>
            </a:r>
            <a:r>
              <a:rPr lang="es" sz="1100">
                <a:solidFill>
                  <a:srgbClr val="000000"/>
                </a:solidFill>
                <a:latin typeface="Arial"/>
                <a:ea typeface="Arial"/>
                <a:cs typeface="Arial"/>
                <a:sym typeface="Arial"/>
              </a:rPr>
              <a:t> npm install express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Instalar Pug: </a:t>
            </a:r>
            <a:r>
              <a:rPr lang="es" sz="1100">
                <a:solidFill>
                  <a:srgbClr val="000000"/>
                </a:solidFill>
                <a:latin typeface="Arial"/>
                <a:ea typeface="Arial"/>
                <a:cs typeface="Arial"/>
                <a:sym typeface="Arial"/>
              </a:rPr>
              <a:t>npm install pug</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100">
                <a:solidFill>
                  <a:srgbClr val="000000"/>
                </a:solidFill>
                <a:latin typeface="Arial"/>
                <a:ea typeface="Arial"/>
                <a:cs typeface="Arial"/>
                <a:sym typeface="Arial"/>
              </a:rPr>
              <a:t>Instalar App-Gen:</a:t>
            </a:r>
            <a:r>
              <a:rPr lang="es" sz="1100">
                <a:solidFill>
                  <a:srgbClr val="000000"/>
                </a:solidFill>
                <a:latin typeface="Arial"/>
                <a:ea typeface="Arial"/>
                <a:cs typeface="Arial"/>
                <a:sym typeface="Arial"/>
              </a:rPr>
              <a:t> npm install express-generator -g</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sz="1000">
                <a:solidFill>
                  <a:srgbClr val="000000"/>
                </a:solidFill>
                <a:latin typeface="Arial"/>
                <a:ea typeface="Arial"/>
                <a:cs typeface="Arial"/>
                <a:sym typeface="Arial"/>
              </a:rPr>
              <a:t>Para generar una nueva aplicación Express: </a:t>
            </a:r>
            <a:r>
              <a:rPr lang="es" sz="1000">
                <a:solidFill>
                  <a:srgbClr val="188038"/>
                </a:solidFill>
                <a:latin typeface="Arial"/>
                <a:ea typeface="Arial"/>
                <a:cs typeface="Arial"/>
                <a:sym typeface="Arial"/>
              </a:rPr>
              <a:t>express nombre-de-tu-aplicacion</a:t>
            </a:r>
            <a:endParaRPr sz="11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33700" y="52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Express Requests (El objeto request)</a:t>
            </a:r>
            <a:endParaRPr/>
          </a:p>
        </p:txBody>
      </p:sp>
      <p:sp>
        <p:nvSpPr>
          <p:cNvPr id="141" name="Google Shape;141;p21"/>
          <p:cNvSpPr txBox="1"/>
          <p:nvPr>
            <p:ph idx="1" type="body"/>
          </p:nvPr>
        </p:nvSpPr>
        <p:spPr>
          <a:xfrm>
            <a:off x="729450" y="1436350"/>
            <a:ext cx="7688700" cy="29037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s" sz="5600">
                <a:solidFill>
                  <a:srgbClr val="010614"/>
                </a:solidFill>
                <a:highlight>
                  <a:srgbClr val="FAFAFA"/>
                </a:highlight>
                <a:latin typeface="Arial"/>
                <a:ea typeface="Arial"/>
                <a:cs typeface="Arial"/>
                <a:sym typeface="Arial"/>
              </a:rPr>
              <a:t>El objeto request tiene más propiedades que la petición del http request del cual extiende. Estas propiedades simplifican el desarrollo y proveen funcionalidad adicional.</a:t>
            </a:r>
            <a:endParaRPr sz="5600">
              <a:solidFill>
                <a:srgbClr val="010614"/>
              </a:solidFill>
              <a:highlight>
                <a:srgbClr val="FAFAFA"/>
              </a:highlight>
              <a:latin typeface="Arial"/>
              <a:ea typeface="Arial"/>
              <a:cs typeface="Arial"/>
              <a:sym typeface="Arial"/>
            </a:endParaRPr>
          </a:p>
          <a:p>
            <a:pPr indent="0" lvl="0" marL="266700" marR="304800" rtl="0" algn="l">
              <a:spcBef>
                <a:spcPts val="1200"/>
              </a:spcBef>
              <a:spcAft>
                <a:spcPts val="0"/>
              </a:spcAft>
              <a:buNone/>
            </a:pPr>
            <a:r>
              <a:rPr lang="es" sz="5600">
                <a:solidFill>
                  <a:srgbClr val="010614"/>
                </a:solidFill>
                <a:latin typeface="Arial"/>
                <a:ea typeface="Arial"/>
                <a:cs typeface="Arial"/>
                <a:sym typeface="Arial"/>
              </a:rPr>
              <a:t>Propiedades de objeto request</a:t>
            </a:r>
            <a:endParaRPr sz="5600">
              <a:solidFill>
                <a:srgbClr val="010614"/>
              </a:solidFill>
              <a:latin typeface="Arial"/>
              <a:ea typeface="Arial"/>
              <a:cs typeface="Arial"/>
              <a:sym typeface="Arial"/>
            </a:endParaRPr>
          </a:p>
          <a:p>
            <a:pPr indent="0" lvl="0" marL="711200" marR="266700" rtl="0" algn="l">
              <a:spcBef>
                <a:spcPts val="1200"/>
              </a:spcBef>
              <a:spcAft>
                <a:spcPts val="0"/>
              </a:spcAft>
              <a:buNone/>
            </a:pPr>
            <a:r>
              <a:rPr lang="es" sz="5600">
                <a:solidFill>
                  <a:srgbClr val="333333"/>
                </a:solidFill>
                <a:latin typeface="Arial"/>
                <a:ea typeface="Arial"/>
                <a:cs typeface="Arial"/>
                <a:sym typeface="Arial"/>
              </a:rPr>
              <a:t>request.params</a:t>
            </a:r>
            <a:br>
              <a:rPr lang="es" sz="5600">
                <a:solidFill>
                  <a:srgbClr val="333333"/>
                </a:solidFill>
                <a:latin typeface="Arial"/>
                <a:ea typeface="Arial"/>
                <a:cs typeface="Arial"/>
                <a:sym typeface="Arial"/>
              </a:rPr>
            </a:br>
            <a:r>
              <a:rPr lang="es" sz="5600">
                <a:solidFill>
                  <a:srgbClr val="333333"/>
                </a:solidFill>
                <a:latin typeface="Arial"/>
                <a:ea typeface="Arial"/>
                <a:cs typeface="Arial"/>
                <a:sym typeface="Arial"/>
              </a:rPr>
              <a:t>Parámetros del url.</a:t>
            </a:r>
            <a:endParaRPr sz="5600">
              <a:solidFill>
                <a:srgbClr val="333333"/>
              </a:solidFill>
              <a:latin typeface="Arial"/>
              <a:ea typeface="Arial"/>
              <a:cs typeface="Arial"/>
              <a:sym typeface="Arial"/>
            </a:endParaRPr>
          </a:p>
          <a:p>
            <a:pPr indent="0" lvl="0" marL="711200" marR="266700" rtl="0" algn="l">
              <a:spcBef>
                <a:spcPts val="1200"/>
              </a:spcBef>
              <a:spcAft>
                <a:spcPts val="0"/>
              </a:spcAft>
              <a:buNone/>
            </a:pPr>
            <a:r>
              <a:rPr lang="es" sz="5600">
                <a:solidFill>
                  <a:srgbClr val="333333"/>
                </a:solidFill>
                <a:latin typeface="Arial"/>
                <a:ea typeface="Arial"/>
                <a:cs typeface="Arial"/>
                <a:sym typeface="Arial"/>
              </a:rPr>
              <a:t>request.query</a:t>
            </a:r>
            <a:br>
              <a:rPr lang="es" sz="5600">
                <a:solidFill>
                  <a:srgbClr val="333333"/>
                </a:solidFill>
                <a:latin typeface="Arial"/>
                <a:ea typeface="Arial"/>
                <a:cs typeface="Arial"/>
                <a:sym typeface="Arial"/>
              </a:rPr>
            </a:br>
            <a:r>
              <a:rPr lang="es" sz="5600">
                <a:solidFill>
                  <a:srgbClr val="333333"/>
                </a:solidFill>
                <a:latin typeface="Arial"/>
                <a:ea typeface="Arial"/>
                <a:cs typeface="Arial"/>
                <a:sym typeface="Arial"/>
              </a:rPr>
              <a:t>Parámetros del query string..</a:t>
            </a:r>
            <a:endParaRPr sz="5600">
              <a:solidFill>
                <a:srgbClr val="333333"/>
              </a:solidFill>
              <a:latin typeface="Arial"/>
              <a:ea typeface="Arial"/>
              <a:cs typeface="Arial"/>
              <a:sym typeface="Arial"/>
            </a:endParaRPr>
          </a:p>
          <a:p>
            <a:pPr indent="0" lvl="0" marL="711200" marR="266700" rtl="0" algn="l">
              <a:spcBef>
                <a:spcPts val="1200"/>
              </a:spcBef>
              <a:spcAft>
                <a:spcPts val="1200"/>
              </a:spcAft>
              <a:buNone/>
            </a:pPr>
            <a:r>
              <a:rPr lang="es" sz="5600">
                <a:solidFill>
                  <a:srgbClr val="333333"/>
                </a:solidFill>
                <a:latin typeface="Arial"/>
                <a:ea typeface="Arial"/>
                <a:cs typeface="Arial"/>
                <a:sym typeface="Arial"/>
              </a:rPr>
              <a:t>request.route</a:t>
            </a:r>
            <a:br>
              <a:rPr lang="es" sz="5600">
                <a:solidFill>
                  <a:srgbClr val="333333"/>
                </a:solidFill>
                <a:latin typeface="Arial"/>
                <a:ea typeface="Arial"/>
                <a:cs typeface="Arial"/>
                <a:sym typeface="Arial"/>
              </a:rPr>
            </a:br>
            <a:r>
              <a:rPr lang="es" sz="5600">
                <a:solidFill>
                  <a:srgbClr val="333333"/>
                </a:solidFill>
                <a:latin typeface="Arial"/>
                <a:ea typeface="Arial"/>
                <a:cs typeface="Arial"/>
                <a:sym typeface="Arial"/>
              </a:rPr>
              <a:t>Ruta actual como string.</a:t>
            </a:r>
            <a:endParaRPr sz="1400">
              <a:solidFill>
                <a:srgbClr val="010614"/>
              </a:solidFill>
              <a:highlight>
                <a:srgbClr val="FAFAFA"/>
              </a:highlight>
              <a:latin typeface="Roboto"/>
              <a:ea typeface="Roboto"/>
              <a:cs typeface="Roboto"/>
              <a:sym typeface="Roboto"/>
            </a:endParaRPr>
          </a:p>
        </p:txBody>
      </p:sp>
      <p:sp>
        <p:nvSpPr>
          <p:cNvPr id="142" name="Google Shape;142;p21"/>
          <p:cNvSpPr txBox="1"/>
          <p:nvPr/>
        </p:nvSpPr>
        <p:spPr>
          <a:xfrm>
            <a:off x="4268000" y="2051925"/>
            <a:ext cx="4572000" cy="3092400"/>
          </a:xfrm>
          <a:prstGeom prst="rect">
            <a:avLst/>
          </a:prstGeom>
          <a:noFill/>
          <a:ln>
            <a:noFill/>
          </a:ln>
        </p:spPr>
        <p:txBody>
          <a:bodyPr anchorCtr="0" anchor="t" bIns="91425" lIns="91425" spcFirstLastPara="1" rIns="91425" wrap="square" tIns="91425">
            <a:spAutoFit/>
          </a:bodyPr>
          <a:lstStyle/>
          <a:p>
            <a:pPr indent="457200" lvl="0" marL="0" marR="266700" rtl="0" algn="l">
              <a:lnSpc>
                <a:spcPct val="115000"/>
              </a:lnSpc>
              <a:spcBef>
                <a:spcPts val="0"/>
              </a:spcBef>
              <a:spcAft>
                <a:spcPts val="0"/>
              </a:spcAft>
              <a:buNone/>
            </a:pPr>
            <a:r>
              <a:rPr lang="es">
                <a:solidFill>
                  <a:srgbClr val="333333"/>
                </a:solidFill>
              </a:rPr>
              <a:t>     </a:t>
            </a:r>
            <a:r>
              <a:rPr lang="es">
                <a:solidFill>
                  <a:srgbClr val="333333"/>
                </a:solidFill>
              </a:rPr>
              <a:t>request.cookies</a:t>
            </a:r>
            <a:br>
              <a:rPr lang="es">
                <a:solidFill>
                  <a:srgbClr val="333333"/>
                </a:solidFill>
              </a:rPr>
            </a:br>
            <a:r>
              <a:rPr lang="es">
                <a:solidFill>
                  <a:srgbClr val="333333"/>
                </a:solidFill>
              </a:rPr>
              <a:t>	     Cookies (requiere de cookie parser).</a:t>
            </a:r>
            <a:endParaRPr>
              <a:solidFill>
                <a:srgbClr val="333333"/>
              </a:solidFill>
            </a:endParaRPr>
          </a:p>
          <a:p>
            <a:pPr indent="0" lvl="0" marL="711200" marR="266700" rtl="0" algn="l">
              <a:lnSpc>
                <a:spcPct val="115000"/>
              </a:lnSpc>
              <a:spcBef>
                <a:spcPts val="1200"/>
              </a:spcBef>
              <a:spcAft>
                <a:spcPts val="0"/>
              </a:spcAft>
              <a:buNone/>
            </a:pPr>
            <a:r>
              <a:rPr lang="es">
                <a:solidFill>
                  <a:srgbClr val="333333"/>
                </a:solidFill>
              </a:rPr>
              <a:t>request.signedCookies</a:t>
            </a:r>
            <a:br>
              <a:rPr lang="es">
                <a:solidFill>
                  <a:srgbClr val="333333"/>
                </a:solidFill>
              </a:rPr>
            </a:br>
            <a:r>
              <a:rPr lang="es">
                <a:solidFill>
                  <a:srgbClr val="333333"/>
                </a:solidFill>
              </a:rPr>
              <a:t>Cookies firmadas (requiere de cookie parser).</a:t>
            </a:r>
            <a:endParaRPr>
              <a:solidFill>
                <a:srgbClr val="333333"/>
              </a:solidFill>
            </a:endParaRPr>
          </a:p>
          <a:p>
            <a:pPr indent="0" lvl="0" marL="711200" marR="266700" rtl="0" algn="l">
              <a:lnSpc>
                <a:spcPct val="115000"/>
              </a:lnSpc>
              <a:spcBef>
                <a:spcPts val="1200"/>
              </a:spcBef>
              <a:spcAft>
                <a:spcPts val="0"/>
              </a:spcAft>
              <a:buNone/>
            </a:pPr>
            <a:r>
              <a:rPr lang="es">
                <a:solidFill>
                  <a:srgbClr val="333333"/>
                </a:solidFill>
              </a:rPr>
              <a:t>request.body</a:t>
            </a:r>
            <a:br>
              <a:rPr lang="es">
                <a:solidFill>
                  <a:srgbClr val="333333"/>
                </a:solidFill>
              </a:rPr>
            </a:br>
            <a:r>
              <a:rPr lang="es">
                <a:solidFill>
                  <a:srgbClr val="333333"/>
                </a:solidFill>
              </a:rPr>
              <a:t>Contenido del cuerpo de la petición (requiere de cookie parser).</a:t>
            </a:r>
            <a:endParaRPr>
              <a:solidFill>
                <a:srgbClr val="333333"/>
              </a:solidFill>
            </a:endParaRPr>
          </a:p>
          <a:p>
            <a:pPr indent="0" lvl="0" marL="711200" marR="266700" rtl="0" algn="l">
              <a:lnSpc>
                <a:spcPct val="115000"/>
              </a:lnSpc>
              <a:spcBef>
                <a:spcPts val="1200"/>
              </a:spcBef>
              <a:spcAft>
                <a:spcPts val="1200"/>
              </a:spcAft>
              <a:buNone/>
            </a:pPr>
            <a:r>
              <a:rPr lang="es">
                <a:solidFill>
                  <a:srgbClr val="333333"/>
                </a:solidFill>
              </a:rPr>
              <a:t>request.headers</a:t>
            </a:r>
            <a:br>
              <a:rPr lang="es">
                <a:solidFill>
                  <a:srgbClr val="333333"/>
                </a:solidFill>
              </a:rPr>
            </a:br>
            <a:r>
              <a:rPr lang="es">
                <a:solidFill>
                  <a:srgbClr val="333333"/>
                </a:solidFill>
              </a:rPr>
              <a:t>Cabeceras de la petición.</a:t>
            </a:r>
            <a:endParaRPr>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