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Proxima Nova"/>
      <p:regular r:id="rId50"/>
      <p:bold r:id="rId51"/>
      <p:italic r:id="rId52"/>
      <p:boldItalic r:id="rId53"/>
    </p:embeddedFont>
    <p:embeddedFont>
      <p:font typeface="Roboto"/>
      <p:regular r:id="rId54"/>
      <p:bold r:id="rId55"/>
      <p:italic r:id="rId56"/>
      <p:boldItalic r:id="rId57"/>
    </p:embeddedFont>
    <p:embeddedFont>
      <p:font typeface="Lato"/>
      <p:regular r:id="rId58"/>
      <p:bold r:id="rId59"/>
      <p:italic r:id="rId60"/>
      <p:boldItalic r:id="rId61"/>
    </p:embeddedFont>
    <p:embeddedFont>
      <p:font typeface="Roboto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regular.fntdata"/><Relationship Id="rId61" Type="http://schemas.openxmlformats.org/officeDocument/2006/relationships/font" Target="fonts/Lato-boldItalic.fntdata"/><Relationship Id="rId20" Type="http://schemas.openxmlformats.org/officeDocument/2006/relationships/slide" Target="slides/slide15.xml"/><Relationship Id="rId64" Type="http://schemas.openxmlformats.org/officeDocument/2006/relationships/font" Target="fonts/RobotoMono-italic.fntdata"/><Relationship Id="rId63"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a57d45c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a57d45cc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a57d45c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a57d45c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a57d45c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a57d45c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38ff064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38ff064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38ff064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38ff064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3d03cf30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3d03cf3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3d03cf3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3d03cf3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3d03cf3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3d03cf3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3c4aa94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3c4aa94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cc4cd71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cc4cd71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40b507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40b507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cc4cd71b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cc4cd71b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3c4aa94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3c4aa94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cf426922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cf426922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cf426922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cf426922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cf426922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cf426922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cf426922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cf426922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cf426922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cf426922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cf426922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cf426922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3a3c082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3a3c082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3c4aa94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3c4aa94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a57d45c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a57d45c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3c4aa94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3c4aa94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3c4aa94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3c4aa94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3c4aa948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3c4aa94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3c4aa94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3c4aa94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3c4aa94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3c4aa94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3d03cf3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3d03cf3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3d03cf3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3d03cf3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3d03cf30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3d03cf30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3d03cf30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3d03cf30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3d03cf3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3d03cf3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a57d45c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a57d45c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4bbb211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4bbb21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a57d45c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a57d45c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a57d45c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a57d45c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a57d45c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a57d45c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a57d45c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a57d45c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Estructura de </a:t>
            </a:r>
            <a:endParaRPr/>
          </a:p>
          <a:p>
            <a:pPr indent="0" lvl="0" marL="0" rtl="0" algn="l">
              <a:spcBef>
                <a:spcPts val="0"/>
              </a:spcBef>
              <a:spcAft>
                <a:spcPts val="0"/>
              </a:spcAft>
              <a:buNone/>
            </a:pPr>
            <a:r>
              <a:rPr lang="es"/>
              <a:t>documentos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27/09/2024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pic>
        <p:nvPicPr>
          <p:cNvPr id="91" name="Google Shape;91;p13"/>
          <p:cNvPicPr preferRelativeResize="0"/>
          <p:nvPr/>
        </p:nvPicPr>
        <p:blipFill>
          <a:blip r:embed="rId5">
            <a:alphaModFix/>
          </a:blip>
          <a:stretch>
            <a:fillRect/>
          </a:stretch>
        </p:blipFill>
        <p:spPr>
          <a:xfrm>
            <a:off x="5050750" y="2257125"/>
            <a:ext cx="2959469" cy="1664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Desventajas</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lnSpc>
                <a:spcPct val="125000"/>
              </a:lnSpc>
              <a:spcBef>
                <a:spcPts val="100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Son una tecnología relativamente reciente, como consecuencia, el conocimiento y la información son más limitados.</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Cada base de datos tiene su propia manera de formatear sus datos, a diferencia de un lenguaje de consulta estructurado como 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saber qué base de datos necesitamos?</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Es muy común entre desarrolladores de aplicaciones encontrarse en una situación de tener que elegir si se va a usar una base de datos relacional o no relacional.  Tener un buen diseño de base de datos desde el principio nos puede ayudar a ahorrar tiempo a la hora de programar. Las bases de datos relacionales (con el estándar SQL para actualizar/recuperar datos) y no relacionales se organizan de forma diferente, también admiten tipos de datos específicos, por eso debes entender cómo se diseña cada una.</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Para decidir entre una base de datos SQL o NoSQL, debemos reflexionar en la relación entre los diferentes tipos de datos que vas a almacenar: si pueden vivir separados y no tienen relaciones, podemos utilizar una base de datos NoSQL. Pero si necesitamos relacionar esos datos entre sí, es mejor una base de datos SQL.</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Decantarse por el uso de NoSQL frente a SQL es una cuestión de análisis del problema: en general, se recomienda usar una base de datos no relacional cuando se tienen grandes cantidades de datos y/o se encuentran dificultades para modelarlos según un esquema. De otra manera, SQL es una tecnología muy madura con muchísimos años de investigación y desarrollo sobre ella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Integridad de datos</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La integridad de datos es la garantía de que los datos almacenados mantendrán su exactitud y consistencia a través del tiempo.</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SQL: Las tablas tienen estructuras rígidas, donde cada dato tiene un tipo definido, no podemos almacenar datos de otro tipo diferente, y no se vale más de un dato en un mismo campo. Puesto que todos los registros cumplen las mismas reglas, si nuestro código funciona con un solo registro, servirá con todos los demás.</a:t>
            </a:r>
            <a:endParaRPr sz="1100">
              <a:solidFill>
                <a:srgbClr val="000000"/>
              </a:solidFill>
              <a:latin typeface="Proxima Nova"/>
              <a:ea typeface="Proxima Nova"/>
              <a:cs typeface="Proxima Nova"/>
              <a:sym typeface="Proxima Nova"/>
            </a:endParaRPr>
          </a:p>
          <a:p>
            <a:pPr indent="0" lvl="0" marL="0" rtl="0" algn="l">
              <a:lnSpc>
                <a:spcPct val="125000"/>
              </a:lnSpc>
              <a:spcBef>
                <a:spcPts val="0"/>
              </a:spcBef>
              <a:spcAft>
                <a:spcPts val="0"/>
              </a:spcAft>
              <a:buNone/>
            </a:pPr>
            <a:r>
              <a:t/>
            </a:r>
            <a:endParaRPr sz="1100">
              <a:solidFill>
                <a:srgbClr val="000000"/>
              </a:solidFill>
              <a:latin typeface="Proxima Nova"/>
              <a:ea typeface="Proxima Nova"/>
              <a:cs typeface="Proxima Nova"/>
              <a:sym typeface="Proxima Nova"/>
            </a:endParaRPr>
          </a:p>
          <a:p>
            <a:pPr indent="0" lvl="0" marL="0" rtl="0" algn="l">
              <a:lnSpc>
                <a:spcPct val="125000"/>
              </a:lnSpc>
              <a:spcBef>
                <a:spcPts val="0"/>
              </a:spcBef>
              <a:spcAft>
                <a:spcPts val="0"/>
              </a:spcAft>
              <a:buNone/>
            </a:pPr>
            <a:r>
              <a:rPr lang="es" sz="1100">
                <a:solidFill>
                  <a:srgbClr val="000000"/>
                </a:solidFill>
                <a:latin typeface="Proxima Nova"/>
                <a:ea typeface="Proxima Nova"/>
                <a:cs typeface="Proxima Nova"/>
                <a:sym typeface="Proxima Nova"/>
              </a:rPr>
              <a:t>NoSQL: Hay varios tipos de base de datos NoSQL, pero en general, ninguna te exige que definas el tipo de datos que vas a almacenar. Un día un campo puede ser un número y al otro día un String o Array o hasta un JSON. Más que saber qué es la data, NoSQL pone mayor prioridad en cómo acceder dicha data.</a:t>
            </a:r>
            <a:endParaRPr sz="1100">
              <a:solidFill>
                <a:srgbClr val="000000"/>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7650" y="621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a:t>
            </a:r>
            <a:endParaRPr/>
          </a:p>
        </p:txBody>
      </p:sp>
      <p:sp>
        <p:nvSpPr>
          <p:cNvPr id="165" name="Google Shape;165;p25"/>
          <p:cNvSpPr txBox="1"/>
          <p:nvPr>
            <p:ph idx="1" type="body"/>
          </p:nvPr>
        </p:nvSpPr>
        <p:spPr>
          <a:xfrm>
            <a:off x="729450" y="1450025"/>
            <a:ext cx="7688700" cy="32967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rgbClr val="333333"/>
              </a:buClr>
              <a:buSzPct val="100000"/>
              <a:buFont typeface="Arial"/>
              <a:buChar char="●"/>
            </a:pPr>
            <a:r>
              <a:rPr b="1" lang="es" sz="1400">
                <a:solidFill>
                  <a:srgbClr val="333333"/>
                </a:solidFill>
                <a:latin typeface="Arial"/>
                <a:ea typeface="Arial"/>
                <a:cs typeface="Arial"/>
                <a:sym typeface="Arial"/>
              </a:rPr>
              <a:t>flexibilidad, </a:t>
            </a:r>
            <a:r>
              <a:rPr lang="es" sz="1400">
                <a:solidFill>
                  <a:srgbClr val="333333"/>
                </a:solidFill>
                <a:latin typeface="Arial"/>
                <a:ea typeface="Arial"/>
                <a:cs typeface="Arial"/>
                <a:sym typeface="Arial"/>
              </a:rPr>
              <a:t>por usar como modelo de datos documentos en notación JavaScript (JSON). Estos documentos no tienen un esquema fijo, como sucede con los documentos XML, más rígidos en el sentido que los elementos deben ajustarse al esquema establecido para ellos, y como sucede en las bases de datos relacionales, donde un elemento a insertar en una tabla debe cumplir las condiciones fijadas para las columnas de dicha tabla..</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b="1" lang="es" sz="1400">
                <a:solidFill>
                  <a:srgbClr val="333333"/>
                </a:solidFill>
                <a:latin typeface="Arial"/>
                <a:ea typeface="Arial"/>
                <a:cs typeface="Arial"/>
                <a:sym typeface="Arial"/>
              </a:rPr>
              <a:t>potencia,</a:t>
            </a:r>
            <a:r>
              <a:rPr lang="es" sz="1400">
                <a:solidFill>
                  <a:srgbClr val="333333"/>
                </a:solidFill>
                <a:latin typeface="Arial"/>
                <a:ea typeface="Arial"/>
                <a:cs typeface="Arial"/>
                <a:sym typeface="Arial"/>
              </a:rPr>
              <a:t>por incorporar mecanismos propios de bases de datos relacionales que se suman al resto de ventajas. Entre ellos, los autores destacan los índices secundarios, consultas dinámicas, ordenación o operaciones “upsert” (update si el documento existe, insert si no)</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b="1" lang="es" sz="1400">
                <a:solidFill>
                  <a:srgbClr val="333333"/>
                </a:solidFill>
                <a:latin typeface="Arial"/>
                <a:ea typeface="Arial"/>
                <a:cs typeface="Arial"/>
                <a:sym typeface="Arial"/>
              </a:rPr>
              <a:t>velocidad, </a:t>
            </a:r>
            <a:r>
              <a:rPr lang="es" sz="1400">
                <a:solidFill>
                  <a:srgbClr val="333333"/>
                </a:solidFill>
                <a:latin typeface="Arial"/>
                <a:ea typeface="Arial"/>
                <a:cs typeface="Arial"/>
                <a:sym typeface="Arial"/>
              </a:rPr>
              <a:t>porque agrupa toda la información relacionada en documentos en lugar de en tablas como ocurre en las bases de datos relacionales.</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b="1" lang="es" sz="1400">
                <a:solidFill>
                  <a:srgbClr val="333333"/>
                </a:solidFill>
                <a:latin typeface="Arial"/>
                <a:ea typeface="Arial"/>
                <a:cs typeface="Arial"/>
                <a:sym typeface="Arial"/>
              </a:rPr>
              <a:t>escalabilidad horizontal,</a:t>
            </a:r>
            <a:r>
              <a:rPr lang="es" sz="1400">
                <a:solidFill>
                  <a:srgbClr val="333333"/>
                </a:solidFill>
                <a:latin typeface="Arial"/>
                <a:ea typeface="Arial"/>
                <a:cs typeface="Arial"/>
                <a:sym typeface="Arial"/>
              </a:rPr>
              <a:t>es decir, posee mecanismos para que sea muy fácil y seguro, sin interrupciones de servicio, añadir más máquinas corriendo MongoDB al cluster.</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Roboto"/>
              <a:buChar char="●"/>
            </a:pPr>
            <a:r>
              <a:rPr b="1" lang="es" sz="1400">
                <a:solidFill>
                  <a:srgbClr val="333333"/>
                </a:solidFill>
                <a:highlight>
                  <a:srgbClr val="FAFAFA"/>
                </a:highlight>
                <a:latin typeface="Roboto"/>
                <a:ea typeface="Roboto"/>
                <a:cs typeface="Roboto"/>
                <a:sym typeface="Roboto"/>
              </a:rPr>
              <a:t>facilidad de uso,</a:t>
            </a:r>
            <a:r>
              <a:rPr lang="es" sz="1400">
                <a:solidFill>
                  <a:srgbClr val="333333"/>
                </a:solidFill>
                <a:highlight>
                  <a:srgbClr val="FAFAFA"/>
                </a:highlight>
                <a:latin typeface="Roboto"/>
                <a:ea typeface="Roboto"/>
                <a:cs typeface="Roboto"/>
                <a:sym typeface="Roboto"/>
              </a:rPr>
              <a:t> por la sencillez con la que se instala y configura MongoDB, teniendo una instancia corriendo en muy pocos pasos.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 gestión de la información</a:t>
            </a:r>
            <a:endParaRPr/>
          </a:p>
        </p:txBody>
      </p:sp>
      <p:sp>
        <p:nvSpPr>
          <p:cNvPr id="171" name="Google Shape;171;p26"/>
          <p:cNvSpPr txBox="1"/>
          <p:nvPr>
            <p:ph idx="1" type="body"/>
          </p:nvPr>
        </p:nvSpPr>
        <p:spPr>
          <a:xfrm>
            <a:off x="670300" y="1853850"/>
            <a:ext cx="4377300" cy="30435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Char char="●"/>
            </a:pPr>
            <a:r>
              <a:rPr b="1" lang="es" sz="1100">
                <a:solidFill>
                  <a:srgbClr val="010614"/>
                </a:solidFill>
                <a:latin typeface="Arial"/>
                <a:ea typeface="Arial"/>
                <a:cs typeface="Arial"/>
                <a:sym typeface="Arial"/>
              </a:rPr>
              <a:t>Colecciones: </a:t>
            </a:r>
            <a:r>
              <a:rPr lang="es" sz="1100">
                <a:solidFill>
                  <a:srgbClr val="010614"/>
                </a:solidFill>
                <a:latin typeface="Arial"/>
                <a:ea typeface="Arial"/>
                <a:cs typeface="Arial"/>
                <a:sym typeface="Arial"/>
              </a:rPr>
              <a:t>Las colecciones son una homologación directa a las tablas en una base de datos relacional. Las tablas almacenan registros (filas), mientras que las colecciones almacenan documentos.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10614"/>
              </a:buClr>
              <a:buSzPts val="1100"/>
              <a:buFont typeface="Arial"/>
              <a:buChar char="●"/>
            </a:pPr>
            <a:r>
              <a:rPr lang="es" sz="1100">
                <a:solidFill>
                  <a:srgbClr val="000000"/>
                </a:solidFill>
                <a:latin typeface="Arial"/>
                <a:ea typeface="Arial"/>
                <a:cs typeface="Arial"/>
                <a:sym typeface="Arial"/>
              </a:rPr>
              <a:t>Son grupos de documentos que comparten un propósito o tipo de datos común. Se asemejan a las tablas en bases de datos relacionales, pero no requieren un esquema rígido.</a:t>
            </a:r>
            <a:endParaRPr sz="1100">
              <a:solidFill>
                <a:srgbClr val="010614"/>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10614"/>
                </a:solidFill>
                <a:latin typeface="Arial"/>
                <a:ea typeface="Arial"/>
                <a:cs typeface="Arial"/>
                <a:sym typeface="Arial"/>
              </a:rPr>
              <a:t>Documentos: </a:t>
            </a:r>
            <a:r>
              <a:rPr lang="es" sz="1100">
                <a:solidFill>
                  <a:srgbClr val="010614"/>
                </a:solidFill>
                <a:latin typeface="Arial"/>
                <a:ea typeface="Arial"/>
                <a:cs typeface="Arial"/>
                <a:sym typeface="Arial"/>
              </a:rPr>
              <a:t>Los documentos son almacenados en formato BSON que es una representación binaria de mapas basados en JSON. Estos documentos están compuestos por pares de clave valor y cada documento puede tener variaciones importantes con el documento anterior, puede tener más de una clave valor o nombres distintos.</a:t>
            </a:r>
            <a:endParaRPr sz="1100">
              <a:solidFill>
                <a:srgbClr val="010614"/>
              </a:solidFill>
              <a:latin typeface="Arial"/>
              <a:ea typeface="Arial"/>
              <a:cs typeface="Arial"/>
              <a:sym typeface="Arial"/>
            </a:endParaRPr>
          </a:p>
          <a:p>
            <a:pPr indent="-298450" lvl="0" marL="457200" rtl="0" algn="l">
              <a:spcBef>
                <a:spcPts val="0"/>
              </a:spcBef>
              <a:spcAft>
                <a:spcPts val="0"/>
              </a:spcAft>
              <a:buClr>
                <a:srgbClr val="010614"/>
              </a:buClr>
              <a:buSzPts val="1100"/>
              <a:buFont typeface="Arial"/>
              <a:buChar char="●"/>
            </a:pPr>
            <a:r>
              <a:rPr lang="es" sz="1100">
                <a:solidFill>
                  <a:srgbClr val="000000"/>
                </a:solidFill>
                <a:latin typeface="Arial"/>
                <a:ea typeface="Arial"/>
                <a:cs typeface="Arial"/>
                <a:sym typeface="Arial"/>
              </a:rPr>
              <a:t>Son objetos individuales que contienen datos. Tienen una estructura flexible y pueden variar de un documento a otro dentro de la misma colección.</a:t>
            </a:r>
            <a:endParaRPr sz="1100">
              <a:solidFill>
                <a:srgbClr val="010614"/>
              </a:solidFill>
              <a:latin typeface="Arial"/>
              <a:ea typeface="Arial"/>
              <a:cs typeface="Arial"/>
              <a:sym typeface="Arial"/>
            </a:endParaRPr>
          </a:p>
        </p:txBody>
      </p:sp>
      <p:pic>
        <p:nvPicPr>
          <p:cNvPr id="172" name="Google Shape;172;p26"/>
          <p:cNvPicPr preferRelativeResize="0"/>
          <p:nvPr/>
        </p:nvPicPr>
        <p:blipFill>
          <a:blip r:embed="rId3">
            <a:alphaModFix/>
          </a:blip>
          <a:stretch>
            <a:fillRect/>
          </a:stretch>
        </p:blipFill>
        <p:spPr>
          <a:xfrm>
            <a:off x="4872950" y="2078863"/>
            <a:ext cx="3810000" cy="14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Comparación con Bases de Datos Relacionales</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En bases de datos relacionales:</a:t>
            </a:r>
            <a:endParaRPr b="1"/>
          </a:p>
          <a:p>
            <a:pPr indent="0" lvl="0" marL="0" rtl="0" algn="l">
              <a:spcBef>
                <a:spcPts val="1200"/>
              </a:spcBef>
              <a:spcAft>
                <a:spcPts val="0"/>
              </a:spcAft>
              <a:buNone/>
            </a:pPr>
            <a:r>
              <a:rPr lang="es"/>
              <a:t>Tablas (equivalente a colecciones) tienen un esquema fijo (cada fila debe tener los mismos campos).</a:t>
            </a:r>
            <a:endParaRPr/>
          </a:p>
          <a:p>
            <a:pPr indent="0" lvl="0" marL="0" rtl="0" algn="l">
              <a:spcBef>
                <a:spcPts val="1200"/>
              </a:spcBef>
              <a:spcAft>
                <a:spcPts val="0"/>
              </a:spcAft>
              <a:buNone/>
            </a:pPr>
            <a:r>
              <a:rPr lang="es"/>
              <a:t>Filas (equivalente a documentos) son registros que cumplen con ese esquema.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
              <a:t>En MongoDB / JSON:</a:t>
            </a:r>
            <a:endParaRPr b="1"/>
          </a:p>
          <a:p>
            <a:pPr indent="0" lvl="0" marL="0" rtl="0" algn="l">
              <a:spcBef>
                <a:spcPts val="1200"/>
              </a:spcBef>
              <a:spcAft>
                <a:spcPts val="1200"/>
              </a:spcAft>
              <a:buNone/>
            </a:pPr>
            <a:r>
              <a:rPr lang="es"/>
              <a:t>Las colecciones pueden contener documentos con diferentes estructuras y campos.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Documentos</a:t>
            </a:r>
            <a:endParaRPr/>
          </a:p>
        </p:txBody>
      </p:sp>
      <p:sp>
        <p:nvSpPr>
          <p:cNvPr id="184" name="Google Shape;18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100">
                <a:solidFill>
                  <a:srgbClr val="000000"/>
                </a:solidFill>
                <a:latin typeface="Arial"/>
                <a:ea typeface="Arial"/>
                <a:cs typeface="Arial"/>
                <a:sym typeface="Arial"/>
              </a:rPr>
              <a:t>Definición</a:t>
            </a:r>
            <a:r>
              <a:rPr lang="es" sz="1100">
                <a:solidFill>
                  <a:srgbClr val="000000"/>
                </a:solidFill>
                <a:latin typeface="Arial"/>
                <a:ea typeface="Arial"/>
                <a:cs typeface="Arial"/>
                <a:sym typeface="Arial"/>
              </a:rPr>
              <a:t>: Un documento es la unidad básica de almacenamiento en MongoDB. Se puede considerar como un objeto que contiene datos en un formato similar a JSON (JavaScript Object Notation), conocido como BSON (Binary JSON) en MongoDB.</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Estructura</a:t>
            </a:r>
            <a:r>
              <a:rPr lang="es" sz="1100">
                <a:solidFill>
                  <a:srgbClr val="000000"/>
                </a:solidFill>
                <a:latin typeface="Arial"/>
                <a:ea typeface="Arial"/>
                <a:cs typeface="Arial"/>
                <a:sym typeface="Arial"/>
              </a:rPr>
              <a:t>: Un documento tiene una estructura de pares clave-valor. Por ejemplo:</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5" name="Google Shape;185;p28"/>
          <p:cNvPicPr preferRelativeResize="0"/>
          <p:nvPr/>
        </p:nvPicPr>
        <p:blipFill>
          <a:blip r:embed="rId3">
            <a:alphaModFix/>
          </a:blip>
          <a:stretch>
            <a:fillRect/>
          </a:stretch>
        </p:blipFill>
        <p:spPr>
          <a:xfrm>
            <a:off x="822700" y="3257650"/>
            <a:ext cx="2162175" cy="981075"/>
          </a:xfrm>
          <a:prstGeom prst="rect">
            <a:avLst/>
          </a:prstGeom>
          <a:noFill/>
          <a:ln>
            <a:noFill/>
          </a:ln>
        </p:spPr>
      </p:pic>
      <p:sp>
        <p:nvSpPr>
          <p:cNvPr id="186" name="Google Shape;186;p28"/>
          <p:cNvSpPr txBox="1"/>
          <p:nvPr/>
        </p:nvSpPr>
        <p:spPr>
          <a:xfrm>
            <a:off x="3173650" y="3257650"/>
            <a:ext cx="5663400" cy="180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En este ejemplo:</a:t>
            </a:r>
            <a:endParaRPr sz="1100"/>
          </a:p>
          <a:p>
            <a:pPr indent="-298450" lvl="0" marL="457200" rtl="0" algn="l">
              <a:lnSpc>
                <a:spcPct val="115000"/>
              </a:lnSpc>
              <a:spcBef>
                <a:spcPts val="1200"/>
              </a:spcBef>
              <a:spcAft>
                <a:spcPts val="0"/>
              </a:spcAft>
              <a:buSzPts val="1100"/>
              <a:buChar char="●"/>
            </a:pPr>
            <a:r>
              <a:rPr lang="es" sz="1100">
                <a:solidFill>
                  <a:srgbClr val="188038"/>
                </a:solidFill>
                <a:latin typeface="Roboto Mono"/>
                <a:ea typeface="Roboto Mono"/>
                <a:cs typeface="Roboto Mono"/>
                <a:sym typeface="Roboto Mono"/>
              </a:rPr>
              <a:t>"_id"</a:t>
            </a:r>
            <a:r>
              <a:rPr lang="es" sz="1100"/>
              <a:t>: Es un identificador único generado automáticamente por MongoDB.</a:t>
            </a:r>
            <a:endParaRPr sz="1100"/>
          </a:p>
          <a:p>
            <a:pPr indent="-298450" lvl="0" marL="457200" rtl="0" algn="l">
              <a:lnSpc>
                <a:spcPct val="115000"/>
              </a:lnSpc>
              <a:spcBef>
                <a:spcPts val="0"/>
              </a:spcBef>
              <a:spcAft>
                <a:spcPts val="0"/>
              </a:spcAft>
              <a:buSzPts val="1100"/>
              <a:buChar char="●"/>
            </a:pPr>
            <a:r>
              <a:rPr lang="es" sz="1100">
                <a:solidFill>
                  <a:srgbClr val="188038"/>
                </a:solidFill>
                <a:latin typeface="Roboto Mono"/>
                <a:ea typeface="Roboto Mono"/>
                <a:cs typeface="Roboto Mono"/>
                <a:sym typeface="Roboto Mono"/>
              </a:rPr>
              <a:t>"name"</a:t>
            </a:r>
            <a:r>
              <a:rPr lang="es" sz="1100"/>
              <a:t>, </a:t>
            </a:r>
            <a:r>
              <a:rPr lang="es" sz="1100">
                <a:solidFill>
                  <a:srgbClr val="188038"/>
                </a:solidFill>
                <a:latin typeface="Roboto Mono"/>
                <a:ea typeface="Roboto Mono"/>
                <a:cs typeface="Roboto Mono"/>
                <a:sym typeface="Roboto Mono"/>
              </a:rPr>
              <a:t>"number"</a:t>
            </a:r>
            <a:r>
              <a:rPr lang="es" sz="1100"/>
              <a:t>, </a:t>
            </a:r>
            <a:r>
              <a:rPr lang="es" sz="1100">
                <a:solidFill>
                  <a:srgbClr val="188038"/>
                </a:solidFill>
                <a:latin typeface="Roboto Mono"/>
                <a:ea typeface="Roboto Mono"/>
                <a:cs typeface="Roboto Mono"/>
                <a:sym typeface="Roboto Mono"/>
              </a:rPr>
              <a:t>"email"</a:t>
            </a:r>
            <a:r>
              <a:rPr lang="es" sz="1100"/>
              <a:t>: Son campos que contienen datos específicos.</a:t>
            </a:r>
            <a:endParaRPr sz="1100"/>
          </a:p>
          <a:p>
            <a:pPr indent="0" lvl="0" marL="0" rtl="0" algn="l">
              <a:lnSpc>
                <a:spcPct val="115000"/>
              </a:lnSpc>
              <a:spcBef>
                <a:spcPts val="1200"/>
              </a:spcBef>
              <a:spcAft>
                <a:spcPts val="0"/>
              </a:spcAft>
              <a:buNone/>
            </a:pPr>
            <a:r>
              <a:rPr b="1" lang="es" sz="1100"/>
              <a:t>Flexibilidad</a:t>
            </a:r>
            <a:r>
              <a:rPr lang="es" sz="1100"/>
              <a:t>: Los documentos en MongoDB pueden tener diferentes esquemas. Esto significa que no todos los documentos dentro de una colección necesitan tener los mismos campos. Por ejemplo, podrías tener documentos que representen usuarios, algunos con el campo </a:t>
            </a:r>
            <a:r>
              <a:rPr lang="es" sz="1100">
                <a:solidFill>
                  <a:srgbClr val="188038"/>
                </a:solidFill>
                <a:latin typeface="Roboto Mono"/>
                <a:ea typeface="Roboto Mono"/>
                <a:cs typeface="Roboto Mono"/>
                <a:sym typeface="Roboto Mono"/>
              </a:rPr>
              <a:t>email</a:t>
            </a:r>
            <a:r>
              <a:rPr lang="es" sz="1100"/>
              <a:t> y otros sin él.</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Colecciones</a:t>
            </a:r>
            <a:endParaRPr/>
          </a:p>
        </p:txBody>
      </p:sp>
      <p:sp>
        <p:nvSpPr>
          <p:cNvPr id="192" name="Google Shape;192;p29"/>
          <p:cNvSpPr txBox="1"/>
          <p:nvPr>
            <p:ph idx="1" type="body"/>
          </p:nvPr>
        </p:nvSpPr>
        <p:spPr>
          <a:xfrm>
            <a:off x="729450" y="2078875"/>
            <a:ext cx="4003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100">
                <a:solidFill>
                  <a:srgbClr val="000000"/>
                </a:solidFill>
                <a:latin typeface="Arial"/>
                <a:ea typeface="Arial"/>
                <a:cs typeface="Arial"/>
                <a:sym typeface="Arial"/>
              </a:rPr>
              <a:t>Definición</a:t>
            </a:r>
            <a:r>
              <a:rPr lang="es" sz="1100">
                <a:solidFill>
                  <a:srgbClr val="000000"/>
                </a:solidFill>
                <a:latin typeface="Arial"/>
                <a:ea typeface="Arial"/>
                <a:cs typeface="Arial"/>
                <a:sym typeface="Arial"/>
              </a:rPr>
              <a:t>: Una colección es un conjunto de documentos. En términos de bases de datos relacionales, se asemeja a una tabla. Las colecciones agrupan documentos que comparten un propósito o tipo de datos común.</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s" sz="1100">
                <a:solidFill>
                  <a:srgbClr val="000000"/>
                </a:solidFill>
                <a:latin typeface="Arial"/>
                <a:ea typeface="Arial"/>
                <a:cs typeface="Arial"/>
                <a:sym typeface="Arial"/>
              </a:rPr>
              <a:t>Ejemplo de Colección</a:t>
            </a:r>
            <a:r>
              <a:rPr lang="es" sz="1100">
                <a:solidFill>
                  <a:srgbClr val="000000"/>
                </a:solidFill>
                <a:latin typeface="Arial"/>
                <a:ea typeface="Arial"/>
                <a:cs typeface="Arial"/>
                <a:sym typeface="Arial"/>
              </a:rPr>
              <a:t>: Si tienes una colección llamada </a:t>
            </a:r>
            <a:r>
              <a:rPr lang="es" sz="1100">
                <a:solidFill>
                  <a:srgbClr val="188038"/>
                </a:solidFill>
                <a:latin typeface="Roboto Mono"/>
                <a:ea typeface="Roboto Mono"/>
                <a:cs typeface="Roboto Mono"/>
                <a:sym typeface="Roboto Mono"/>
              </a:rPr>
              <a:t>users</a:t>
            </a:r>
            <a:r>
              <a:rPr lang="es" sz="1100">
                <a:solidFill>
                  <a:srgbClr val="000000"/>
                </a:solidFill>
                <a:latin typeface="Arial"/>
                <a:ea typeface="Arial"/>
                <a:cs typeface="Arial"/>
                <a:sym typeface="Arial"/>
              </a:rPr>
              <a:t>, podría contener múltiples documentos que representan diferentes usuarios:</a:t>
            </a:r>
            <a:endParaRPr/>
          </a:p>
        </p:txBody>
      </p:sp>
      <p:pic>
        <p:nvPicPr>
          <p:cNvPr id="193" name="Google Shape;193;p29"/>
          <p:cNvPicPr preferRelativeResize="0"/>
          <p:nvPr/>
        </p:nvPicPr>
        <p:blipFill>
          <a:blip r:embed="rId3">
            <a:alphaModFix/>
          </a:blip>
          <a:stretch>
            <a:fillRect/>
          </a:stretch>
        </p:blipFill>
        <p:spPr>
          <a:xfrm>
            <a:off x="5258513" y="2223575"/>
            <a:ext cx="2238375" cy="197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datos BSON</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10614"/>
                </a:solidFill>
                <a:latin typeface="Arial"/>
                <a:ea typeface="Arial"/>
                <a:cs typeface="Arial"/>
                <a:sym typeface="Arial"/>
              </a:rPr>
              <a:t>Según lo comentado anteriormente, una </a:t>
            </a:r>
            <a:r>
              <a:rPr lang="es" sz="1100">
                <a:solidFill>
                  <a:srgbClr val="003DF5"/>
                </a:solidFill>
                <a:latin typeface="Arial"/>
                <a:ea typeface="Arial"/>
                <a:cs typeface="Arial"/>
                <a:sym typeface="Arial"/>
              </a:rPr>
              <a:t>estructura BSON</a:t>
            </a:r>
            <a:r>
              <a:rPr lang="es" sz="1100">
                <a:solidFill>
                  <a:srgbClr val="010614"/>
                </a:solidFill>
                <a:latin typeface="Arial"/>
                <a:ea typeface="Arial"/>
                <a:cs typeface="Arial"/>
                <a:sym typeface="Arial"/>
              </a:rPr>
              <a:t> está conformada por clave valor, en donde la clave debe ser del tipo String, mientras que el valor puede ser uno de los siguientes tipos:</a:t>
            </a:r>
            <a:endParaRPr sz="1100">
              <a:solidFill>
                <a:srgbClr val="010614"/>
              </a:solidFill>
              <a:latin typeface="Arial"/>
              <a:ea typeface="Arial"/>
              <a:cs typeface="Arial"/>
              <a:sym typeface="Arial"/>
            </a:endParaRPr>
          </a:p>
          <a:p>
            <a:pPr indent="-298450" lvl="0" marL="901700" rtl="0" algn="l">
              <a:spcBef>
                <a:spcPts val="1200"/>
              </a:spcBef>
              <a:spcAft>
                <a:spcPts val="0"/>
              </a:spcAft>
              <a:buClr>
                <a:srgbClr val="010614"/>
              </a:buClr>
              <a:buSzPts val="1100"/>
              <a:buFont typeface="Arial"/>
              <a:buChar char="●"/>
            </a:pPr>
            <a:r>
              <a:rPr lang="es" sz="1100">
                <a:solidFill>
                  <a:srgbClr val="010614"/>
                </a:solidFill>
                <a:latin typeface="Arial"/>
                <a:ea typeface="Arial"/>
                <a:cs typeface="Arial"/>
                <a:sym typeface="Arial"/>
              </a:rPr>
              <a:t>Strings.</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Enteros de 32 o 64 bits.</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Tipo de dato real de 64 bits IEEE 754.</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Fecha (número entero de milisegundos en Tiempo Unix).</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Array de bytes (datos binarios).</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booleanos.</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Nulo (null).</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Objetos anidados BSON.</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Array BSON.</a:t>
            </a:r>
            <a:endParaRPr sz="1100">
              <a:solidFill>
                <a:srgbClr val="010614"/>
              </a:solidFill>
              <a:latin typeface="Arial"/>
              <a:ea typeface="Arial"/>
              <a:cs typeface="Arial"/>
              <a:sym typeface="Arial"/>
            </a:endParaRPr>
          </a:p>
          <a:p>
            <a:pPr indent="-298450" lvl="0" marL="901700" rtl="0" algn="l">
              <a:spcBef>
                <a:spcPts val="0"/>
              </a:spcBef>
              <a:spcAft>
                <a:spcPts val="0"/>
              </a:spcAft>
              <a:buClr>
                <a:srgbClr val="010614"/>
              </a:buClr>
              <a:buSzPts val="1100"/>
              <a:buFont typeface="Arial"/>
              <a:buChar char="●"/>
            </a:pPr>
            <a:r>
              <a:rPr lang="es" sz="1100">
                <a:solidFill>
                  <a:srgbClr val="010614"/>
                </a:solidFill>
                <a:latin typeface="Arial"/>
                <a:ea typeface="Arial"/>
                <a:cs typeface="Arial"/>
                <a:sym typeface="Arial"/>
              </a:rPr>
              <a:t>Expresiones Regulares</a:t>
            </a:r>
            <a:endParaRPr sz="1100">
              <a:latin typeface="Arial"/>
              <a:ea typeface="Arial"/>
              <a:cs typeface="Arial"/>
              <a:sym typeface="Arial"/>
            </a:endParaRPr>
          </a:p>
        </p:txBody>
      </p:sp>
      <p:pic>
        <p:nvPicPr>
          <p:cNvPr id="200" name="Google Shape;200;p30"/>
          <p:cNvPicPr preferRelativeResize="0"/>
          <p:nvPr/>
        </p:nvPicPr>
        <p:blipFill>
          <a:blip r:embed="rId3">
            <a:alphaModFix/>
          </a:blip>
          <a:stretch>
            <a:fillRect/>
          </a:stretch>
        </p:blipFill>
        <p:spPr>
          <a:xfrm>
            <a:off x="5314150" y="2571738"/>
            <a:ext cx="2838450" cy="189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Relaciones en MongoDB</a:t>
            </a:r>
            <a:endParaRPr/>
          </a:p>
        </p:txBody>
      </p:sp>
      <p:sp>
        <p:nvSpPr>
          <p:cNvPr id="206" name="Google Shape;20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Uno de los criterios que se tiende a confundir es el término de bases de datos no relacionales o NoSQL con la ausencia de relaciones, pero la verdad es que MongoDB desde hace un par de años permite implementar relaciones a través de un concepto llamado “referencias”, incluso en la documentación oficial se habla de cardinalidades y otras características que se conocen en una base de datos relacional, con la distinción de que MongoDB no se apega fielmente al modelo ER (Entidad Relación) y otras cualidades de las bases de datos relacionales.</a:t>
            </a:r>
            <a:endParaRPr/>
          </a:p>
          <a:p>
            <a:pPr indent="0" lvl="0" marL="0" rtl="0" algn="l">
              <a:spcBef>
                <a:spcPts val="1200"/>
              </a:spcBef>
              <a:spcAft>
                <a:spcPts val="1200"/>
              </a:spcAft>
              <a:buNone/>
            </a:pPr>
            <a:r>
              <a:rPr lang="es"/>
              <a:t>Las relaciones en MongoDB se pueden modelar en 2 enfoques diferentes: Relación incrustada o relación referenciada, la elección de estos enfoques dependerá del tipo de casuística a abordar y decisiones de modelamiento de datos. A continuación una breve descripción de cada enfoque: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 de datos orientada a documentos</a:t>
            </a:r>
            <a:endParaRPr/>
          </a:p>
        </p:txBody>
      </p:sp>
      <p:sp>
        <p:nvSpPr>
          <p:cNvPr id="97" name="Google Shape;97;p14"/>
          <p:cNvSpPr txBox="1"/>
          <p:nvPr>
            <p:ph idx="1" type="body"/>
          </p:nvPr>
        </p:nvSpPr>
        <p:spPr>
          <a:xfrm>
            <a:off x="729450" y="1923375"/>
            <a:ext cx="4671300" cy="2720700"/>
          </a:xfrm>
          <a:prstGeom prst="rect">
            <a:avLst/>
          </a:prstGeom>
        </p:spPr>
        <p:txBody>
          <a:bodyPr anchorCtr="0" anchor="t" bIns="91425" lIns="91425" spcFirstLastPara="1" rIns="91425" wrap="square" tIns="91425">
            <a:normAutofit fontScale="92500"/>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Las bases de datos orientadas a documentos son bases de datos que poseen una naturaleza flexible, semiestructurada y jerárquica de su contenido. Estas pertenecen al grupo NoSQL y guardan principalmente información basada en una estructura de documentos anidados. Los documentos que contienen estas bases de datos, pueden referirse a documentos de texto, XML o JSON.</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Este tipo de base de datos destaca por su gran rendimiento en operaciones de lectura de la información con grandes volúmenes de datos.</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MongoDB es una base de datos de documentos open-source que nos permite indexar registros de texto completo que se encuentra estructurado en un Documento. En MongoDB un documento es un registro compuesto por pares “campo : valor”. Estos documentos son muy parecidos a los objetos JSON.</a:t>
            </a:r>
            <a:endParaRPr/>
          </a:p>
        </p:txBody>
      </p:sp>
      <p:pic>
        <p:nvPicPr>
          <p:cNvPr id="98" name="Google Shape;98;p14"/>
          <p:cNvPicPr preferRelativeResize="0"/>
          <p:nvPr/>
        </p:nvPicPr>
        <p:blipFill>
          <a:blip r:embed="rId3">
            <a:alphaModFix/>
          </a:blip>
          <a:stretch>
            <a:fillRect/>
          </a:stretch>
        </p:blipFill>
        <p:spPr>
          <a:xfrm>
            <a:off x="5400750" y="1859725"/>
            <a:ext cx="3543300" cy="2847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767925" y="69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Enfoque de relaciones</a:t>
            </a:r>
            <a:endParaRPr/>
          </a:p>
        </p:txBody>
      </p:sp>
      <p:sp>
        <p:nvSpPr>
          <p:cNvPr id="212" name="Google Shape;212;p32"/>
          <p:cNvSpPr txBox="1"/>
          <p:nvPr>
            <p:ph idx="1" type="body"/>
          </p:nvPr>
        </p:nvSpPr>
        <p:spPr>
          <a:xfrm>
            <a:off x="681375" y="1286625"/>
            <a:ext cx="3181200" cy="114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Relación incrustada: Relación que implica almacenar documentos secundarios incrustados dentro de un documento principal.</a:t>
            </a:r>
            <a:endParaRPr/>
          </a:p>
        </p:txBody>
      </p:sp>
      <p:sp>
        <p:nvSpPr>
          <p:cNvPr id="213" name="Google Shape;213;p32"/>
          <p:cNvSpPr txBox="1"/>
          <p:nvPr>
            <p:ph idx="1" type="body"/>
          </p:nvPr>
        </p:nvSpPr>
        <p:spPr>
          <a:xfrm>
            <a:off x="4631550" y="987150"/>
            <a:ext cx="4230000" cy="158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Relación referenciada: Relación que implica conectar colecciones diferentes por medio de referencias. La referencia se realiza a través de una propiedad o clave en común. Estas referencias pueden ser de dos tipos; referencias manuales o por DBRefs</a:t>
            </a:r>
            <a:endParaRPr/>
          </a:p>
        </p:txBody>
      </p:sp>
      <p:pic>
        <p:nvPicPr>
          <p:cNvPr id="214" name="Google Shape;214;p32"/>
          <p:cNvPicPr preferRelativeResize="0"/>
          <p:nvPr/>
        </p:nvPicPr>
        <p:blipFill>
          <a:blip r:embed="rId3">
            <a:alphaModFix/>
          </a:blip>
          <a:stretch>
            <a:fillRect/>
          </a:stretch>
        </p:blipFill>
        <p:spPr>
          <a:xfrm>
            <a:off x="767925" y="2614175"/>
            <a:ext cx="3256860" cy="1838550"/>
          </a:xfrm>
          <a:prstGeom prst="rect">
            <a:avLst/>
          </a:prstGeom>
          <a:noFill/>
          <a:ln>
            <a:noFill/>
          </a:ln>
        </p:spPr>
      </p:pic>
      <p:pic>
        <p:nvPicPr>
          <p:cNvPr id="215" name="Google Shape;215;p32"/>
          <p:cNvPicPr preferRelativeResize="0"/>
          <p:nvPr/>
        </p:nvPicPr>
        <p:blipFill>
          <a:blip r:embed="rId4">
            <a:alphaModFix/>
          </a:blip>
          <a:stretch>
            <a:fillRect/>
          </a:stretch>
        </p:blipFill>
        <p:spPr>
          <a:xfrm>
            <a:off x="5032810" y="2331400"/>
            <a:ext cx="3735020" cy="2266950"/>
          </a:xfrm>
          <a:prstGeom prst="rect">
            <a:avLst/>
          </a:prstGeom>
          <a:noFill/>
          <a:ln>
            <a:noFill/>
          </a:ln>
        </p:spPr>
      </p:pic>
      <p:sp>
        <p:nvSpPr>
          <p:cNvPr id="216" name="Google Shape;216;p32"/>
          <p:cNvSpPr txBox="1"/>
          <p:nvPr/>
        </p:nvSpPr>
        <p:spPr>
          <a:xfrm>
            <a:off x="4024775" y="3857775"/>
            <a:ext cx="2074200" cy="1114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900">
                <a:solidFill>
                  <a:srgbClr val="010614"/>
                </a:solidFill>
                <a:latin typeface="Roboto"/>
                <a:ea typeface="Roboto"/>
                <a:cs typeface="Roboto"/>
                <a:sym typeface="Roboto"/>
              </a:rPr>
              <a:t>Estas relaciones pueden poseer las cardinalidades del tipo:</a:t>
            </a:r>
            <a:endParaRPr sz="900">
              <a:solidFill>
                <a:srgbClr val="010614"/>
              </a:solidFill>
              <a:latin typeface="Roboto"/>
              <a:ea typeface="Roboto"/>
              <a:cs typeface="Roboto"/>
              <a:sym typeface="Roboto"/>
            </a:endParaRPr>
          </a:p>
          <a:p>
            <a:pPr indent="-285750" lvl="0" marL="457200" rtl="0" algn="l">
              <a:lnSpc>
                <a:spcPct val="115000"/>
              </a:lnSpc>
              <a:spcBef>
                <a:spcPts val="1200"/>
              </a:spcBef>
              <a:spcAft>
                <a:spcPts val="0"/>
              </a:spcAft>
              <a:buClr>
                <a:srgbClr val="010614"/>
              </a:buClr>
              <a:buSzPts val="900"/>
              <a:buFont typeface="Roboto"/>
              <a:buChar char="●"/>
            </a:pPr>
            <a:r>
              <a:rPr lang="es" sz="900">
                <a:solidFill>
                  <a:srgbClr val="333333"/>
                </a:solidFill>
                <a:latin typeface="Roboto"/>
                <a:ea typeface="Roboto"/>
                <a:cs typeface="Roboto"/>
                <a:sym typeface="Roboto"/>
              </a:rPr>
              <a:t>1:1  </a:t>
            </a:r>
            <a:r>
              <a:rPr lang="es" sz="900">
                <a:solidFill>
                  <a:srgbClr val="010614"/>
                </a:solidFill>
                <a:latin typeface="Roboto"/>
                <a:ea typeface="Roboto"/>
                <a:cs typeface="Roboto"/>
                <a:sym typeface="Roboto"/>
              </a:rPr>
              <a:t> — Uno a uno.</a:t>
            </a:r>
            <a:endParaRPr sz="900">
              <a:solidFill>
                <a:srgbClr val="010614"/>
              </a:solidFill>
              <a:latin typeface="Roboto"/>
              <a:ea typeface="Roboto"/>
              <a:cs typeface="Roboto"/>
              <a:sym typeface="Roboto"/>
            </a:endParaRPr>
          </a:p>
          <a:p>
            <a:pPr indent="-285750" lvl="0" marL="457200" rtl="0" algn="l">
              <a:lnSpc>
                <a:spcPct val="115000"/>
              </a:lnSpc>
              <a:spcBef>
                <a:spcPts val="0"/>
              </a:spcBef>
              <a:spcAft>
                <a:spcPts val="0"/>
              </a:spcAft>
              <a:buClr>
                <a:srgbClr val="010614"/>
              </a:buClr>
              <a:buSzPts val="900"/>
              <a:buFont typeface="Roboto"/>
              <a:buChar char="●"/>
            </a:pPr>
            <a:r>
              <a:rPr lang="es" sz="900">
                <a:solidFill>
                  <a:srgbClr val="333333"/>
                </a:solidFill>
                <a:latin typeface="Roboto"/>
                <a:ea typeface="Roboto"/>
                <a:cs typeface="Roboto"/>
                <a:sym typeface="Roboto"/>
              </a:rPr>
              <a:t>1:N  </a:t>
            </a:r>
            <a:r>
              <a:rPr lang="es" sz="900">
                <a:solidFill>
                  <a:srgbClr val="010614"/>
                </a:solidFill>
                <a:latin typeface="Roboto"/>
                <a:ea typeface="Roboto"/>
                <a:cs typeface="Roboto"/>
                <a:sym typeface="Roboto"/>
              </a:rPr>
              <a:t> — Uno a muchos.</a:t>
            </a:r>
            <a:endParaRPr sz="900">
              <a:solidFill>
                <a:srgbClr val="010614"/>
              </a:solidFill>
              <a:latin typeface="Roboto"/>
              <a:ea typeface="Roboto"/>
              <a:cs typeface="Roboto"/>
              <a:sym typeface="Roboto"/>
            </a:endParaRPr>
          </a:p>
          <a:p>
            <a:pPr indent="-285750" lvl="0" marL="457200" rtl="0" algn="l">
              <a:lnSpc>
                <a:spcPct val="115000"/>
              </a:lnSpc>
              <a:spcBef>
                <a:spcPts val="0"/>
              </a:spcBef>
              <a:spcAft>
                <a:spcPts val="0"/>
              </a:spcAft>
              <a:buClr>
                <a:srgbClr val="010614"/>
              </a:buClr>
              <a:buSzPts val="900"/>
              <a:buFont typeface="Roboto"/>
              <a:buChar char="●"/>
            </a:pPr>
            <a:r>
              <a:rPr lang="es" sz="900">
                <a:solidFill>
                  <a:srgbClr val="333333"/>
                </a:solidFill>
                <a:latin typeface="Roboto"/>
                <a:ea typeface="Roboto"/>
                <a:cs typeface="Roboto"/>
                <a:sym typeface="Roboto"/>
              </a:rPr>
              <a:t>N:M  </a:t>
            </a:r>
            <a:r>
              <a:rPr lang="es" sz="900">
                <a:solidFill>
                  <a:srgbClr val="010614"/>
                </a:solidFill>
                <a:latin typeface="Roboto"/>
                <a:ea typeface="Roboto"/>
                <a:cs typeface="Roboto"/>
                <a:sym typeface="Roboto"/>
              </a:rPr>
              <a:t> — Muchos a muchos.</a:t>
            </a:r>
            <a:endParaRPr sz="900">
              <a:solidFill>
                <a:srgbClr val="010614"/>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MongoDB Query Language (MQL)</a:t>
            </a:r>
            <a:endParaRPr/>
          </a:p>
        </p:txBody>
      </p:sp>
      <p:sp>
        <p:nvSpPr>
          <p:cNvPr id="222" name="Google Shape;22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Arial"/>
                <a:ea typeface="Arial"/>
                <a:cs typeface="Arial"/>
                <a:sym typeface="Arial"/>
              </a:rPr>
              <a:t>MQL es el lenguaje de consulta y manipulación de información que mongoDB nos provee por defecto. Destacando que las consultas de mongoDB se basan en el lenguaje de programación JavaScript con algunas leves diferencias. </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MQL tiene una extraordinaria variedad de opciones, operadores, expresiones y filtros ya disponibles en su core.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La documentación oficial de MongoDB compara MQL con SQL para operaciones comunes de bases de datos. Aquí un breve ejemplo de una operación INSERT en MQL:</a:t>
            </a:r>
            <a:endParaRPr>
              <a:latin typeface="Arial"/>
              <a:ea typeface="Arial"/>
              <a:cs typeface="Arial"/>
              <a:sym typeface="Arial"/>
            </a:endParaRPr>
          </a:p>
        </p:txBody>
      </p:sp>
      <p:pic>
        <p:nvPicPr>
          <p:cNvPr id="223" name="Google Shape;223;p33"/>
          <p:cNvPicPr preferRelativeResize="0"/>
          <p:nvPr/>
        </p:nvPicPr>
        <p:blipFill>
          <a:blip r:embed="rId3">
            <a:alphaModFix/>
          </a:blip>
          <a:stretch>
            <a:fillRect/>
          </a:stretch>
        </p:blipFill>
        <p:spPr>
          <a:xfrm>
            <a:off x="5489250" y="3818500"/>
            <a:ext cx="2928900" cy="10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1318650"/>
            <a:ext cx="21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 1:1</a:t>
            </a:r>
            <a:endParaRPr/>
          </a:p>
        </p:txBody>
      </p:sp>
      <p:sp>
        <p:nvSpPr>
          <p:cNvPr id="229" name="Google Shape;229;p34"/>
          <p:cNvSpPr txBox="1"/>
          <p:nvPr>
            <p:ph idx="1" type="body"/>
          </p:nvPr>
        </p:nvSpPr>
        <p:spPr>
          <a:xfrm>
            <a:off x="729450" y="2018950"/>
            <a:ext cx="2781000" cy="28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010614"/>
                </a:solidFill>
                <a:latin typeface="Arial"/>
                <a:ea typeface="Arial"/>
                <a:cs typeface="Arial"/>
                <a:sym typeface="Arial"/>
              </a:rPr>
              <a:t>Las relaciones uno a uno se crean al vincular dos documentos de diferentes colecciones mediante una propiedad clave compartida del mismo valor. A menudo, la mejor forma de crear esta relación es hacer que la colección secundaria consulte el valor clave de la primera colección. Comúnmente se utilizan los </a:t>
            </a:r>
            <a:r>
              <a:rPr lang="es" sz="1000">
                <a:solidFill>
                  <a:srgbClr val="003DF5"/>
                </a:solidFill>
                <a:latin typeface="Arial"/>
                <a:ea typeface="Arial"/>
                <a:cs typeface="Arial"/>
                <a:sym typeface="Arial"/>
              </a:rPr>
              <a:t>ObjectId</a:t>
            </a:r>
            <a:r>
              <a:rPr lang="es" sz="1000">
                <a:solidFill>
                  <a:srgbClr val="010614"/>
                </a:solidFill>
                <a:latin typeface="Arial"/>
                <a:ea typeface="Arial"/>
                <a:cs typeface="Arial"/>
                <a:sym typeface="Arial"/>
              </a:rPr>
              <a:t> para realizar la conexión, aunque puede ser cualquier otro tipo.</a:t>
            </a:r>
            <a:endParaRPr sz="1000">
              <a:solidFill>
                <a:srgbClr val="010614"/>
              </a:solidFill>
              <a:latin typeface="Arial"/>
              <a:ea typeface="Arial"/>
              <a:cs typeface="Arial"/>
              <a:sym typeface="Arial"/>
            </a:endParaRPr>
          </a:p>
          <a:p>
            <a:pPr indent="0" lvl="0" marL="0" rtl="0" algn="l">
              <a:spcBef>
                <a:spcPts val="1200"/>
              </a:spcBef>
              <a:spcAft>
                <a:spcPts val="1200"/>
              </a:spcAft>
              <a:buNone/>
            </a:pPr>
            <a:r>
              <a:rPr lang="es" sz="1000">
                <a:solidFill>
                  <a:srgbClr val="010614"/>
                </a:solidFill>
                <a:latin typeface="Arial"/>
                <a:ea typeface="Arial"/>
                <a:cs typeface="Arial"/>
                <a:sym typeface="Arial"/>
              </a:rPr>
              <a:t>Por ejemplo Supongamos que tienes dos colecciones: Persona y Pasaporte. Cada persona solo tiene un pasaporte. Cada pasaporte solo pertenece a una persona.</a:t>
            </a:r>
            <a:endParaRPr sz="1000">
              <a:solidFill>
                <a:srgbClr val="010614"/>
              </a:solidFill>
              <a:latin typeface="Arial"/>
              <a:ea typeface="Arial"/>
              <a:cs typeface="Arial"/>
              <a:sym typeface="Arial"/>
            </a:endParaRPr>
          </a:p>
        </p:txBody>
      </p:sp>
      <p:sp>
        <p:nvSpPr>
          <p:cNvPr id="230" name="Google Shape;230;p34"/>
          <p:cNvSpPr txBox="1"/>
          <p:nvPr>
            <p:ph type="title"/>
          </p:nvPr>
        </p:nvSpPr>
        <p:spPr>
          <a:xfrm>
            <a:off x="3694038" y="1318650"/>
            <a:ext cx="21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 1:N</a:t>
            </a:r>
            <a:endParaRPr/>
          </a:p>
        </p:txBody>
      </p:sp>
      <p:sp>
        <p:nvSpPr>
          <p:cNvPr id="231" name="Google Shape;231;p34"/>
          <p:cNvSpPr txBox="1"/>
          <p:nvPr/>
        </p:nvSpPr>
        <p:spPr>
          <a:xfrm>
            <a:off x="3634075" y="2018950"/>
            <a:ext cx="2574300" cy="208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000">
                <a:solidFill>
                  <a:srgbClr val="010614"/>
                </a:solidFill>
              </a:rPr>
              <a:t>Las relaciones uno a muchos se crean al vincular un documento de una colección con múltiples documentos de otra colección. Mencionando que esta relación se puede hacer de múltiples maneras, pero una opción muy utilizada es usar matrices crecientes y mutables, la cual se mostrará a continuación</a:t>
            </a:r>
            <a:r>
              <a:rPr lang="es" sz="1000">
                <a:solidFill>
                  <a:srgbClr val="010614"/>
                </a:solidFill>
                <a:highlight>
                  <a:srgbClr val="FAFAFA"/>
                </a:highlight>
              </a:rPr>
              <a:t>. </a:t>
            </a:r>
            <a:endParaRPr sz="1000">
              <a:solidFill>
                <a:srgbClr val="010614"/>
              </a:solidFill>
              <a:highlight>
                <a:srgbClr val="FAFAFA"/>
              </a:highlight>
            </a:endParaRPr>
          </a:p>
          <a:p>
            <a:pPr indent="0" lvl="0" marL="0" rtl="0" algn="l">
              <a:lnSpc>
                <a:spcPct val="115000"/>
              </a:lnSpc>
              <a:spcBef>
                <a:spcPts val="1200"/>
              </a:spcBef>
              <a:spcAft>
                <a:spcPts val="1200"/>
              </a:spcAft>
              <a:buNone/>
            </a:pPr>
            <a:r>
              <a:rPr lang="es" sz="1000">
                <a:solidFill>
                  <a:srgbClr val="010614"/>
                </a:solidFill>
                <a:highlight>
                  <a:srgbClr val="FAFAFA"/>
                </a:highlight>
              </a:rPr>
              <a:t>Por ejemplo Supongamos que una editorial puede revisar muchos libros</a:t>
            </a:r>
            <a:endParaRPr sz="1000">
              <a:solidFill>
                <a:srgbClr val="010614"/>
              </a:solidFill>
              <a:highlight>
                <a:srgbClr val="FAFAFA"/>
              </a:highlight>
            </a:endParaRPr>
          </a:p>
        </p:txBody>
      </p:sp>
      <p:sp>
        <p:nvSpPr>
          <p:cNvPr id="232" name="Google Shape;232;p34"/>
          <p:cNvSpPr txBox="1"/>
          <p:nvPr>
            <p:ph type="title"/>
          </p:nvPr>
        </p:nvSpPr>
        <p:spPr>
          <a:xfrm>
            <a:off x="6658625" y="1318650"/>
            <a:ext cx="21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 N:M</a:t>
            </a:r>
            <a:endParaRPr/>
          </a:p>
        </p:txBody>
      </p:sp>
      <p:sp>
        <p:nvSpPr>
          <p:cNvPr id="233" name="Google Shape;233;p34"/>
          <p:cNvSpPr txBox="1"/>
          <p:nvPr/>
        </p:nvSpPr>
        <p:spPr>
          <a:xfrm>
            <a:off x="6527925" y="2018950"/>
            <a:ext cx="2420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010614"/>
                </a:solidFill>
              </a:rPr>
              <a:t>Las relaciones de muchos a muchos se crean al vincular múltiples documentos en una colección asociados con múltiples documentos de otra colección. Nuevamente, para realizar esta relación se utilizan varias estrategias, entre las cuales para el ejemplo seguiremos utilizando matrices crecientes y mutables.</a:t>
            </a:r>
            <a:endParaRPr sz="1000"/>
          </a:p>
          <a:p>
            <a:pPr indent="0" lvl="0" marL="0" rtl="0" algn="l">
              <a:spcBef>
                <a:spcPts val="0"/>
              </a:spcBef>
              <a:spcAft>
                <a:spcPts val="0"/>
              </a:spcAft>
              <a:buNone/>
            </a:pPr>
            <a:r>
              <a:rPr lang="es" sz="1000"/>
              <a:t>Un ejemplo de una relación </a:t>
            </a:r>
            <a:r>
              <a:rPr b="1" lang="es" sz="1000"/>
              <a:t>N</a:t>
            </a:r>
            <a:endParaRPr b="1" sz="1000"/>
          </a:p>
          <a:p>
            <a:pPr indent="0" lvl="0" marL="0" rtl="0" algn="l">
              <a:spcBef>
                <a:spcPts val="0"/>
              </a:spcBef>
              <a:spcAft>
                <a:spcPts val="0"/>
              </a:spcAft>
              <a:buNone/>
            </a:pPr>
            <a:r>
              <a:rPr lang="es" sz="1000"/>
              <a:t>(muchos a muchos) sería entre </a:t>
            </a:r>
            <a:r>
              <a:rPr b="1" lang="es" sz="1000"/>
              <a:t>estudiantes</a:t>
            </a:r>
            <a:r>
              <a:rPr lang="es" sz="1000"/>
              <a:t> y </a:t>
            </a:r>
            <a:r>
              <a:rPr b="1" lang="es" sz="1000"/>
              <a:t>cursos</a:t>
            </a:r>
            <a:r>
              <a:rPr lang="es" sz="1000"/>
              <a:t>. Un estudiante puede inscribirse en muchos cursos, y un curso puede tener muchos estudiantes.</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Migración de SQL a NoSql</a:t>
            </a:r>
            <a:endParaRPr/>
          </a:p>
        </p:txBody>
      </p:sp>
      <p:sp>
        <p:nvSpPr>
          <p:cNvPr id="239" name="Google Shape;239;p35"/>
          <p:cNvSpPr txBox="1"/>
          <p:nvPr>
            <p:ph idx="1" type="body"/>
          </p:nvPr>
        </p:nvSpPr>
        <p:spPr>
          <a:xfrm>
            <a:off x="729450" y="2078875"/>
            <a:ext cx="44598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latin typeface="Roboto"/>
                <a:ea typeface="Roboto"/>
                <a:cs typeface="Roboto"/>
                <a:sym typeface="Roboto"/>
              </a:rPr>
              <a:t>Para ver cómo migrar un modelo relacional a un modelo de documentos, necesitamos un ejemplo. Imaginemos que tenemos el siguiente modelo relacional:</a:t>
            </a:r>
            <a:endParaRPr sz="1400">
              <a:solidFill>
                <a:srgbClr val="010614"/>
              </a:solidFill>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400">
                <a:solidFill>
                  <a:srgbClr val="010614"/>
                </a:solidFill>
                <a:latin typeface="Roboto"/>
                <a:ea typeface="Roboto"/>
                <a:cs typeface="Roboto"/>
                <a:sym typeface="Roboto"/>
              </a:rPr>
              <a:t>Representamos usuarios definiendo su nombre, edad, alias, las comunidades de las cuales es miembro, domicilio y las zonas donde se ubica. </a:t>
            </a:r>
            <a:endParaRPr sz="1400">
              <a:solidFill>
                <a:srgbClr val="010614"/>
              </a:solidFill>
              <a:latin typeface="Roboto"/>
              <a:ea typeface="Roboto"/>
              <a:cs typeface="Roboto"/>
              <a:sym typeface="Roboto"/>
            </a:endParaRPr>
          </a:p>
          <a:p>
            <a:pPr indent="0" lvl="0" marL="0" rtl="0" algn="l">
              <a:spcBef>
                <a:spcPts val="1200"/>
              </a:spcBef>
              <a:spcAft>
                <a:spcPts val="0"/>
              </a:spcAft>
              <a:buNone/>
            </a:pPr>
            <a:r>
              <a:rPr lang="es" sz="1400">
                <a:solidFill>
                  <a:srgbClr val="010614"/>
                </a:solidFill>
                <a:latin typeface="Roboto"/>
                <a:ea typeface="Roboto"/>
                <a:cs typeface="Roboto"/>
                <a:sym typeface="Roboto"/>
              </a:rPr>
              <a:t>Ahora veamos la representación en el modelo de documentos:</a:t>
            </a:r>
            <a:endParaRPr sz="1400">
              <a:solidFill>
                <a:srgbClr val="010614"/>
              </a:solidFill>
              <a:latin typeface="Roboto"/>
              <a:ea typeface="Roboto"/>
              <a:cs typeface="Roboto"/>
              <a:sym typeface="Roboto"/>
            </a:endParaRPr>
          </a:p>
          <a:p>
            <a:pPr indent="0" lvl="0" marL="0" rtl="0" algn="l">
              <a:spcBef>
                <a:spcPts val="1200"/>
              </a:spcBef>
              <a:spcAft>
                <a:spcPts val="1200"/>
              </a:spcAft>
              <a:buNone/>
            </a:pPr>
            <a:r>
              <a:t/>
            </a:r>
            <a:endParaRPr/>
          </a:p>
        </p:txBody>
      </p:sp>
      <p:pic>
        <p:nvPicPr>
          <p:cNvPr id="240" name="Google Shape;240;p35"/>
          <p:cNvPicPr preferRelativeResize="0"/>
          <p:nvPr/>
        </p:nvPicPr>
        <p:blipFill>
          <a:blip r:embed="rId3">
            <a:alphaModFix/>
          </a:blip>
          <a:stretch>
            <a:fillRect/>
          </a:stretch>
        </p:blipFill>
        <p:spPr>
          <a:xfrm>
            <a:off x="5141094" y="542507"/>
            <a:ext cx="3406100" cy="2488075"/>
          </a:xfrm>
          <a:prstGeom prst="rect">
            <a:avLst/>
          </a:prstGeom>
          <a:noFill/>
          <a:ln>
            <a:noFill/>
          </a:ln>
        </p:spPr>
      </p:pic>
      <p:pic>
        <p:nvPicPr>
          <p:cNvPr id="241" name="Google Shape;241;p35"/>
          <p:cNvPicPr preferRelativeResize="0"/>
          <p:nvPr/>
        </p:nvPicPr>
        <p:blipFill>
          <a:blip r:embed="rId4">
            <a:alphaModFix/>
          </a:blip>
          <a:stretch>
            <a:fillRect/>
          </a:stretch>
        </p:blipFill>
        <p:spPr>
          <a:xfrm>
            <a:off x="5189250" y="3097850"/>
            <a:ext cx="3498875" cy="154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relaciones</a:t>
            </a:r>
            <a:endParaRPr/>
          </a:p>
        </p:txBody>
      </p:sp>
      <p:sp>
        <p:nvSpPr>
          <p:cNvPr id="247" name="Google Shape;247;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 sz="1400">
                <a:solidFill>
                  <a:srgbClr val="010614"/>
                </a:solidFill>
                <a:latin typeface="Arial"/>
                <a:ea typeface="Arial"/>
                <a:cs typeface="Arial"/>
                <a:sym typeface="Arial"/>
              </a:rPr>
              <a:t>Teniendo en cuenta que esta no es una base de datos relacional, podemos manejar todas las sub-entidades dentro de un mismo documento, evitando usar joins para conocer la información que está estrechamente integrada.</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Una buena práctica antes de construir nuestras colecciones y documentos es pensar en cuáles serán las búsquedas más comunes y así tener esas relaciones dentro de nuestro documento principal.</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Otra opción si necesitamos (en el caso de arriba) saber qué usuario creó el comentario y algunos datos extras, podemos crear un Array de objetos y así tener más detalles de los datos relacionados:</a:t>
            </a:r>
            <a:endParaRPr sz="1400">
              <a:solidFill>
                <a:srgbClr val="010614"/>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t>
            </a:r>
            <a:r>
              <a:rPr lang="es"/>
              <a:t>oncepto de tuberías y transformaciones</a:t>
            </a:r>
            <a:endParaRPr/>
          </a:p>
        </p:txBody>
      </p:sp>
      <p:sp>
        <p:nvSpPr>
          <p:cNvPr id="253" name="Google Shape;253;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000000"/>
                </a:solidFill>
                <a:latin typeface="Arial"/>
                <a:ea typeface="Arial"/>
                <a:cs typeface="Arial"/>
                <a:sym typeface="Arial"/>
              </a:rPr>
              <a:t>El concepto de </a:t>
            </a:r>
            <a:r>
              <a:rPr b="1" lang="es" sz="1000">
                <a:solidFill>
                  <a:srgbClr val="000000"/>
                </a:solidFill>
                <a:latin typeface="Arial"/>
                <a:ea typeface="Arial"/>
                <a:cs typeface="Arial"/>
                <a:sym typeface="Arial"/>
              </a:rPr>
              <a:t>tuberías y transformaciones</a:t>
            </a:r>
            <a:r>
              <a:rPr lang="es" sz="1000">
                <a:solidFill>
                  <a:srgbClr val="000000"/>
                </a:solidFill>
                <a:latin typeface="Arial"/>
                <a:ea typeface="Arial"/>
                <a:cs typeface="Arial"/>
                <a:sym typeface="Arial"/>
              </a:rPr>
              <a:t> en MongoDB puede ser un poco abstracto al principio. </a:t>
            </a:r>
            <a:r>
              <a:rPr lang="es" sz="1000">
                <a:solidFill>
                  <a:srgbClr val="010614"/>
                </a:solidFill>
                <a:latin typeface="Arial"/>
                <a:ea typeface="Arial"/>
                <a:cs typeface="Arial"/>
                <a:sym typeface="Arial"/>
              </a:rPr>
              <a:t>Para realizar el procesamiento de documentos, MongoDB se basa en el “Patrón de filtro de tubería”, utilizado comúnmente en arquitecturas de software. Este patrón consta de una o más etapas, en donde cada etapa realiza una operación con los datos de entrada y la salida o resultado se la entrega a la siguiente etapa para su procesamiento. </a:t>
            </a:r>
            <a:r>
              <a:rPr b="1" lang="es" sz="1000">
                <a:solidFill>
                  <a:srgbClr val="000000"/>
                </a:solidFill>
                <a:latin typeface="Arial"/>
                <a:ea typeface="Arial"/>
                <a:cs typeface="Arial"/>
                <a:sym typeface="Arial"/>
              </a:rPr>
              <a:t>Ejemplo:</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es" sz="1000">
                <a:solidFill>
                  <a:srgbClr val="000000"/>
                </a:solidFill>
                <a:latin typeface="Arial"/>
                <a:ea typeface="Arial"/>
                <a:cs typeface="Arial"/>
                <a:sym typeface="Arial"/>
              </a:rPr>
              <a:t>Supongamos que tienes una colección de usuarios y quieres obtener el número de usuarios mayores de 18 años agrupados por país.</a:t>
            </a:r>
            <a:endParaRPr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es" sz="1000">
                <a:solidFill>
                  <a:srgbClr val="000000"/>
                </a:solidFill>
                <a:latin typeface="Arial"/>
                <a:ea typeface="Arial"/>
                <a:cs typeface="Arial"/>
                <a:sym typeface="Arial"/>
              </a:rPr>
              <a:t>La </a:t>
            </a:r>
            <a:r>
              <a:rPr b="1" lang="es" sz="1000">
                <a:solidFill>
                  <a:srgbClr val="000000"/>
                </a:solidFill>
                <a:latin typeface="Arial"/>
                <a:ea typeface="Arial"/>
                <a:cs typeface="Arial"/>
                <a:sym typeface="Arial"/>
              </a:rPr>
              <a:t>primera etapa</a:t>
            </a:r>
            <a:r>
              <a:rPr lang="es" sz="1000">
                <a:solidFill>
                  <a:srgbClr val="000000"/>
                </a:solidFill>
                <a:latin typeface="Arial"/>
                <a:ea typeface="Arial"/>
                <a:cs typeface="Arial"/>
                <a:sym typeface="Arial"/>
              </a:rPr>
              <a:t> filtra a los usuarios mayores de 18 años.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La </a:t>
            </a:r>
            <a:r>
              <a:rPr b="1" lang="es" sz="1000">
                <a:solidFill>
                  <a:srgbClr val="000000"/>
                </a:solidFill>
                <a:latin typeface="Arial"/>
                <a:ea typeface="Arial"/>
                <a:cs typeface="Arial"/>
                <a:sym typeface="Arial"/>
              </a:rPr>
              <a:t>segunda etapa</a:t>
            </a:r>
            <a:r>
              <a:rPr lang="es" sz="1000">
                <a:solidFill>
                  <a:srgbClr val="000000"/>
                </a:solidFill>
                <a:latin typeface="Arial"/>
                <a:ea typeface="Arial"/>
                <a:cs typeface="Arial"/>
                <a:sym typeface="Arial"/>
              </a:rPr>
              <a:t> agrupa los usuarios por país y cuenta cuántos hay en cada grupo.</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La </a:t>
            </a:r>
            <a:r>
              <a:rPr b="1" lang="es" sz="1000">
                <a:solidFill>
                  <a:srgbClr val="000000"/>
                </a:solidFill>
                <a:latin typeface="Arial"/>
                <a:ea typeface="Arial"/>
                <a:cs typeface="Arial"/>
                <a:sym typeface="Arial"/>
              </a:rPr>
              <a:t>tercera etapa</a:t>
            </a:r>
            <a:r>
              <a:rPr lang="es" sz="1000">
                <a:solidFill>
                  <a:srgbClr val="000000"/>
                </a:solidFill>
                <a:latin typeface="Arial"/>
                <a:ea typeface="Arial"/>
                <a:cs typeface="Arial"/>
                <a:sym typeface="Arial"/>
              </a:rPr>
              <a:t> ordena los resultados por el número de usuarios en cada país.</a:t>
            </a:r>
            <a:endParaRPr b="1" sz="1000">
              <a:solidFill>
                <a:srgbClr val="000000"/>
              </a:solidFill>
              <a:latin typeface="Arial"/>
              <a:ea typeface="Arial"/>
              <a:cs typeface="Arial"/>
              <a:sym typeface="Arial"/>
            </a:endParaRPr>
          </a:p>
          <a:p>
            <a:pPr indent="0" lvl="0" marL="0" rtl="0" algn="l">
              <a:spcBef>
                <a:spcPts val="1200"/>
              </a:spcBef>
              <a:spcAft>
                <a:spcPts val="1200"/>
              </a:spcAft>
              <a:buNone/>
            </a:pPr>
            <a:r>
              <a:rPr lang="es" sz="1000">
                <a:solidFill>
                  <a:srgbClr val="000000"/>
                </a:solidFill>
                <a:latin typeface="Arial"/>
                <a:ea typeface="Arial"/>
                <a:cs typeface="Arial"/>
                <a:sym typeface="Arial"/>
              </a:rPr>
              <a:t>MongoDB utiliza este concepto de </a:t>
            </a:r>
            <a:r>
              <a:rPr b="1" lang="es" sz="1000">
                <a:solidFill>
                  <a:srgbClr val="000000"/>
                </a:solidFill>
                <a:latin typeface="Arial"/>
                <a:ea typeface="Arial"/>
                <a:cs typeface="Arial"/>
                <a:sym typeface="Arial"/>
              </a:rPr>
              <a:t>tuberías</a:t>
            </a:r>
            <a:r>
              <a:rPr lang="es" sz="1000">
                <a:solidFill>
                  <a:srgbClr val="000000"/>
                </a:solidFill>
                <a:latin typeface="Arial"/>
                <a:ea typeface="Arial"/>
                <a:cs typeface="Arial"/>
                <a:sym typeface="Arial"/>
              </a:rPr>
              <a:t> y </a:t>
            </a:r>
            <a:r>
              <a:rPr b="1" lang="es" sz="1000">
                <a:solidFill>
                  <a:srgbClr val="000000"/>
                </a:solidFill>
                <a:latin typeface="Arial"/>
                <a:ea typeface="Arial"/>
                <a:cs typeface="Arial"/>
                <a:sym typeface="Arial"/>
              </a:rPr>
              <a:t>transformaciones</a:t>
            </a:r>
            <a:r>
              <a:rPr lang="es" sz="1000">
                <a:solidFill>
                  <a:srgbClr val="000000"/>
                </a:solidFill>
                <a:latin typeface="Arial"/>
                <a:ea typeface="Arial"/>
                <a:cs typeface="Arial"/>
                <a:sym typeface="Arial"/>
              </a:rPr>
              <a:t> para procesar datos en etapas. Cada etapa realiza una operación sobre los datos y pasa el resultado a la siguiente etapa para seguir transformándolos hasta llegar al resultado final</a:t>
            </a:r>
            <a:endParaRPr sz="1000">
              <a:solidFill>
                <a:srgbClr val="01061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Tubería (Pipeline):</a:t>
            </a:r>
            <a:endParaRPr/>
          </a:p>
        </p:txBody>
      </p:sp>
      <p:sp>
        <p:nvSpPr>
          <p:cNvPr id="259" name="Google Shape;259;p38"/>
          <p:cNvSpPr txBox="1"/>
          <p:nvPr>
            <p:ph idx="1" type="body"/>
          </p:nvPr>
        </p:nvSpPr>
        <p:spPr>
          <a:xfrm>
            <a:off x="729450" y="2078875"/>
            <a:ext cx="7688700" cy="277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Una tubería en MongoDB es similar a una línea de ensamblaje. Imagina que tienes una serie de </a:t>
            </a:r>
            <a:r>
              <a:rPr b="1" lang="es" sz="1100">
                <a:solidFill>
                  <a:srgbClr val="000000"/>
                </a:solidFill>
                <a:latin typeface="Arial"/>
                <a:ea typeface="Arial"/>
                <a:cs typeface="Arial"/>
                <a:sym typeface="Arial"/>
              </a:rPr>
              <a:t>etapas</a:t>
            </a:r>
            <a:r>
              <a:rPr lang="es" sz="1100">
                <a:solidFill>
                  <a:srgbClr val="000000"/>
                </a:solidFill>
                <a:latin typeface="Arial"/>
                <a:ea typeface="Arial"/>
                <a:cs typeface="Arial"/>
                <a:sym typeface="Arial"/>
              </a:rPr>
              <a:t> (fases) y cada una de estas etapas realiza una </a:t>
            </a:r>
            <a:r>
              <a:rPr b="1" lang="es" sz="1100">
                <a:solidFill>
                  <a:srgbClr val="000000"/>
                </a:solidFill>
                <a:latin typeface="Arial"/>
                <a:ea typeface="Arial"/>
                <a:cs typeface="Arial"/>
                <a:sym typeface="Arial"/>
              </a:rPr>
              <a:t>transformación</a:t>
            </a:r>
            <a:r>
              <a:rPr lang="es" sz="1100">
                <a:solidFill>
                  <a:srgbClr val="000000"/>
                </a:solidFill>
                <a:latin typeface="Arial"/>
                <a:ea typeface="Arial"/>
                <a:cs typeface="Arial"/>
                <a:sym typeface="Arial"/>
              </a:rPr>
              <a:t> o un </a:t>
            </a:r>
            <a:r>
              <a:rPr b="1" lang="es" sz="1100">
                <a:solidFill>
                  <a:srgbClr val="000000"/>
                </a:solidFill>
                <a:latin typeface="Arial"/>
                <a:ea typeface="Arial"/>
                <a:cs typeface="Arial"/>
                <a:sym typeface="Arial"/>
              </a:rPr>
              <a:t>filtro</a:t>
            </a:r>
            <a:r>
              <a:rPr lang="es" sz="1100">
                <a:solidFill>
                  <a:srgbClr val="000000"/>
                </a:solidFill>
                <a:latin typeface="Arial"/>
                <a:ea typeface="Arial"/>
                <a:cs typeface="Arial"/>
                <a:sym typeface="Arial"/>
              </a:rPr>
              <a:t> sobre los datos que recibe.</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Los datos pasan por la </a:t>
            </a:r>
            <a:r>
              <a:rPr b="1" lang="es" sz="1100">
                <a:solidFill>
                  <a:srgbClr val="000000"/>
                </a:solidFill>
                <a:latin typeface="Arial"/>
                <a:ea typeface="Arial"/>
                <a:cs typeface="Arial"/>
                <a:sym typeface="Arial"/>
              </a:rPr>
              <a:t>primera etapa</a:t>
            </a:r>
            <a:r>
              <a:rPr lang="es" sz="1100">
                <a:solidFill>
                  <a:srgbClr val="000000"/>
                </a:solidFill>
                <a:latin typeface="Arial"/>
                <a:ea typeface="Arial"/>
                <a:cs typeface="Arial"/>
                <a:sym typeface="Arial"/>
              </a:rPr>
              <a:t> de la tubería, donde se aplica una transformación (por ejemplo, filtrar por una condición específica).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Luego, los datos filtrados pasan a la </a:t>
            </a:r>
            <a:r>
              <a:rPr b="1" lang="es" sz="1100">
                <a:solidFill>
                  <a:srgbClr val="000000"/>
                </a:solidFill>
                <a:latin typeface="Arial"/>
                <a:ea typeface="Arial"/>
                <a:cs typeface="Arial"/>
                <a:sym typeface="Arial"/>
              </a:rPr>
              <a:t>segunda etapa</a:t>
            </a:r>
            <a:r>
              <a:rPr lang="es" sz="1100">
                <a:solidFill>
                  <a:srgbClr val="000000"/>
                </a:solidFill>
                <a:latin typeface="Arial"/>
                <a:ea typeface="Arial"/>
                <a:cs typeface="Arial"/>
                <a:sym typeface="Arial"/>
              </a:rPr>
              <a:t>, donde se realiza otro proceso (por ejemplo, agrupar resultados).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Esto se repite hasta que los datos han pasado por todas las etapas de la tubería.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Etapas de una Tubería:</a:t>
            </a:r>
            <a:endParaRPr b="1">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Cada etapa es como un paso en el procesamiento de los datos. MongoDB ofrece varias operaciones que pueden usarse en las etapas de una tubería, como:</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$match</a:t>
            </a:r>
            <a:r>
              <a:rPr lang="es" sz="1100">
                <a:solidFill>
                  <a:srgbClr val="000000"/>
                </a:solidFill>
                <a:latin typeface="Arial"/>
                <a:ea typeface="Arial"/>
                <a:cs typeface="Arial"/>
                <a:sym typeface="Arial"/>
              </a:rPr>
              <a:t>: Filtrar los documentos según una condición.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$group</a:t>
            </a:r>
            <a:r>
              <a:rPr lang="es" sz="1100">
                <a:solidFill>
                  <a:srgbClr val="000000"/>
                </a:solidFill>
                <a:latin typeface="Arial"/>
                <a:ea typeface="Arial"/>
                <a:cs typeface="Arial"/>
                <a:sym typeface="Arial"/>
              </a:rPr>
              <a:t>: Agrupar documentos por un campo y aplicar funciones agregadas (como contar, sumar, etc.).</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$project</a:t>
            </a:r>
            <a:r>
              <a:rPr lang="es" sz="1100">
                <a:solidFill>
                  <a:srgbClr val="000000"/>
                </a:solidFill>
                <a:latin typeface="Arial"/>
                <a:ea typeface="Arial"/>
                <a:cs typeface="Arial"/>
                <a:sym typeface="Arial"/>
              </a:rPr>
              <a:t>: Seleccionar qué campos incluir o excluir en el resultado.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$sort</a:t>
            </a:r>
            <a:r>
              <a:rPr lang="es" sz="1100">
                <a:solidFill>
                  <a:srgbClr val="000000"/>
                </a:solidFill>
                <a:latin typeface="Arial"/>
                <a:ea typeface="Arial"/>
                <a:cs typeface="Arial"/>
                <a:sym typeface="Arial"/>
              </a:rPr>
              <a:t>: Ordenar los documentos según un campo.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$limit</a:t>
            </a:r>
            <a:r>
              <a:rPr lang="es" sz="1100">
                <a:solidFill>
                  <a:srgbClr val="000000"/>
                </a:solidFill>
                <a:latin typeface="Arial"/>
                <a:ea typeface="Arial"/>
                <a:cs typeface="Arial"/>
                <a:sym typeface="Arial"/>
              </a:rPr>
              <a:t>: Limitar el número de documentos devueltos.</a:t>
            </a:r>
            <a:endParaRPr sz="1100">
              <a:solidFill>
                <a:srgbClr val="000000"/>
              </a:solidFill>
              <a:latin typeface="Arial"/>
              <a:ea typeface="Arial"/>
              <a:cs typeface="Arial"/>
              <a:sym typeface="Arial"/>
            </a:endParaRPr>
          </a:p>
        </p:txBody>
      </p:sp>
      <p:pic>
        <p:nvPicPr>
          <p:cNvPr id="260" name="Google Shape;260;p38"/>
          <p:cNvPicPr preferRelativeResize="0"/>
          <p:nvPr/>
        </p:nvPicPr>
        <p:blipFill>
          <a:blip r:embed="rId3">
            <a:alphaModFix/>
          </a:blip>
          <a:stretch>
            <a:fillRect/>
          </a:stretch>
        </p:blipFill>
        <p:spPr>
          <a:xfrm>
            <a:off x="2603000" y="542147"/>
            <a:ext cx="6540999" cy="1440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Transformaciones</a:t>
            </a:r>
            <a:endParaRPr/>
          </a:p>
        </p:txBody>
      </p:sp>
      <p:sp>
        <p:nvSpPr>
          <p:cNvPr id="266" name="Google Shape;266;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Las transformaciones son las operaciones que aplicas sobre los datos en cada etapa de la tubería. Estas operaciones modifican los datos de entrada y generan una salida que pasa a la siguiente etapa.</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Por ejemplo:</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 sz="1100">
                <a:solidFill>
                  <a:srgbClr val="000000"/>
                </a:solidFill>
                <a:latin typeface="Arial"/>
                <a:ea typeface="Arial"/>
                <a:cs typeface="Arial"/>
                <a:sym typeface="Arial"/>
              </a:rPr>
              <a:t>En la primera etapa puedes filtrar todos los documentos que tienen una edad mayor a 18 años.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En la segunda etapa puedes agrupar esos documentos por país de residencia.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En la tercera etapa puedes ordenar los resultados por el número de personas en cada grupo.</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27650" y="621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con </a:t>
            </a:r>
            <a:r>
              <a:rPr lang="es"/>
              <a:t>Mongoose</a:t>
            </a:r>
            <a:endParaRPr/>
          </a:p>
        </p:txBody>
      </p:sp>
      <p:sp>
        <p:nvSpPr>
          <p:cNvPr id="272" name="Google Shape;272;p40"/>
          <p:cNvSpPr txBox="1"/>
          <p:nvPr>
            <p:ph idx="1" type="body"/>
          </p:nvPr>
        </p:nvSpPr>
        <p:spPr>
          <a:xfrm>
            <a:off x="729450" y="1477400"/>
            <a:ext cx="2737800" cy="309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1. Instalación y Configuración de Mongoose</a:t>
            </a:r>
            <a:endParaRPr/>
          </a:p>
          <a:p>
            <a:pPr indent="0" lvl="0" marL="0" rtl="0" algn="l">
              <a:spcBef>
                <a:spcPts val="1200"/>
              </a:spcBef>
              <a:spcAft>
                <a:spcPts val="0"/>
              </a:spcAft>
              <a:buNone/>
            </a:pPr>
            <a:r>
              <a:rPr lang="es"/>
              <a:t>Mongoose es una biblioteca de modelado de objetos para MongoDB y Node.js, que proporciona una forma sencilla de interactuar con la base de datos.</a:t>
            </a:r>
            <a:endParaRPr/>
          </a:p>
          <a:p>
            <a:pPr indent="0" lvl="0" marL="0" rtl="0" algn="l">
              <a:spcBef>
                <a:spcPts val="1200"/>
              </a:spcBef>
              <a:spcAft>
                <a:spcPts val="0"/>
              </a:spcAft>
              <a:buNone/>
            </a:pPr>
            <a:r>
              <a:rPr lang="es"/>
              <a:t>Ejecuta el siguiente comando en la terminal: npm install mongoose</a:t>
            </a:r>
            <a:endParaRPr/>
          </a:p>
          <a:p>
            <a:pPr indent="0" lvl="0" marL="0" rtl="0" algn="l">
              <a:spcBef>
                <a:spcPts val="1200"/>
              </a:spcBef>
              <a:spcAft>
                <a:spcPts val="1200"/>
              </a:spcAft>
              <a:buNone/>
            </a:pPr>
            <a:r>
              <a:rPr lang="es"/>
              <a:t>Para la conexión debemos tener un módulo de conexión (db.js, por ejemplo) </a:t>
            </a:r>
            <a:endParaRPr/>
          </a:p>
        </p:txBody>
      </p:sp>
      <p:sp>
        <p:nvSpPr>
          <p:cNvPr id="273" name="Google Shape;273;p40"/>
          <p:cNvSpPr txBox="1"/>
          <p:nvPr/>
        </p:nvSpPr>
        <p:spPr>
          <a:xfrm>
            <a:off x="3467250" y="1477400"/>
            <a:ext cx="5676900" cy="2986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const mongoose = require('mongoose');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const conectarDB = async () =&gt; {</a:t>
            </a:r>
            <a:endParaRPr>
              <a:solidFill>
                <a:schemeClr val="lt1"/>
              </a:solidFill>
            </a:endParaRPr>
          </a:p>
          <a:p>
            <a:pPr indent="0" lvl="0" marL="0" rtl="0" algn="l">
              <a:spcBef>
                <a:spcPts val="0"/>
              </a:spcBef>
              <a:spcAft>
                <a:spcPts val="0"/>
              </a:spcAft>
              <a:buNone/>
            </a:pPr>
            <a:r>
              <a:rPr lang="es">
                <a:solidFill>
                  <a:schemeClr val="lt1"/>
                </a:solidFill>
              </a:rPr>
              <a:t>    try {</a:t>
            </a:r>
            <a:endParaRPr>
              <a:solidFill>
                <a:schemeClr val="lt1"/>
              </a:solidFill>
            </a:endParaRPr>
          </a:p>
          <a:p>
            <a:pPr indent="0" lvl="0" marL="0" rtl="0" algn="l">
              <a:spcBef>
                <a:spcPts val="0"/>
              </a:spcBef>
              <a:spcAft>
                <a:spcPts val="0"/>
              </a:spcAft>
              <a:buNone/>
            </a:pPr>
            <a:r>
              <a:rPr lang="es">
                <a:solidFill>
                  <a:schemeClr val="lt1"/>
                </a:solidFill>
              </a:rPr>
              <a:t>        await mongoose.connect(process.env.MONGODB_URI);</a:t>
            </a:r>
            <a:endParaRPr>
              <a:solidFill>
                <a:schemeClr val="lt1"/>
              </a:solidFill>
            </a:endParaRPr>
          </a:p>
          <a:p>
            <a:pPr indent="0" lvl="0" marL="0" rtl="0" algn="l">
              <a:spcBef>
                <a:spcPts val="0"/>
              </a:spcBef>
              <a:spcAft>
                <a:spcPts val="0"/>
              </a:spcAft>
              <a:buNone/>
            </a:pPr>
            <a:r>
              <a:rPr lang="es">
                <a:solidFill>
                  <a:schemeClr val="lt1"/>
                </a:solidFill>
              </a:rPr>
              <a:t>        console.log('Conectado a la base de datos MongoDB');</a:t>
            </a:r>
            <a:endParaRPr>
              <a:solidFill>
                <a:schemeClr val="lt1"/>
              </a:solidFill>
            </a:endParaRPr>
          </a:p>
          <a:p>
            <a:pPr indent="0" lvl="0" marL="0" rtl="0" algn="l">
              <a:spcBef>
                <a:spcPts val="0"/>
              </a:spcBef>
              <a:spcAft>
                <a:spcPts val="0"/>
              </a:spcAft>
              <a:buNone/>
            </a:pPr>
            <a:r>
              <a:rPr lang="es">
                <a:solidFill>
                  <a:schemeClr val="lt1"/>
                </a:solidFill>
              </a:rPr>
              <a:t>    } catch (error) {</a:t>
            </a:r>
            <a:endParaRPr>
              <a:solidFill>
                <a:schemeClr val="lt1"/>
              </a:solidFill>
            </a:endParaRPr>
          </a:p>
          <a:p>
            <a:pPr indent="0" lvl="0" marL="0" rtl="0" algn="l">
              <a:spcBef>
                <a:spcPts val="0"/>
              </a:spcBef>
              <a:spcAft>
                <a:spcPts val="0"/>
              </a:spcAft>
              <a:buNone/>
            </a:pPr>
            <a:r>
              <a:rPr lang="es">
                <a:solidFill>
                  <a:schemeClr val="lt1"/>
                </a:solidFill>
              </a:rPr>
              <a:t>        console.error('Error de conexión a MongoDB:', error.message);</a:t>
            </a:r>
            <a:endParaRPr>
              <a:solidFill>
                <a:schemeClr val="lt1"/>
              </a:solidFill>
            </a:endParaRPr>
          </a:p>
          <a:p>
            <a:pPr indent="0" lvl="0" marL="0" rtl="0" algn="l">
              <a:spcBef>
                <a:spcPts val="0"/>
              </a:spcBef>
              <a:spcAft>
                <a:spcPts val="0"/>
              </a:spcAft>
              <a:buNone/>
            </a:pPr>
            <a:r>
              <a:rPr lang="es">
                <a:solidFill>
                  <a:schemeClr val="lt1"/>
                </a:solidFill>
              </a:rPr>
              <a:t>        process.exit(1); // Termina el proceso si hay un error</a:t>
            </a:r>
            <a:endParaRPr>
              <a:solidFill>
                <a:schemeClr val="lt1"/>
              </a:solidFill>
            </a:endParaRPr>
          </a:p>
          <a:p>
            <a:pPr indent="0" lvl="0" marL="0" rtl="0" algn="l">
              <a:spcBef>
                <a:spcPts val="0"/>
              </a:spcBef>
              <a:spcAft>
                <a:spcPts val="0"/>
              </a:spcAft>
              <a:buNone/>
            </a:pPr>
            <a:r>
              <a:rPr lang="es">
                <a:solidFill>
                  <a:schemeClr val="lt1"/>
                </a:solidFill>
              </a:rPr>
              <a:t>    }</a:t>
            </a:r>
            <a:endParaRPr>
              <a:solidFill>
                <a:schemeClr val="lt1"/>
              </a:solidFill>
            </a:endParaRPr>
          </a:p>
          <a:p>
            <a:pPr indent="0" lvl="0" marL="0" rtl="0" algn="l">
              <a:spcBef>
                <a:spcPts val="0"/>
              </a:spcBef>
              <a:spcAft>
                <a:spcPts val="0"/>
              </a:spcAft>
              <a:buNone/>
            </a:pPr>
            <a:r>
              <a:rPr lang="es">
                <a:solidFill>
                  <a:schemeClr val="lt1"/>
                </a:solidFill>
              </a:rPr>
              <a: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module.exports = conectarDB; </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Operaciones básicas de manipulación</a:t>
            </a:r>
            <a:endParaRPr/>
          </a:p>
        </p:txBody>
      </p:sp>
      <p:sp>
        <p:nvSpPr>
          <p:cNvPr id="279" name="Google Shape;27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Como se mencionó, MQL en su core ya contiene múltiples métodos definidos que nos ayudarán a manipular nuestra base de datos. Aquí los métodos más utilizados para el manejo de colecciones y documentos:</a:t>
            </a:r>
            <a:endParaRPr sz="1400">
              <a:solidFill>
                <a:srgbClr val="010614"/>
              </a:solidFill>
              <a:latin typeface="Arial"/>
              <a:ea typeface="Arial"/>
              <a:cs typeface="Arial"/>
              <a:sym typeface="Arial"/>
            </a:endParaRPr>
          </a:p>
          <a:p>
            <a:pPr indent="-310832" lvl="0" marL="457200" rtl="0" algn="l">
              <a:spcBef>
                <a:spcPts val="1200"/>
              </a:spcBef>
              <a:spcAft>
                <a:spcPts val="0"/>
              </a:spcAft>
              <a:buClr>
                <a:srgbClr val="010614"/>
              </a:buClr>
              <a:buSzPct val="100000"/>
              <a:buFont typeface="Arial"/>
              <a:buChar char="●"/>
            </a:pPr>
            <a:r>
              <a:rPr lang="es" sz="1400">
                <a:solidFill>
                  <a:srgbClr val="010614"/>
                </a:solidFill>
                <a:latin typeface="Arial"/>
                <a:ea typeface="Arial"/>
                <a:cs typeface="Arial"/>
                <a:sym typeface="Arial"/>
              </a:rPr>
              <a:t>Creación de colecciones: createCollection.</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Inserción de documentos: insertOne y insertMany.</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Búsqueda de documentos: find.</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Actualización de documentos: updateOne y updateMany.</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Borrado de documentos: deleteOne y deleteMany.</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A continuación veremos algunos ejemplos básicos con estas funcionalidades.</a:t>
            </a:r>
            <a:endParaRPr>
              <a:latin typeface="Arial"/>
              <a:ea typeface="Arial"/>
              <a:cs typeface="Arial"/>
              <a:sym typeface="Arial"/>
            </a:endParaRPr>
          </a:p>
        </p:txBody>
      </p:sp>
      <p:sp>
        <p:nvSpPr>
          <p:cNvPr id="280" name="Google Shape;280;p41"/>
          <p:cNvSpPr txBox="1"/>
          <p:nvPr/>
        </p:nvSpPr>
        <p:spPr>
          <a:xfrm>
            <a:off x="729450" y="1693975"/>
            <a:ext cx="606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MongoDB Query Language (MQL)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Bases de datos</a:t>
            </a:r>
            <a:endParaRPr/>
          </a:p>
        </p:txBody>
      </p:sp>
      <p:sp>
        <p:nvSpPr>
          <p:cNvPr id="104" name="Google Shape;104;p15"/>
          <p:cNvSpPr txBox="1"/>
          <p:nvPr>
            <p:ph idx="1" type="body"/>
          </p:nvPr>
        </p:nvSpPr>
        <p:spPr>
          <a:xfrm>
            <a:off x="729450" y="2078875"/>
            <a:ext cx="32772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En una base de datos, la información puede organizarse en tablas o en documentos. Cuando organizamos información en un Excel, lo hacemos en formato tabla y, cuando los médicos hacen fichas a sus pacientes, están guardando la información en documentos. Lo habitual es que las bases de datos basadas en tablas sean bases de datos relacionales y las basadas en documentos sean no relacionales, pero esto no tiene que ser siempre así. En realidad, una tabla puede transformarse en documentos, cada uno formado por cada fila de la tabla. Solo es una cuestión de visualización.</a:t>
            </a:r>
            <a:endParaRPr/>
          </a:p>
        </p:txBody>
      </p:sp>
      <p:pic>
        <p:nvPicPr>
          <p:cNvPr id="105" name="Google Shape;105;p15"/>
          <p:cNvPicPr preferRelativeResize="0"/>
          <p:nvPr/>
        </p:nvPicPr>
        <p:blipFill rotWithShape="1">
          <a:blip r:embed="rId3">
            <a:alphaModFix/>
          </a:blip>
          <a:srcRect b="0" l="8867" r="0" t="1845"/>
          <a:stretch/>
        </p:blipFill>
        <p:spPr>
          <a:xfrm>
            <a:off x="3928825" y="1933000"/>
            <a:ext cx="4489325" cy="2931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Creación de colecciones</a:t>
            </a:r>
            <a:endParaRPr/>
          </a:p>
        </p:txBody>
      </p:sp>
      <p:sp>
        <p:nvSpPr>
          <p:cNvPr id="286" name="Google Shape;286;p42"/>
          <p:cNvSpPr txBox="1"/>
          <p:nvPr>
            <p:ph idx="1" type="body"/>
          </p:nvPr>
        </p:nvSpPr>
        <p:spPr>
          <a:xfrm>
            <a:off x="729450" y="2078875"/>
            <a:ext cx="7688700" cy="22611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010614"/>
                </a:solidFill>
                <a:latin typeface="Arial"/>
                <a:ea typeface="Arial"/>
                <a:cs typeface="Arial"/>
                <a:sym typeface="Arial"/>
              </a:rPr>
              <a:t>Para crear una nueva colección en nuestra base de datos, se usa el </a:t>
            </a:r>
            <a:r>
              <a:rPr lang="es" sz="1400">
                <a:solidFill>
                  <a:srgbClr val="003DF5"/>
                </a:solidFill>
                <a:latin typeface="Arial"/>
                <a:ea typeface="Arial"/>
                <a:cs typeface="Arial"/>
                <a:sym typeface="Arial"/>
              </a:rPr>
              <a:t>método createCollection</a:t>
            </a:r>
            <a:r>
              <a:rPr lang="es" sz="1400">
                <a:solidFill>
                  <a:srgbClr val="010614"/>
                </a:solidFill>
                <a:latin typeface="Arial"/>
                <a:ea typeface="Arial"/>
                <a:cs typeface="Arial"/>
                <a:sym typeface="Arial"/>
              </a:rPr>
              <a:t> y como parámetro se le indica el nombre de la colección a crear.</a:t>
            </a:r>
            <a:endParaRPr sz="1400">
              <a:solidFill>
                <a:srgbClr val="FFFFFF"/>
              </a:solidFill>
              <a:latin typeface="Arial"/>
              <a:ea typeface="Arial"/>
              <a:cs typeface="Arial"/>
              <a:sym typeface="Arial"/>
            </a:endParaRPr>
          </a:p>
          <a:p>
            <a:pPr indent="0" lvl="0" marL="203200" marR="203200" rtl="0" algn="l">
              <a:spcBef>
                <a:spcPts val="1200"/>
              </a:spcBef>
              <a:spcAft>
                <a:spcPts val="0"/>
              </a:spcAft>
              <a:buNone/>
            </a:pPr>
            <a:r>
              <a:rPr lang="es" sz="1400">
                <a:solidFill>
                  <a:srgbClr val="FFFFFF"/>
                </a:solidFill>
                <a:highlight>
                  <a:srgbClr val="000000"/>
                </a:highlight>
                <a:latin typeface="Arial"/>
                <a:ea typeface="Arial"/>
                <a:cs typeface="Arial"/>
                <a:sym typeface="Arial"/>
              </a:rPr>
              <a:t>               </a:t>
            </a:r>
            <a:endParaRPr sz="1400">
              <a:solidFill>
                <a:srgbClr val="FFFFFF"/>
              </a:solidFill>
              <a:highlight>
                <a:srgbClr val="000000"/>
              </a:highlight>
              <a:latin typeface="Arial"/>
              <a:ea typeface="Arial"/>
              <a:cs typeface="Arial"/>
              <a:sym typeface="Arial"/>
            </a:endParaRPr>
          </a:p>
          <a:p>
            <a:pPr indent="0" lvl="0" marL="203200" marR="203200" rtl="0" algn="l">
              <a:spcBef>
                <a:spcPts val="0"/>
              </a:spcBef>
              <a:spcAft>
                <a:spcPts val="0"/>
              </a:spcAft>
              <a:buNone/>
            </a:pPr>
            <a:r>
              <a:rPr lang="es" sz="1400">
                <a:solidFill>
                  <a:srgbClr val="FFFFFF"/>
                </a:solidFill>
                <a:highlight>
                  <a:srgbClr val="000000"/>
                </a:highlight>
                <a:latin typeface="Arial"/>
                <a:ea typeface="Arial"/>
                <a:cs typeface="Arial"/>
                <a:sym typeface="Arial"/>
              </a:rPr>
              <a:t>db.createCollection("usuarios");</a:t>
            </a:r>
            <a:endParaRPr sz="1400">
              <a:solidFill>
                <a:srgbClr val="FFFFFF"/>
              </a:solidFill>
              <a:highlight>
                <a:srgbClr val="000000"/>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a:t>
            </a:r>
            <a:r>
              <a:rPr lang="es"/>
              <a:t>gregar ciertas reglas de negocio</a:t>
            </a:r>
            <a:endParaRPr/>
          </a:p>
        </p:txBody>
      </p:sp>
      <p:sp>
        <p:nvSpPr>
          <p:cNvPr id="292" name="Google Shape;292;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Arial"/>
                <a:ea typeface="Arial"/>
                <a:cs typeface="Arial"/>
                <a:sym typeface="Arial"/>
              </a:rPr>
              <a:t>Opcionalmente, el método createCollection recibe un objeto de configuración en donde se pueden agregar ciertas reglas de negocio y validaciones a nuestra colección, como por ejemplo validaciones y restricciones de nuestro modelo.</a:t>
            </a: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661050" y="525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Inserción de documentos</a:t>
            </a:r>
            <a:endParaRPr/>
          </a:p>
        </p:txBody>
      </p:sp>
      <p:sp>
        <p:nvSpPr>
          <p:cNvPr id="298" name="Google Shape;298;p44"/>
          <p:cNvSpPr txBox="1"/>
          <p:nvPr>
            <p:ph idx="1" type="body"/>
          </p:nvPr>
        </p:nvSpPr>
        <p:spPr>
          <a:xfrm>
            <a:off x="661050" y="1441200"/>
            <a:ext cx="297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latin typeface="Roboto"/>
                <a:ea typeface="Roboto"/>
                <a:cs typeface="Roboto"/>
                <a:sym typeface="Roboto"/>
              </a:rPr>
              <a:t>Para insertar un documento a nuestra colección, se usa el </a:t>
            </a:r>
            <a:r>
              <a:rPr lang="es" sz="1400">
                <a:solidFill>
                  <a:srgbClr val="003DF5"/>
                </a:solidFill>
                <a:latin typeface="Roboto"/>
                <a:ea typeface="Roboto"/>
                <a:cs typeface="Roboto"/>
                <a:sym typeface="Roboto"/>
              </a:rPr>
              <a:t>método insertOne</a:t>
            </a:r>
            <a:r>
              <a:rPr lang="es" sz="1400">
                <a:solidFill>
                  <a:srgbClr val="010614"/>
                </a:solidFill>
                <a:latin typeface="Roboto"/>
                <a:ea typeface="Roboto"/>
                <a:cs typeface="Roboto"/>
                <a:sym typeface="Roboto"/>
              </a:rPr>
              <a:t> y como parámetro se le indica la estructura a guardar.</a:t>
            </a:r>
            <a:endParaRPr/>
          </a:p>
        </p:txBody>
      </p:sp>
      <p:pic>
        <p:nvPicPr>
          <p:cNvPr id="299" name="Google Shape;299;p44"/>
          <p:cNvPicPr preferRelativeResize="0"/>
          <p:nvPr/>
        </p:nvPicPr>
        <p:blipFill>
          <a:blip r:embed="rId3">
            <a:alphaModFix/>
          </a:blip>
          <a:stretch>
            <a:fillRect/>
          </a:stretch>
        </p:blipFill>
        <p:spPr>
          <a:xfrm>
            <a:off x="740725" y="3032200"/>
            <a:ext cx="2466975" cy="1562100"/>
          </a:xfrm>
          <a:prstGeom prst="rect">
            <a:avLst/>
          </a:prstGeom>
          <a:noFill/>
          <a:ln>
            <a:noFill/>
          </a:ln>
        </p:spPr>
      </p:pic>
      <p:sp>
        <p:nvSpPr>
          <p:cNvPr id="300" name="Google Shape;300;p44"/>
          <p:cNvSpPr txBox="1"/>
          <p:nvPr/>
        </p:nvSpPr>
        <p:spPr>
          <a:xfrm>
            <a:off x="5102450" y="14412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10614"/>
                </a:solidFill>
                <a:latin typeface="Roboto"/>
                <a:ea typeface="Roboto"/>
                <a:cs typeface="Roboto"/>
                <a:sym typeface="Roboto"/>
              </a:rPr>
              <a:t>Para insertar múltiples documentos a nuestra colección, se usa el </a:t>
            </a:r>
            <a:r>
              <a:rPr lang="es">
                <a:solidFill>
                  <a:srgbClr val="003DF5"/>
                </a:solidFill>
                <a:latin typeface="Roboto"/>
                <a:ea typeface="Roboto"/>
                <a:cs typeface="Roboto"/>
                <a:sym typeface="Roboto"/>
              </a:rPr>
              <a:t>método insertMany</a:t>
            </a:r>
            <a:r>
              <a:rPr lang="es">
                <a:solidFill>
                  <a:srgbClr val="010614"/>
                </a:solidFill>
                <a:latin typeface="Roboto"/>
                <a:ea typeface="Roboto"/>
                <a:cs typeface="Roboto"/>
                <a:sym typeface="Roboto"/>
              </a:rPr>
              <a:t> y como parámetro se le indica un array de estructuras a guardar.</a:t>
            </a:r>
            <a:endParaRPr/>
          </a:p>
        </p:txBody>
      </p:sp>
      <p:pic>
        <p:nvPicPr>
          <p:cNvPr id="301" name="Google Shape;301;p44"/>
          <p:cNvPicPr preferRelativeResize="0"/>
          <p:nvPr/>
        </p:nvPicPr>
        <p:blipFill>
          <a:blip r:embed="rId4">
            <a:alphaModFix/>
          </a:blip>
          <a:stretch>
            <a:fillRect/>
          </a:stretch>
        </p:blipFill>
        <p:spPr>
          <a:xfrm>
            <a:off x="5172875" y="2745550"/>
            <a:ext cx="2135400" cy="2135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727650" y="607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Búsqueda de documentos</a:t>
            </a:r>
            <a:endParaRPr/>
          </a:p>
        </p:txBody>
      </p:sp>
      <p:sp>
        <p:nvSpPr>
          <p:cNvPr id="307" name="Google Shape;307;p45"/>
          <p:cNvSpPr txBox="1"/>
          <p:nvPr>
            <p:ph idx="1" type="body"/>
          </p:nvPr>
        </p:nvSpPr>
        <p:spPr>
          <a:xfrm>
            <a:off x="727650" y="1312825"/>
            <a:ext cx="2594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010614"/>
                </a:solidFill>
                <a:latin typeface="Roboto"/>
                <a:ea typeface="Roboto"/>
                <a:cs typeface="Roboto"/>
                <a:sym typeface="Roboto"/>
              </a:rPr>
              <a:t>Para la búsqueda de documentos se usa el método find. Para listar todos los documentos dentro de nuestra colección utilizamos find en conjunto de un objeto vacío.</a:t>
            </a:r>
            <a:endParaRPr sz="1400">
              <a:solidFill>
                <a:srgbClr val="010614"/>
              </a:solidFill>
              <a:latin typeface="Roboto"/>
              <a:ea typeface="Roboto"/>
              <a:cs typeface="Roboto"/>
              <a:sym typeface="Roboto"/>
            </a:endParaRPr>
          </a:p>
          <a:p>
            <a:pPr indent="0" lvl="0" marL="0" rtl="0" algn="l">
              <a:spcBef>
                <a:spcPts val="1200"/>
              </a:spcBef>
              <a:spcAft>
                <a:spcPts val="1200"/>
              </a:spcAft>
              <a:buNone/>
            </a:pPr>
            <a:r>
              <a:t/>
            </a:r>
            <a:endParaRPr/>
          </a:p>
        </p:txBody>
      </p:sp>
      <p:pic>
        <p:nvPicPr>
          <p:cNvPr id="308" name="Google Shape;308;p45"/>
          <p:cNvPicPr preferRelativeResize="0"/>
          <p:nvPr/>
        </p:nvPicPr>
        <p:blipFill>
          <a:blip r:embed="rId3">
            <a:alphaModFix/>
          </a:blip>
          <a:stretch>
            <a:fillRect/>
          </a:stretch>
        </p:blipFill>
        <p:spPr>
          <a:xfrm>
            <a:off x="837100" y="3211975"/>
            <a:ext cx="1704975" cy="361950"/>
          </a:xfrm>
          <a:prstGeom prst="rect">
            <a:avLst/>
          </a:prstGeom>
          <a:noFill/>
          <a:ln>
            <a:noFill/>
          </a:ln>
        </p:spPr>
      </p:pic>
      <p:sp>
        <p:nvSpPr>
          <p:cNvPr id="309" name="Google Shape;309;p45"/>
          <p:cNvSpPr txBox="1"/>
          <p:nvPr/>
        </p:nvSpPr>
        <p:spPr>
          <a:xfrm>
            <a:off x="4651050" y="13128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10614"/>
                </a:solidFill>
                <a:latin typeface="Roboto"/>
                <a:ea typeface="Roboto"/>
                <a:cs typeface="Roboto"/>
                <a:sym typeface="Roboto"/>
              </a:rPr>
              <a:t>Para filtrar documentos por uno o más campos en específico, debemos indicar en un objeto los criterios de campos de búsqueda. En este caso filtraremos todos los usuarios que tienen el nombre de Diego con edad igual a 25.</a:t>
            </a:r>
            <a:endParaRPr/>
          </a:p>
        </p:txBody>
      </p:sp>
      <p:pic>
        <p:nvPicPr>
          <p:cNvPr id="310" name="Google Shape;310;p45"/>
          <p:cNvPicPr preferRelativeResize="0"/>
          <p:nvPr/>
        </p:nvPicPr>
        <p:blipFill>
          <a:blip r:embed="rId4">
            <a:alphaModFix/>
          </a:blip>
          <a:stretch>
            <a:fillRect/>
          </a:stretch>
        </p:blipFill>
        <p:spPr>
          <a:xfrm>
            <a:off x="4758750" y="3221500"/>
            <a:ext cx="3657600" cy="34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29450" y="538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Actualización de documentos</a:t>
            </a:r>
            <a:endParaRPr/>
          </a:p>
        </p:txBody>
      </p:sp>
      <p:sp>
        <p:nvSpPr>
          <p:cNvPr id="316" name="Google Shape;316;p46"/>
          <p:cNvSpPr txBox="1"/>
          <p:nvPr>
            <p:ph idx="1" type="body"/>
          </p:nvPr>
        </p:nvSpPr>
        <p:spPr>
          <a:xfrm>
            <a:off x="729450" y="1354275"/>
            <a:ext cx="7688700" cy="298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latin typeface="Roboto"/>
                <a:ea typeface="Roboto"/>
                <a:cs typeface="Roboto"/>
                <a:sym typeface="Roboto"/>
              </a:rPr>
              <a:t>Para actualizar un documento de nuestra colección, se usa el  </a:t>
            </a:r>
            <a:r>
              <a:rPr lang="es" sz="1400">
                <a:solidFill>
                  <a:srgbClr val="003DF5"/>
                </a:solidFill>
                <a:latin typeface="Roboto"/>
                <a:ea typeface="Roboto"/>
                <a:cs typeface="Roboto"/>
                <a:sym typeface="Roboto"/>
              </a:rPr>
              <a:t>método updateOne</a:t>
            </a:r>
            <a:r>
              <a:rPr lang="es" sz="1400">
                <a:solidFill>
                  <a:srgbClr val="010614"/>
                </a:solidFill>
                <a:latin typeface="Roboto"/>
                <a:ea typeface="Roboto"/>
                <a:cs typeface="Roboto"/>
                <a:sym typeface="Roboto"/>
              </a:rPr>
              <a:t> y como parámetro se le indica el filtro de búsqueda más los elementos a actualizar con el operador $set para su reemplazo. </a:t>
            </a:r>
            <a:endParaRPr/>
          </a:p>
        </p:txBody>
      </p:sp>
      <p:sp>
        <p:nvSpPr>
          <p:cNvPr id="317" name="Google Shape;317;p46"/>
          <p:cNvSpPr txBox="1"/>
          <p:nvPr/>
        </p:nvSpPr>
        <p:spPr>
          <a:xfrm>
            <a:off x="785950" y="2275275"/>
            <a:ext cx="3062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a:solidFill>
                  <a:srgbClr val="010614"/>
                </a:solidFill>
                <a:latin typeface="Roboto"/>
                <a:ea typeface="Roboto"/>
                <a:cs typeface="Roboto"/>
                <a:sym typeface="Roboto"/>
              </a:rPr>
              <a:t>En conjunto del método updateOne es usual utilizar el _id como criterio de búsqueda, ya que este filtro solo encuentra la primera coincidencia.</a:t>
            </a:r>
            <a:endParaRPr sz="1300">
              <a:solidFill>
                <a:schemeClr val="accent1"/>
              </a:solidFill>
              <a:latin typeface="Lato"/>
              <a:ea typeface="Lato"/>
              <a:cs typeface="Lato"/>
              <a:sym typeface="Lato"/>
            </a:endParaRPr>
          </a:p>
        </p:txBody>
      </p:sp>
      <p:pic>
        <p:nvPicPr>
          <p:cNvPr id="318" name="Google Shape;318;p46"/>
          <p:cNvPicPr preferRelativeResize="0"/>
          <p:nvPr/>
        </p:nvPicPr>
        <p:blipFill>
          <a:blip r:embed="rId3">
            <a:alphaModFix/>
          </a:blip>
          <a:stretch>
            <a:fillRect/>
          </a:stretch>
        </p:blipFill>
        <p:spPr>
          <a:xfrm>
            <a:off x="930925" y="3418863"/>
            <a:ext cx="4057650" cy="1343025"/>
          </a:xfrm>
          <a:prstGeom prst="rect">
            <a:avLst/>
          </a:prstGeom>
          <a:noFill/>
          <a:ln>
            <a:noFill/>
          </a:ln>
        </p:spPr>
      </p:pic>
      <p:sp>
        <p:nvSpPr>
          <p:cNvPr id="319" name="Google Shape;319;p46"/>
          <p:cNvSpPr txBox="1"/>
          <p:nvPr/>
        </p:nvSpPr>
        <p:spPr>
          <a:xfrm>
            <a:off x="5293975" y="22752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3DF5"/>
                </a:solidFill>
                <a:latin typeface="Roboto"/>
                <a:ea typeface="Roboto"/>
                <a:cs typeface="Roboto"/>
                <a:sym typeface="Roboto"/>
              </a:rPr>
              <a:t>método updateMany</a:t>
            </a:r>
            <a:r>
              <a:rPr lang="es">
                <a:solidFill>
                  <a:srgbClr val="010614"/>
                </a:solidFill>
                <a:latin typeface="Roboto"/>
                <a:ea typeface="Roboto"/>
                <a:cs typeface="Roboto"/>
                <a:sym typeface="Roboto"/>
              </a:rPr>
              <a:t> A diferencia de updateOne, este método actualiza todas las coincidencias.</a:t>
            </a:r>
            <a:endParaRPr/>
          </a:p>
        </p:txBody>
      </p:sp>
      <p:pic>
        <p:nvPicPr>
          <p:cNvPr id="320" name="Google Shape;320;p46"/>
          <p:cNvPicPr preferRelativeResize="0"/>
          <p:nvPr/>
        </p:nvPicPr>
        <p:blipFill>
          <a:blip r:embed="rId4">
            <a:alphaModFix/>
          </a:blip>
          <a:stretch>
            <a:fillRect/>
          </a:stretch>
        </p:blipFill>
        <p:spPr>
          <a:xfrm>
            <a:off x="5308075" y="3418875"/>
            <a:ext cx="2971800" cy="933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Borrado de documentos</a:t>
            </a:r>
            <a:endParaRPr/>
          </a:p>
        </p:txBody>
      </p:sp>
      <p:sp>
        <p:nvSpPr>
          <p:cNvPr id="326" name="Google Shape;326;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método deleteOne </a:t>
            </a:r>
            <a:r>
              <a:rPr lang="es" sz="1400">
                <a:solidFill>
                  <a:srgbClr val="010614"/>
                </a:solidFill>
                <a:latin typeface="Roboto"/>
                <a:ea typeface="Roboto"/>
                <a:cs typeface="Roboto"/>
                <a:sym typeface="Roboto"/>
              </a:rPr>
              <a:t> Este método solo eliminará la primera coincidencia, por lo que es común utilizar el campo _id.</a:t>
            </a:r>
            <a:endParaRPr/>
          </a:p>
        </p:txBody>
      </p:sp>
      <p:pic>
        <p:nvPicPr>
          <p:cNvPr id="327" name="Google Shape;327;p47"/>
          <p:cNvPicPr preferRelativeResize="0"/>
          <p:nvPr/>
        </p:nvPicPr>
        <p:blipFill>
          <a:blip r:embed="rId3">
            <a:alphaModFix/>
          </a:blip>
          <a:stretch>
            <a:fillRect/>
          </a:stretch>
        </p:blipFill>
        <p:spPr>
          <a:xfrm>
            <a:off x="809000" y="2710450"/>
            <a:ext cx="5114925" cy="352425"/>
          </a:xfrm>
          <a:prstGeom prst="rect">
            <a:avLst/>
          </a:prstGeom>
          <a:noFill/>
          <a:ln>
            <a:noFill/>
          </a:ln>
        </p:spPr>
      </p:pic>
      <p:sp>
        <p:nvSpPr>
          <p:cNvPr id="328" name="Google Shape;328;p47"/>
          <p:cNvSpPr txBox="1"/>
          <p:nvPr/>
        </p:nvSpPr>
        <p:spPr>
          <a:xfrm>
            <a:off x="729450" y="3187325"/>
            <a:ext cx="7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03DF5"/>
                </a:solidFill>
                <a:latin typeface="Roboto"/>
                <a:ea typeface="Roboto"/>
                <a:cs typeface="Roboto"/>
                <a:sym typeface="Roboto"/>
              </a:rPr>
              <a:t>método deleteMany </a:t>
            </a:r>
            <a:r>
              <a:rPr lang="es">
                <a:solidFill>
                  <a:srgbClr val="010614"/>
                </a:solidFill>
                <a:latin typeface="Roboto"/>
                <a:ea typeface="Roboto"/>
                <a:cs typeface="Roboto"/>
                <a:sym typeface="Roboto"/>
              </a:rPr>
              <a:t>Para eliminar múltiples documentos de nuestra colección,</a:t>
            </a:r>
            <a:endParaRPr/>
          </a:p>
        </p:txBody>
      </p:sp>
      <p:pic>
        <p:nvPicPr>
          <p:cNvPr id="329" name="Google Shape;329;p47"/>
          <p:cNvPicPr preferRelativeResize="0"/>
          <p:nvPr/>
        </p:nvPicPr>
        <p:blipFill>
          <a:blip r:embed="rId4">
            <a:alphaModFix/>
          </a:blip>
          <a:stretch>
            <a:fillRect/>
          </a:stretch>
        </p:blipFill>
        <p:spPr>
          <a:xfrm>
            <a:off x="809000" y="3587525"/>
            <a:ext cx="3962400" cy="323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767925" y="59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a:t>
            </a:r>
            <a:r>
              <a:rPr lang="es"/>
              <a:t>lgunos de los operadores más comunes</a:t>
            </a:r>
            <a:endParaRPr/>
          </a:p>
        </p:txBody>
      </p:sp>
      <p:sp>
        <p:nvSpPr>
          <p:cNvPr id="335" name="Google Shape;335;p48"/>
          <p:cNvSpPr txBox="1"/>
          <p:nvPr>
            <p:ph idx="1" type="body"/>
          </p:nvPr>
        </p:nvSpPr>
        <p:spPr>
          <a:xfrm>
            <a:off x="767925" y="1345075"/>
            <a:ext cx="2737800" cy="2261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s">
                <a:solidFill>
                  <a:srgbClr val="333333"/>
                </a:solidFill>
                <a:latin typeface="Arial"/>
                <a:ea typeface="Arial"/>
                <a:cs typeface="Arial"/>
                <a:sym typeface="Arial"/>
              </a:rPr>
              <a:t>1. Operadores de Comparación</a:t>
            </a:r>
            <a:endParaRPr b="1">
              <a:solidFill>
                <a:srgbClr val="333333"/>
              </a:solidFill>
              <a:latin typeface="Arial"/>
              <a:ea typeface="Arial"/>
              <a:cs typeface="Arial"/>
              <a:sym typeface="Arial"/>
            </a:endParaRPr>
          </a:p>
          <a:p>
            <a:pPr indent="-298450" lvl="0" marL="457200" rtl="0" algn="l">
              <a:spcBef>
                <a:spcPts val="120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$eq</a:t>
            </a:r>
            <a:r>
              <a:rPr lang="es" sz="1100">
                <a:solidFill>
                  <a:srgbClr val="333333"/>
                </a:solidFill>
                <a:latin typeface="Arial"/>
                <a:ea typeface="Arial"/>
                <a:cs typeface="Arial"/>
                <a:sym typeface="Arial"/>
              </a:rPr>
              <a:t>: Igual a.</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$ne</a:t>
            </a:r>
            <a:r>
              <a:rPr lang="es" sz="1100">
                <a:solidFill>
                  <a:srgbClr val="333333"/>
                </a:solidFill>
                <a:latin typeface="Arial"/>
                <a:ea typeface="Arial"/>
                <a:cs typeface="Arial"/>
                <a:sym typeface="Arial"/>
              </a:rPr>
              <a:t>: No igual a.</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$gt</a:t>
            </a:r>
            <a:r>
              <a:rPr lang="es" sz="1100">
                <a:solidFill>
                  <a:srgbClr val="333333"/>
                </a:solidFill>
                <a:latin typeface="Arial"/>
                <a:ea typeface="Arial"/>
                <a:cs typeface="Arial"/>
                <a:sym typeface="Arial"/>
              </a:rPr>
              <a:t>: Mayor que.</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$gte</a:t>
            </a:r>
            <a:r>
              <a:rPr lang="es" sz="1100">
                <a:solidFill>
                  <a:srgbClr val="333333"/>
                </a:solidFill>
                <a:latin typeface="Arial"/>
                <a:ea typeface="Arial"/>
                <a:cs typeface="Arial"/>
                <a:sym typeface="Arial"/>
              </a:rPr>
              <a:t>: Mayor o igual que.</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$lt</a:t>
            </a:r>
            <a:r>
              <a:rPr lang="es" sz="1100">
                <a:solidFill>
                  <a:srgbClr val="333333"/>
                </a:solidFill>
                <a:latin typeface="Arial"/>
                <a:ea typeface="Arial"/>
                <a:cs typeface="Arial"/>
                <a:sym typeface="Arial"/>
              </a:rPr>
              <a:t>: Menor que.</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Roboto Mono"/>
                <a:ea typeface="Roboto Mono"/>
                <a:cs typeface="Roboto Mono"/>
                <a:sym typeface="Roboto Mono"/>
              </a:rPr>
              <a:t>$lte</a:t>
            </a:r>
            <a:r>
              <a:rPr lang="es" sz="1100">
                <a:solidFill>
                  <a:srgbClr val="333333"/>
                </a:solidFill>
                <a:latin typeface="Arial"/>
                <a:ea typeface="Arial"/>
                <a:cs typeface="Arial"/>
                <a:sym typeface="Arial"/>
              </a:rPr>
              <a:t>: Menor o igual que.</a:t>
            </a:r>
            <a:endParaRPr>
              <a:solidFill>
                <a:srgbClr val="333333"/>
              </a:solidFill>
            </a:endParaRPr>
          </a:p>
        </p:txBody>
      </p:sp>
      <p:sp>
        <p:nvSpPr>
          <p:cNvPr id="336" name="Google Shape;336;p48"/>
          <p:cNvSpPr txBox="1"/>
          <p:nvPr/>
        </p:nvSpPr>
        <p:spPr>
          <a:xfrm>
            <a:off x="767925" y="3136675"/>
            <a:ext cx="3258000" cy="19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chemeClr val="dk2"/>
                </a:solidFill>
              </a:rPr>
              <a:t>2. Operadores Lógicos</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s" sz="1100">
                <a:solidFill>
                  <a:schemeClr val="dk2"/>
                </a:solidFill>
                <a:latin typeface="Roboto Mono"/>
                <a:ea typeface="Roboto Mono"/>
                <a:cs typeface="Roboto Mono"/>
                <a:sym typeface="Roboto Mono"/>
              </a:rPr>
              <a:t>$and</a:t>
            </a:r>
            <a:r>
              <a:rPr lang="es" sz="1100">
                <a:solidFill>
                  <a:schemeClr val="dk2"/>
                </a:solidFill>
              </a:rPr>
              <a:t>: Realiza una operación lógica "y" entre las condiciones.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latin typeface="Roboto Mono"/>
                <a:ea typeface="Roboto Mono"/>
                <a:cs typeface="Roboto Mono"/>
                <a:sym typeface="Roboto Mono"/>
              </a:rPr>
              <a:t>$or</a:t>
            </a:r>
            <a:r>
              <a:rPr lang="es" sz="1100">
                <a:solidFill>
                  <a:schemeClr val="dk2"/>
                </a:solidFill>
              </a:rPr>
              <a:t>: Realiza una operación lógica "o" entre las condiciones.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latin typeface="Roboto Mono"/>
                <a:ea typeface="Roboto Mono"/>
                <a:cs typeface="Roboto Mono"/>
                <a:sym typeface="Roboto Mono"/>
              </a:rPr>
              <a:t>$not</a:t>
            </a:r>
            <a:r>
              <a:rPr lang="es" sz="1100">
                <a:solidFill>
                  <a:schemeClr val="dk2"/>
                </a:solidFill>
              </a:rPr>
              <a:t>: Inversa de la expresión.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latin typeface="Roboto Mono"/>
                <a:ea typeface="Roboto Mono"/>
                <a:cs typeface="Roboto Mono"/>
                <a:sym typeface="Roboto Mono"/>
              </a:rPr>
              <a:t>$nor</a:t>
            </a:r>
            <a:r>
              <a:rPr lang="es" sz="1100">
                <a:solidFill>
                  <a:schemeClr val="dk2"/>
                </a:solidFill>
              </a:rPr>
              <a:t>: Realiza una operación lógica "ni" (no en ninguno de los criterios).</a:t>
            </a:r>
            <a:endParaRPr sz="1100">
              <a:solidFill>
                <a:schemeClr val="dk2"/>
              </a:solidFill>
            </a:endParaRPr>
          </a:p>
        </p:txBody>
      </p:sp>
      <p:sp>
        <p:nvSpPr>
          <p:cNvPr id="337" name="Google Shape;337;p48"/>
          <p:cNvSpPr txBox="1"/>
          <p:nvPr/>
        </p:nvSpPr>
        <p:spPr>
          <a:xfrm>
            <a:off x="4470800" y="1426650"/>
            <a:ext cx="3496800" cy="93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chemeClr val="dk2"/>
                </a:solidFill>
              </a:rPr>
              <a:t>3. Operadores de Elementos</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s" sz="1100">
                <a:solidFill>
                  <a:schemeClr val="dk2"/>
                </a:solidFill>
                <a:latin typeface="Roboto Mono"/>
                <a:ea typeface="Roboto Mono"/>
                <a:cs typeface="Roboto Mono"/>
                <a:sym typeface="Roboto Mono"/>
              </a:rPr>
              <a:t>$exists</a:t>
            </a:r>
            <a:r>
              <a:rPr lang="es" sz="1100">
                <a:solidFill>
                  <a:schemeClr val="dk2"/>
                </a:solidFill>
              </a:rPr>
              <a:t>: Verifica si un campo existe.</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latin typeface="Roboto Mono"/>
                <a:ea typeface="Roboto Mono"/>
                <a:cs typeface="Roboto Mono"/>
                <a:sym typeface="Roboto Mono"/>
              </a:rPr>
              <a:t>$type</a:t>
            </a:r>
            <a:r>
              <a:rPr lang="es" sz="1100">
                <a:solidFill>
                  <a:schemeClr val="dk2"/>
                </a:solidFill>
              </a:rPr>
              <a:t>: Verifica el tipo de un campo.</a:t>
            </a:r>
            <a:endParaRPr sz="1100">
              <a:solidFill>
                <a:schemeClr val="dk2"/>
              </a:solidFill>
            </a:endParaRPr>
          </a:p>
        </p:txBody>
      </p:sp>
      <p:sp>
        <p:nvSpPr>
          <p:cNvPr id="338" name="Google Shape;338;p48"/>
          <p:cNvSpPr txBox="1"/>
          <p:nvPr/>
        </p:nvSpPr>
        <p:spPr>
          <a:xfrm>
            <a:off x="4470800" y="2571750"/>
            <a:ext cx="3496800" cy="19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rgbClr val="333333"/>
                </a:solidFill>
              </a:rPr>
              <a:t>4. Operadores de Matriz</a:t>
            </a:r>
            <a:endParaRPr b="1" sz="1300">
              <a:solidFill>
                <a:srgbClr val="333333"/>
              </a:solidFill>
            </a:endParaRPr>
          </a:p>
          <a:p>
            <a:pPr indent="-298450" lvl="0" marL="457200" rtl="0" algn="l">
              <a:lnSpc>
                <a:spcPct val="115000"/>
              </a:lnSpc>
              <a:spcBef>
                <a:spcPts val="120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$all</a:t>
            </a:r>
            <a:r>
              <a:rPr lang="es" sz="1100">
                <a:solidFill>
                  <a:srgbClr val="333333"/>
                </a:solidFill>
              </a:rPr>
              <a:t>: Coincide con todos los elementos especificados en un arreglo.</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$elemMatch</a:t>
            </a:r>
            <a:r>
              <a:rPr lang="es" sz="1100">
                <a:solidFill>
                  <a:srgbClr val="333333"/>
                </a:solidFill>
              </a:rPr>
              <a:t>: Coincide con un documento en un arreglo que cumple con todos los criterios especificados.</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$size</a:t>
            </a:r>
            <a:r>
              <a:rPr lang="es" sz="1100">
                <a:solidFill>
                  <a:srgbClr val="333333"/>
                </a:solidFill>
              </a:rPr>
              <a:t>: Coincide con el número de elementos en un arreglo.</a:t>
            </a:r>
            <a:endParaRPr sz="1100">
              <a:solidFill>
                <a:srgbClr val="33333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ph type="title"/>
          </p:nvPr>
        </p:nvSpPr>
        <p:spPr>
          <a:xfrm>
            <a:off x="727650"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Operadores de Agregación</a:t>
            </a:r>
            <a:endParaRPr/>
          </a:p>
        </p:txBody>
      </p:sp>
      <p:sp>
        <p:nvSpPr>
          <p:cNvPr id="344" name="Google Shape;344;p49"/>
          <p:cNvSpPr txBox="1"/>
          <p:nvPr/>
        </p:nvSpPr>
        <p:spPr>
          <a:xfrm>
            <a:off x="5996075" y="1304975"/>
            <a:ext cx="3000000" cy="3080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$group</a:t>
            </a:r>
            <a:r>
              <a:rPr lang="es" sz="1100">
                <a:solidFill>
                  <a:srgbClr val="333333"/>
                </a:solidFill>
              </a:rPr>
              <a:t>: Agrupa documentos por un campo específico y permite realizar operaciones de agregación.</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$match</a:t>
            </a:r>
            <a:r>
              <a:rPr lang="es" sz="1100">
                <a:solidFill>
                  <a:srgbClr val="333333"/>
                </a:solidFill>
              </a:rPr>
              <a:t>: Filtra documentos que coinciden con un criterio.</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$project</a:t>
            </a:r>
            <a:r>
              <a:rPr lang="es" sz="1100">
                <a:solidFill>
                  <a:srgbClr val="333333"/>
                </a:solidFill>
              </a:rPr>
              <a:t>: Modifica la forma en que se devuelve el documento, permitiendo incluir o excluir campos.</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$sort</a:t>
            </a:r>
            <a:r>
              <a:rPr lang="es" sz="1100">
                <a:solidFill>
                  <a:srgbClr val="333333"/>
                </a:solidFill>
              </a:rPr>
              <a:t>: Ordena los documentos en la salida.</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$limit</a:t>
            </a:r>
            <a:r>
              <a:rPr lang="es" sz="1100">
                <a:solidFill>
                  <a:srgbClr val="333333"/>
                </a:solidFill>
              </a:rPr>
              <a:t>: Limita el número de documentos devueltos.</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latin typeface="Roboto Mono"/>
                <a:ea typeface="Roboto Mono"/>
                <a:cs typeface="Roboto Mono"/>
                <a:sym typeface="Roboto Mono"/>
              </a:rPr>
              <a:t>$skip</a:t>
            </a:r>
            <a:r>
              <a:rPr lang="es" sz="1100">
                <a:solidFill>
                  <a:srgbClr val="333333"/>
                </a:solidFill>
              </a:rPr>
              <a:t>: Omite un número especificado de documentos en la salida.</a:t>
            </a:r>
            <a:endParaRPr sz="1100">
              <a:solidFill>
                <a:srgbClr val="333333"/>
              </a:solidFill>
            </a:endParaRPr>
          </a:p>
        </p:txBody>
      </p:sp>
      <p:sp>
        <p:nvSpPr>
          <p:cNvPr id="345" name="Google Shape;345;p49"/>
          <p:cNvSpPr txBox="1"/>
          <p:nvPr/>
        </p:nvSpPr>
        <p:spPr>
          <a:xfrm>
            <a:off x="177825" y="1304975"/>
            <a:ext cx="5636100" cy="33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rgbClr val="010614"/>
                </a:solidFill>
                <a:latin typeface="Roboto"/>
                <a:ea typeface="Roboto"/>
                <a:cs typeface="Roboto"/>
                <a:sym typeface="Roboto"/>
              </a:rPr>
              <a:t>Las operaciones de agregación son herramientas de MQL que nos ayudan a procesar documentos y retornar resultados calculados. Las operaciones de agregación se utilizan mayoritariamente para:</a:t>
            </a:r>
            <a:endParaRPr>
              <a:solidFill>
                <a:srgbClr val="010614"/>
              </a:solidFill>
              <a:latin typeface="Roboto"/>
              <a:ea typeface="Roboto"/>
              <a:cs typeface="Roboto"/>
              <a:sym typeface="Roboto"/>
            </a:endParaRPr>
          </a:p>
          <a:p>
            <a:pPr indent="0" lvl="0" marL="444500" rtl="0" algn="l">
              <a:lnSpc>
                <a:spcPct val="115000"/>
              </a:lnSpc>
              <a:spcBef>
                <a:spcPts val="1200"/>
              </a:spcBef>
              <a:spcAft>
                <a:spcPts val="0"/>
              </a:spcAft>
              <a:buNone/>
            </a:pPr>
            <a:r>
              <a:rPr lang="es">
                <a:solidFill>
                  <a:srgbClr val="333333"/>
                </a:solidFill>
                <a:latin typeface="Roboto"/>
                <a:ea typeface="Roboto"/>
                <a:cs typeface="Roboto"/>
                <a:sym typeface="Roboto"/>
              </a:rPr>
              <a:t>Agrupar valores de varios documentos.</a:t>
            </a:r>
            <a:endParaRPr>
              <a:solidFill>
                <a:srgbClr val="333333"/>
              </a:solidFill>
              <a:latin typeface="Roboto"/>
              <a:ea typeface="Roboto"/>
              <a:cs typeface="Roboto"/>
              <a:sym typeface="Roboto"/>
            </a:endParaRPr>
          </a:p>
          <a:p>
            <a:pPr indent="0" lvl="0" marL="444500" rtl="0" algn="l">
              <a:lnSpc>
                <a:spcPct val="115000"/>
              </a:lnSpc>
              <a:spcBef>
                <a:spcPts val="1200"/>
              </a:spcBef>
              <a:spcAft>
                <a:spcPts val="0"/>
              </a:spcAft>
              <a:buNone/>
            </a:pPr>
            <a:r>
              <a:rPr lang="es">
                <a:solidFill>
                  <a:srgbClr val="333333"/>
                </a:solidFill>
                <a:latin typeface="Roboto"/>
                <a:ea typeface="Roboto"/>
                <a:cs typeface="Roboto"/>
                <a:sym typeface="Roboto"/>
              </a:rPr>
              <a:t>Procesamiento y operaciones para el retorno de resultados.</a:t>
            </a:r>
            <a:endParaRPr>
              <a:solidFill>
                <a:srgbClr val="333333"/>
              </a:solidFill>
              <a:latin typeface="Roboto"/>
              <a:ea typeface="Roboto"/>
              <a:cs typeface="Roboto"/>
              <a:sym typeface="Roboto"/>
            </a:endParaRPr>
          </a:p>
          <a:p>
            <a:pPr indent="0" lvl="0" marL="444500" rtl="0" algn="l">
              <a:lnSpc>
                <a:spcPct val="115000"/>
              </a:lnSpc>
              <a:spcBef>
                <a:spcPts val="1200"/>
              </a:spcBef>
              <a:spcAft>
                <a:spcPts val="0"/>
              </a:spcAft>
              <a:buNone/>
            </a:pPr>
            <a:r>
              <a:rPr lang="es">
                <a:solidFill>
                  <a:srgbClr val="333333"/>
                </a:solidFill>
                <a:latin typeface="Roboto"/>
                <a:ea typeface="Roboto"/>
                <a:cs typeface="Roboto"/>
                <a:sym typeface="Roboto"/>
              </a:rPr>
              <a:t>Analizar cambios de datos a lo largo del tiempo.</a:t>
            </a:r>
            <a:endParaRPr>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s">
                <a:solidFill>
                  <a:srgbClr val="010614"/>
                </a:solidFill>
                <a:latin typeface="Roboto"/>
                <a:ea typeface="Roboto"/>
                <a:cs typeface="Roboto"/>
                <a:sym typeface="Roboto"/>
              </a:rPr>
              <a:t>Las operaciones de agregaciones se pueden realizar de dos formas:</a:t>
            </a:r>
            <a:endParaRPr>
              <a:solidFill>
                <a:srgbClr val="010614"/>
              </a:solidFill>
              <a:latin typeface="Roboto"/>
              <a:ea typeface="Roboto"/>
              <a:cs typeface="Roboto"/>
              <a:sym typeface="Roboto"/>
            </a:endParaRPr>
          </a:p>
          <a:p>
            <a:pPr indent="0" lvl="0" marL="444500" rtl="0" algn="l">
              <a:lnSpc>
                <a:spcPct val="115000"/>
              </a:lnSpc>
              <a:spcBef>
                <a:spcPts val="1200"/>
              </a:spcBef>
              <a:spcAft>
                <a:spcPts val="0"/>
              </a:spcAft>
              <a:buNone/>
            </a:pPr>
            <a:r>
              <a:rPr lang="es">
                <a:solidFill>
                  <a:srgbClr val="333333"/>
                </a:solidFill>
                <a:latin typeface="Roboto"/>
                <a:ea typeface="Roboto"/>
                <a:cs typeface="Roboto"/>
                <a:sym typeface="Roboto"/>
              </a:rPr>
              <a:t>El </a:t>
            </a:r>
            <a:r>
              <a:rPr lang="es">
                <a:solidFill>
                  <a:srgbClr val="333333"/>
                </a:solidFill>
                <a:latin typeface="Roboto"/>
                <a:ea typeface="Roboto"/>
                <a:cs typeface="Roboto"/>
                <a:sym typeface="Roboto"/>
              </a:rPr>
              <a:t>Tuberias</a:t>
            </a:r>
            <a:r>
              <a:rPr lang="es">
                <a:solidFill>
                  <a:srgbClr val="333333"/>
                </a:solidFill>
                <a:latin typeface="Roboto"/>
                <a:ea typeface="Roboto"/>
                <a:cs typeface="Roboto"/>
                <a:sym typeface="Roboto"/>
              </a:rPr>
              <a:t> y transformaciones.</a:t>
            </a:r>
            <a:endParaRPr>
              <a:solidFill>
                <a:srgbClr val="333333"/>
              </a:solidFill>
              <a:latin typeface="Roboto"/>
              <a:ea typeface="Roboto"/>
              <a:cs typeface="Roboto"/>
              <a:sym typeface="Roboto"/>
            </a:endParaRPr>
          </a:p>
          <a:p>
            <a:pPr indent="0" lvl="0" marL="444500" rtl="0" algn="l">
              <a:lnSpc>
                <a:spcPct val="115000"/>
              </a:lnSpc>
              <a:spcBef>
                <a:spcPts val="1200"/>
              </a:spcBef>
              <a:spcAft>
                <a:spcPts val="1200"/>
              </a:spcAft>
              <a:buNone/>
            </a:pPr>
            <a:r>
              <a:rPr lang="es">
                <a:solidFill>
                  <a:srgbClr val="333333"/>
                </a:solidFill>
                <a:latin typeface="Roboto"/>
                <a:ea typeface="Roboto"/>
                <a:cs typeface="Roboto"/>
                <a:sym typeface="Roboto"/>
              </a:rPr>
              <a:t>El Métodos de agregación de propósito único.</a:t>
            </a:r>
            <a:endParaRPr>
              <a:solidFill>
                <a:srgbClr val="33333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nvSpPr>
        <p:spPr>
          <a:xfrm>
            <a:off x="4240650" y="1318650"/>
            <a:ext cx="3000000" cy="17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7. Operadores de Expresión</a:t>
            </a:r>
            <a:endParaRPr b="1" sz="1300"/>
          </a:p>
          <a:p>
            <a:pPr indent="-298450" lvl="0" marL="457200" rtl="0" algn="l">
              <a:lnSpc>
                <a:spcPct val="115000"/>
              </a:lnSpc>
              <a:spcBef>
                <a:spcPts val="1200"/>
              </a:spcBef>
              <a:spcAft>
                <a:spcPts val="0"/>
              </a:spcAft>
              <a:buSzPts val="1100"/>
              <a:buChar char="●"/>
            </a:pPr>
            <a:r>
              <a:rPr b="1" lang="es" sz="1100">
                <a:solidFill>
                  <a:srgbClr val="188038"/>
                </a:solidFill>
                <a:latin typeface="Roboto Mono"/>
                <a:ea typeface="Roboto Mono"/>
                <a:cs typeface="Roboto Mono"/>
                <a:sym typeface="Roboto Mono"/>
              </a:rPr>
              <a:t>$expr</a:t>
            </a:r>
            <a:r>
              <a:rPr lang="es" sz="1100"/>
              <a:t>: Permite usar expresiones en la consulta.</a:t>
            </a:r>
            <a:endParaRPr sz="1100"/>
          </a:p>
          <a:p>
            <a:pPr indent="-298450" lvl="0" marL="457200" rtl="0" algn="l">
              <a:lnSpc>
                <a:spcPct val="115000"/>
              </a:lnSpc>
              <a:spcBef>
                <a:spcPts val="0"/>
              </a:spcBef>
              <a:spcAft>
                <a:spcPts val="0"/>
              </a:spcAft>
              <a:buSzPts val="1100"/>
              <a:buChar char="●"/>
            </a:pPr>
            <a:r>
              <a:rPr b="1" lang="es" sz="1100">
                <a:solidFill>
                  <a:srgbClr val="188038"/>
                </a:solidFill>
                <a:latin typeface="Roboto Mono"/>
                <a:ea typeface="Roboto Mono"/>
                <a:cs typeface="Roboto Mono"/>
                <a:sym typeface="Roboto Mono"/>
              </a:rPr>
              <a:t>$where</a:t>
            </a:r>
            <a:r>
              <a:rPr lang="es" sz="1100"/>
              <a:t>: Permite especificar una expresión JavaScript para filtrar documentos (menos eficiente, se recomienda evitar).</a:t>
            </a:r>
            <a:endParaRPr sz="1100"/>
          </a:p>
        </p:txBody>
      </p:sp>
      <p:sp>
        <p:nvSpPr>
          <p:cNvPr id="351" name="Google Shape;351;p50"/>
          <p:cNvSpPr txBox="1"/>
          <p:nvPr/>
        </p:nvSpPr>
        <p:spPr>
          <a:xfrm>
            <a:off x="738675" y="1416000"/>
            <a:ext cx="3000000" cy="151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8. Operadores de Texto</a:t>
            </a:r>
            <a:endParaRPr b="1" sz="1300"/>
          </a:p>
          <a:p>
            <a:pPr indent="-298450" lvl="0" marL="457200" rtl="0" algn="l">
              <a:lnSpc>
                <a:spcPct val="115000"/>
              </a:lnSpc>
              <a:spcBef>
                <a:spcPts val="1200"/>
              </a:spcBef>
              <a:spcAft>
                <a:spcPts val="0"/>
              </a:spcAft>
              <a:buSzPts val="1100"/>
              <a:buChar char="●"/>
            </a:pPr>
            <a:r>
              <a:rPr b="1" lang="es" sz="1100">
                <a:solidFill>
                  <a:srgbClr val="188038"/>
                </a:solidFill>
                <a:latin typeface="Roboto Mono"/>
                <a:ea typeface="Roboto Mono"/>
                <a:cs typeface="Roboto Mono"/>
                <a:sym typeface="Roboto Mono"/>
              </a:rPr>
              <a:t>$text</a:t>
            </a:r>
            <a:r>
              <a:rPr lang="es" sz="1100"/>
              <a:t>: Permite realizar búsquedas de texto en campos indexados para texto completo.</a:t>
            </a:r>
            <a:endParaRPr sz="1100"/>
          </a:p>
          <a:p>
            <a:pPr indent="-298450" lvl="0" marL="457200" rtl="0" algn="l">
              <a:lnSpc>
                <a:spcPct val="115000"/>
              </a:lnSpc>
              <a:spcBef>
                <a:spcPts val="0"/>
              </a:spcBef>
              <a:spcAft>
                <a:spcPts val="0"/>
              </a:spcAft>
              <a:buSzPts val="1100"/>
              <a:buChar char="●"/>
            </a:pPr>
            <a:r>
              <a:rPr b="1" lang="es" sz="1100">
                <a:solidFill>
                  <a:srgbClr val="188038"/>
                </a:solidFill>
                <a:latin typeface="Roboto Mono"/>
                <a:ea typeface="Roboto Mono"/>
                <a:cs typeface="Roboto Mono"/>
                <a:sym typeface="Roboto Mono"/>
              </a:rPr>
              <a:t>$regex</a:t>
            </a:r>
            <a:r>
              <a:rPr lang="es" sz="1100"/>
              <a:t>: Permite realizar búsquedas con expresiones regulares.</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496900" y="621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los métodos para compararlos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p:txBody>
      </p:sp>
      <p:sp>
        <p:nvSpPr>
          <p:cNvPr id="357" name="Google Shape;357;p51"/>
          <p:cNvSpPr txBox="1"/>
          <p:nvPr>
            <p:ph idx="1" type="body"/>
          </p:nvPr>
        </p:nvSpPr>
        <p:spPr>
          <a:xfrm>
            <a:off x="195950" y="1285875"/>
            <a:ext cx="2457900" cy="290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s" sz="1100"/>
              <a:t>// 5.1. Creación de colecciones</a:t>
            </a:r>
            <a:endParaRPr sz="1100"/>
          </a:p>
          <a:p>
            <a:pPr indent="0" lvl="0" marL="0" rtl="0" algn="l">
              <a:lnSpc>
                <a:spcPct val="105000"/>
              </a:lnSpc>
              <a:spcBef>
                <a:spcPts val="0"/>
              </a:spcBef>
              <a:spcAft>
                <a:spcPts val="0"/>
              </a:spcAft>
              <a:buSzPts val="688"/>
              <a:buNone/>
            </a:pPr>
            <a:r>
              <a:rPr lang="es" sz="1100"/>
              <a:t>// Crea una nueva colección llamada "usuarios"</a:t>
            </a:r>
            <a:endParaRPr sz="1100"/>
          </a:p>
          <a:p>
            <a:pPr indent="0" lvl="0" marL="0" rtl="0" algn="l">
              <a:lnSpc>
                <a:spcPct val="105000"/>
              </a:lnSpc>
              <a:spcBef>
                <a:spcPts val="0"/>
              </a:spcBef>
              <a:spcAft>
                <a:spcPts val="0"/>
              </a:spcAft>
              <a:buSzPts val="688"/>
              <a:buNone/>
            </a:pPr>
            <a:r>
              <a:rPr lang="es" sz="1100"/>
              <a:t>db.createCollection("usuarios");</a:t>
            </a:r>
            <a:endParaRPr sz="1100"/>
          </a:p>
          <a:p>
            <a:pPr indent="0" lvl="0" marL="0" rtl="0" algn="l">
              <a:lnSpc>
                <a:spcPct val="105000"/>
              </a:lnSpc>
              <a:spcBef>
                <a:spcPts val="0"/>
              </a:spcBef>
              <a:spcAft>
                <a:spcPts val="0"/>
              </a:spcAft>
              <a:buSzPts val="688"/>
              <a:buNone/>
            </a:pPr>
            <a:r>
              <a:t/>
            </a:r>
            <a:endParaRPr sz="1100"/>
          </a:p>
          <a:p>
            <a:pPr indent="0" lvl="0" marL="0" rtl="0" algn="l">
              <a:lnSpc>
                <a:spcPct val="105000"/>
              </a:lnSpc>
              <a:spcBef>
                <a:spcPts val="0"/>
              </a:spcBef>
              <a:spcAft>
                <a:spcPts val="0"/>
              </a:spcAft>
              <a:buSzPts val="688"/>
              <a:buNone/>
            </a:pPr>
            <a:r>
              <a:rPr lang="es" sz="1100"/>
              <a:t>// 5.2. Inserción de documentos</a:t>
            </a:r>
            <a:endParaRPr sz="1100"/>
          </a:p>
          <a:p>
            <a:pPr indent="0" lvl="0" marL="0" rtl="0" algn="l">
              <a:lnSpc>
                <a:spcPct val="105000"/>
              </a:lnSpc>
              <a:spcBef>
                <a:spcPts val="0"/>
              </a:spcBef>
              <a:spcAft>
                <a:spcPts val="0"/>
              </a:spcAft>
              <a:buSzPts val="688"/>
              <a:buNone/>
            </a:pPr>
            <a:r>
              <a:rPr lang="es" sz="1100"/>
              <a:t>// Inserta un solo documento en la colección "usuarios"</a:t>
            </a:r>
            <a:endParaRPr sz="1100"/>
          </a:p>
          <a:p>
            <a:pPr indent="0" lvl="0" marL="0" rtl="0" algn="l">
              <a:lnSpc>
                <a:spcPct val="105000"/>
              </a:lnSpc>
              <a:spcBef>
                <a:spcPts val="0"/>
              </a:spcBef>
              <a:spcAft>
                <a:spcPts val="0"/>
              </a:spcAft>
              <a:buSzPts val="688"/>
              <a:buNone/>
            </a:pPr>
            <a:r>
              <a:rPr lang="es" sz="1100"/>
              <a:t>db.usuarios.insertOne({ nombre: "Juan", edad: 30 });</a:t>
            </a:r>
            <a:endParaRPr sz="1100"/>
          </a:p>
          <a:p>
            <a:pPr indent="0" lvl="0" marL="0" rtl="0" algn="l">
              <a:lnSpc>
                <a:spcPct val="105000"/>
              </a:lnSpc>
              <a:spcBef>
                <a:spcPts val="0"/>
              </a:spcBef>
              <a:spcAft>
                <a:spcPts val="0"/>
              </a:spcAft>
              <a:buSzPts val="688"/>
              <a:buNone/>
            </a:pPr>
            <a:r>
              <a:t/>
            </a:r>
            <a:endParaRPr sz="1100"/>
          </a:p>
          <a:p>
            <a:pPr indent="0" lvl="0" marL="0" rtl="0" algn="l">
              <a:lnSpc>
                <a:spcPct val="105000"/>
              </a:lnSpc>
              <a:spcBef>
                <a:spcPts val="0"/>
              </a:spcBef>
              <a:spcAft>
                <a:spcPts val="0"/>
              </a:spcAft>
              <a:buSzPts val="688"/>
              <a:buNone/>
            </a:pPr>
            <a:r>
              <a:rPr lang="es" sz="1100"/>
              <a:t>// Inserta múltiples documentos en la colección "usuarios"</a:t>
            </a:r>
            <a:endParaRPr sz="1100"/>
          </a:p>
          <a:p>
            <a:pPr indent="0" lvl="0" marL="0" rtl="0" algn="l">
              <a:lnSpc>
                <a:spcPct val="105000"/>
              </a:lnSpc>
              <a:spcBef>
                <a:spcPts val="0"/>
              </a:spcBef>
              <a:spcAft>
                <a:spcPts val="0"/>
              </a:spcAft>
              <a:buSzPts val="688"/>
              <a:buNone/>
            </a:pPr>
            <a:r>
              <a:rPr lang="es" sz="1100"/>
              <a:t>db.usuarios.insertMany([</a:t>
            </a:r>
            <a:endParaRPr sz="1100"/>
          </a:p>
          <a:p>
            <a:pPr indent="0" lvl="0" marL="0" rtl="0" algn="l">
              <a:lnSpc>
                <a:spcPct val="105000"/>
              </a:lnSpc>
              <a:spcBef>
                <a:spcPts val="0"/>
              </a:spcBef>
              <a:spcAft>
                <a:spcPts val="0"/>
              </a:spcAft>
              <a:buSzPts val="688"/>
              <a:buNone/>
            </a:pPr>
            <a:r>
              <a:rPr lang="es" sz="1100"/>
              <a:t>    { nombre: "Maria", edad: 25 },</a:t>
            </a:r>
            <a:endParaRPr sz="1100"/>
          </a:p>
          <a:p>
            <a:pPr indent="0" lvl="0" marL="0" rtl="0" algn="l">
              <a:lnSpc>
                <a:spcPct val="105000"/>
              </a:lnSpc>
              <a:spcBef>
                <a:spcPts val="0"/>
              </a:spcBef>
              <a:spcAft>
                <a:spcPts val="0"/>
              </a:spcAft>
              <a:buSzPts val="688"/>
              <a:buNone/>
            </a:pPr>
            <a:r>
              <a:rPr lang="es" sz="1100"/>
              <a:t>    { nombre: "Carlos", edad: 28 }</a:t>
            </a:r>
            <a:endParaRPr sz="1100"/>
          </a:p>
          <a:p>
            <a:pPr indent="0" lvl="0" marL="0" rtl="0" algn="l">
              <a:lnSpc>
                <a:spcPct val="105000"/>
              </a:lnSpc>
              <a:spcBef>
                <a:spcPts val="0"/>
              </a:spcBef>
              <a:spcAft>
                <a:spcPts val="0"/>
              </a:spcAft>
              <a:buSzPts val="688"/>
              <a:buNone/>
            </a:pPr>
            <a:r>
              <a:rPr lang="es" sz="1100"/>
              <a:t>]);</a:t>
            </a:r>
            <a:endParaRPr sz="1100"/>
          </a:p>
        </p:txBody>
      </p:sp>
      <p:sp>
        <p:nvSpPr>
          <p:cNvPr id="358" name="Google Shape;358;p51"/>
          <p:cNvSpPr txBox="1"/>
          <p:nvPr/>
        </p:nvSpPr>
        <p:spPr>
          <a:xfrm>
            <a:off x="2571750" y="1285875"/>
            <a:ext cx="3420000" cy="424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5.3. Búsqueda de documentos</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Encuentra todos los usuarios con edad mayor o igual a 25</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db.usuarios.find({</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$and: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edad: { $gte: 25 } },  // Mayor o igual que 25</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nombre: { $regex: /^J/ } }  // Empieza con 'J'</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Encuentra un solo usuario llamado "Juan"</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db.usuarios.findOne({ nombre: "Juan"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5.4. Actualización de documentos</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Actualiza la edad de "Juan" a 31</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db.usuarios.updateOne(</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nombre: "Juan"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$set: { edad: 31 }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p:txBody>
      </p:sp>
      <p:sp>
        <p:nvSpPr>
          <p:cNvPr id="359" name="Google Shape;359;p51"/>
          <p:cNvSpPr txBox="1"/>
          <p:nvPr/>
        </p:nvSpPr>
        <p:spPr>
          <a:xfrm>
            <a:off x="5786500" y="1285875"/>
            <a:ext cx="30000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Marca a los usuarios menores de 30 como "joven"</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db.usuarios.updateMany(</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edad: { $lt: 30 }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 $set: { estado: "joven" }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5.5. Borrado de documentos</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Elimina un usuario llamado "Juan"</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db.usuarios.deleteOne({ nombre: "Juan"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 Elimina a todos los usuarios menores de 25 años</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s" sz="1100">
                <a:solidFill>
                  <a:schemeClr val="accent1"/>
                </a:solidFill>
                <a:latin typeface="Lato"/>
                <a:ea typeface="Lato"/>
                <a:cs typeface="Lato"/>
                <a:sym typeface="Lato"/>
              </a:rPr>
              <a:t>db.usuarios.deleteMany({ edad: { $lt: 25 } });</a:t>
            </a:r>
            <a:endParaRPr sz="11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Bases de datos relacionales</a:t>
            </a:r>
            <a:endParaRPr/>
          </a:p>
        </p:txBody>
      </p:sp>
      <p:sp>
        <p:nvSpPr>
          <p:cNvPr id="111" name="Google Shape;111;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Como su nombre lo indica, utilizan el modelo relacional y siempre es mejor usarlas cuando los datos que vamos a utilizar son consistentes y ya tienen una estructura planificada.</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100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Las bases de datos relacionales funcionan bien con datos estructurados.</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Las organizaciones que tienen muchos datos no estructurados o semiestructurados no deberían considerar una base de datos relacional.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Atención con los módulos</a:t>
            </a:r>
            <a:endParaRPr/>
          </a:p>
        </p:txBody>
      </p:sp>
      <p:sp>
        <p:nvSpPr>
          <p:cNvPr id="365" name="Google Shape;365;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rgbClr val="333333"/>
                </a:solidFill>
                <a:latin typeface="Arial"/>
                <a:ea typeface="Arial"/>
                <a:cs typeface="Arial"/>
                <a:sym typeface="Arial"/>
              </a:rPr>
              <a:t>En el aula virtual, en varios lugares </a:t>
            </a:r>
            <a:r>
              <a:rPr lang="es" sz="1100">
                <a:solidFill>
                  <a:srgbClr val="333333"/>
                </a:solidFill>
                <a:latin typeface="Arial"/>
                <a:ea typeface="Arial"/>
                <a:cs typeface="Arial"/>
                <a:sym typeface="Arial"/>
              </a:rPr>
              <a:t>la versión de Mongoose que estás usando no acepta callbacks en el método connect(). A partir de Mongoose 6, el método connect() se basa completamente en promesas.</a:t>
            </a:r>
            <a:endParaRPr sz="1100">
              <a:solidFill>
                <a:srgbClr val="333333"/>
              </a:solidFill>
              <a:latin typeface="Arial"/>
              <a:ea typeface="Arial"/>
              <a:cs typeface="Arial"/>
              <a:sym typeface="Arial"/>
            </a:endParaRPr>
          </a:p>
          <a:p>
            <a:pPr indent="0" lvl="0" marL="0" rtl="0" algn="l">
              <a:spcBef>
                <a:spcPts val="1400"/>
              </a:spcBef>
              <a:spcAft>
                <a:spcPts val="0"/>
              </a:spcAft>
              <a:buNone/>
            </a:pPr>
            <a:r>
              <a:rPr b="1" lang="es" sz="1100">
                <a:solidFill>
                  <a:srgbClr val="333333"/>
                </a:solidFill>
                <a:latin typeface="Arial"/>
                <a:ea typeface="Arial"/>
                <a:cs typeface="Arial"/>
                <a:sym typeface="Arial"/>
              </a:rPr>
              <a:t>Cómo Solucionar el Error</a:t>
            </a:r>
            <a:endParaRPr b="1" sz="1100">
              <a:solidFill>
                <a:srgbClr val="333333"/>
              </a:solidFill>
              <a:latin typeface="Arial"/>
              <a:ea typeface="Arial"/>
              <a:cs typeface="Arial"/>
              <a:sym typeface="Arial"/>
            </a:endParaRPr>
          </a:p>
          <a:p>
            <a:pPr indent="0" lvl="0" marL="0" rtl="0" algn="l">
              <a:spcBef>
                <a:spcPts val="1200"/>
              </a:spcBef>
              <a:spcAft>
                <a:spcPts val="1200"/>
              </a:spcAft>
              <a:buNone/>
            </a:pPr>
            <a:r>
              <a:rPr lang="es" sz="1100">
                <a:solidFill>
                  <a:srgbClr val="333333"/>
                </a:solidFill>
                <a:latin typeface="Arial"/>
                <a:ea typeface="Arial"/>
                <a:cs typeface="Arial"/>
                <a:sym typeface="Arial"/>
              </a:rPr>
              <a:t>Para solucionar esto, debes asegurarte de que estás utilizando async/await o then/catch para manejar la conexión.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lnSpc>
                <a:spcPct val="125000"/>
              </a:lnSpc>
              <a:spcBef>
                <a:spcPts val="1000"/>
              </a:spcBef>
              <a:spcAft>
                <a:spcPts val="0"/>
              </a:spcAft>
              <a:buClr>
                <a:srgbClr val="000000"/>
              </a:buClr>
              <a:buSzPts val="1500"/>
              <a:buFont typeface="Proxima Nova"/>
              <a:buChar char="●"/>
            </a:pPr>
            <a:r>
              <a:rPr lang="es" sz="1500">
                <a:solidFill>
                  <a:srgbClr val="000000"/>
                </a:solidFill>
                <a:latin typeface="Proxima Nova"/>
                <a:ea typeface="Proxima Nova"/>
                <a:cs typeface="Proxima Nova"/>
                <a:sym typeface="Proxima Nova"/>
              </a:rPr>
              <a:t>Al ser una tecnología bastante madura, cuenta con una documentación muy extensa y una comunidad bastante activa. Cualquier duda puede ser resuelta con un poco de investigación.</a:t>
            </a:r>
            <a:endParaRPr sz="1500">
              <a:solidFill>
                <a:srgbClr val="000000"/>
              </a:solidFill>
              <a:latin typeface="Proxima Nova"/>
              <a:ea typeface="Proxima Nova"/>
              <a:cs typeface="Proxima Nova"/>
              <a:sym typeface="Proxima Nova"/>
            </a:endParaRPr>
          </a:p>
          <a:p>
            <a:pPr indent="-323850" lvl="0" marL="457200" rtl="0" algn="l">
              <a:lnSpc>
                <a:spcPct val="125000"/>
              </a:lnSpc>
              <a:spcBef>
                <a:spcPts val="0"/>
              </a:spcBef>
              <a:spcAft>
                <a:spcPts val="0"/>
              </a:spcAft>
              <a:buClr>
                <a:srgbClr val="000000"/>
              </a:buClr>
              <a:buSzPts val="1500"/>
              <a:buFont typeface="Proxima Nova"/>
              <a:buChar char="●"/>
            </a:pPr>
            <a:r>
              <a:rPr lang="es" sz="1500">
                <a:solidFill>
                  <a:srgbClr val="000000"/>
                </a:solidFill>
                <a:latin typeface="Proxima Nova"/>
                <a:ea typeface="Proxima Nova"/>
                <a:cs typeface="Proxima Nova"/>
                <a:sym typeface="Proxima Nova"/>
              </a:rPr>
              <a:t>Los estándares SQL se encuentran bien definidos y son ampliamente aceptados.</a:t>
            </a:r>
            <a:endParaRPr sz="1500">
              <a:solidFill>
                <a:srgbClr val="000000"/>
              </a:solidFill>
              <a:latin typeface="Proxima Nova"/>
              <a:ea typeface="Proxima Nova"/>
              <a:cs typeface="Proxima Nova"/>
              <a:sym typeface="Proxima Nova"/>
            </a:endParaRPr>
          </a:p>
          <a:p>
            <a:pPr indent="-323850" lvl="0" marL="457200" rtl="0" algn="l">
              <a:lnSpc>
                <a:spcPct val="125000"/>
              </a:lnSpc>
              <a:spcBef>
                <a:spcPts val="0"/>
              </a:spcBef>
              <a:spcAft>
                <a:spcPts val="0"/>
              </a:spcAft>
              <a:buClr>
                <a:srgbClr val="000000"/>
              </a:buClr>
              <a:buSzPts val="1500"/>
              <a:buFont typeface="Proxima Nova"/>
              <a:buChar char="●"/>
            </a:pPr>
            <a:r>
              <a:rPr lang="es" sz="1500">
                <a:solidFill>
                  <a:srgbClr val="000000"/>
                </a:solidFill>
                <a:latin typeface="Proxima Nova"/>
                <a:ea typeface="Proxima Nova"/>
                <a:cs typeface="Proxima Nova"/>
                <a:sym typeface="Proxima Nova"/>
              </a:rPr>
              <a:t>Una gran cantidad de desarrolladores cuentan con amplia experiencia en esta tecnología.</a:t>
            </a:r>
            <a:endParaRPr sz="1500">
              <a:solidFill>
                <a:srgbClr val="000000"/>
              </a:solidFill>
              <a:latin typeface="Proxima Nova"/>
              <a:ea typeface="Proxima Nova"/>
              <a:cs typeface="Proxima Nova"/>
              <a:sym typeface="Proxima Nova"/>
            </a:endParaRPr>
          </a:p>
          <a:p>
            <a:pPr indent="-323850" lvl="0" marL="457200" rtl="0" algn="l">
              <a:lnSpc>
                <a:spcPct val="125000"/>
              </a:lnSpc>
              <a:spcBef>
                <a:spcPts val="0"/>
              </a:spcBef>
              <a:spcAft>
                <a:spcPts val="0"/>
              </a:spcAft>
              <a:buClr>
                <a:srgbClr val="000000"/>
              </a:buClr>
              <a:buSzPts val="1500"/>
              <a:buFont typeface="Proxima Nova"/>
              <a:buChar char="●"/>
            </a:pPr>
            <a:r>
              <a:rPr lang="es" sz="1500">
                <a:solidFill>
                  <a:srgbClr val="000000"/>
                </a:solidFill>
                <a:latin typeface="Proxima Nova"/>
                <a:ea typeface="Proxima Nova"/>
                <a:cs typeface="Proxima Nova"/>
                <a:sym typeface="Proxima Nova"/>
              </a:rPr>
              <a:t>Toda base de datos relacional debe cumplir con los principios ACID, por lo cual los datos son confiables.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Desventajas</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Hasta hace un tiempo, las bases de datos relacionales eran la primera opción al momento de desarrollar casi cualquier aplicación, eran robustas, confiables y ampliamente conocidas por los desarrolladores, pero pronto surgió un problema, las bases de datos relacionales </a:t>
            </a:r>
            <a:r>
              <a:rPr b="1" lang="es" sz="1100">
                <a:solidFill>
                  <a:srgbClr val="000000"/>
                </a:solidFill>
                <a:latin typeface="Proxima Nova"/>
                <a:ea typeface="Proxima Nova"/>
                <a:cs typeface="Proxima Nova"/>
                <a:sym typeface="Proxima Nova"/>
              </a:rPr>
              <a:t>tienen muy poca escalabilidad, esto quiere decir que si queremos agregar una nueva funcionalidad a nuestra aplicación probablemente será necesario un rediseño del modelo de nuestra base de datos,</a:t>
            </a:r>
            <a:r>
              <a:rPr lang="es" sz="1100">
                <a:solidFill>
                  <a:srgbClr val="000000"/>
                </a:solidFill>
                <a:latin typeface="Proxima Nova"/>
                <a:ea typeface="Proxima Nova"/>
                <a:cs typeface="Proxima Nova"/>
                <a:sym typeface="Proxima Nova"/>
              </a:rPr>
              <a:t> lo cual requiere tiempo y recursos por parte del equipo de desarrollo.</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Además de esto, no funcionan muy bien cuando no estructuramos correctamente los datos, y tratar de migrar de un sistema gestor a otro implica un proceso muy amplio de análisis para asegurarnos que el esquema establecido para el sistema receptor es idéntico al del origen.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61050" y="57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Fundamentos</a:t>
            </a:r>
            <a:endParaRPr/>
          </a:p>
        </p:txBody>
      </p:sp>
      <p:sp>
        <p:nvSpPr>
          <p:cNvPr id="129" name="Google Shape;129;p19"/>
          <p:cNvSpPr txBox="1"/>
          <p:nvPr>
            <p:ph idx="1" type="body"/>
          </p:nvPr>
        </p:nvSpPr>
        <p:spPr>
          <a:xfrm>
            <a:off x="300950" y="1267550"/>
            <a:ext cx="8494800" cy="36453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s" sz="1500">
                <a:solidFill>
                  <a:srgbClr val="000000"/>
                </a:solidFill>
                <a:latin typeface="Arial"/>
                <a:ea typeface="Arial"/>
                <a:cs typeface="Arial"/>
                <a:sym typeface="Arial"/>
              </a:rPr>
              <a:t>Las apps de Express pueden usar cualquier mecanismo de bases de datos soportadas por Node (Express en sí mismo no define </a:t>
            </a:r>
            <a:r>
              <a:rPr lang="es" sz="1500">
                <a:solidFill>
                  <a:srgbClr val="000000"/>
                </a:solidFill>
                <a:latin typeface="Arial"/>
                <a:ea typeface="Arial"/>
                <a:cs typeface="Arial"/>
                <a:sym typeface="Arial"/>
              </a:rPr>
              <a:t>ninguna</a:t>
            </a:r>
            <a:r>
              <a:rPr lang="es" sz="1500">
                <a:solidFill>
                  <a:srgbClr val="000000"/>
                </a:solidFill>
                <a:latin typeface="Arial"/>
                <a:ea typeface="Arial"/>
                <a:cs typeface="Arial"/>
                <a:sym typeface="Arial"/>
              </a:rPr>
              <a:t> conducta/requerimiento específico adicional para administración de bases de datos). Las opciones más populares son PostgreSQL, MongoDB, SQLite, MySQL, SQL Server, Redis. </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lang="es" sz="1500">
                <a:solidFill>
                  <a:srgbClr val="000000"/>
                </a:solidFill>
                <a:latin typeface="Arial"/>
                <a:ea typeface="Arial"/>
                <a:cs typeface="Arial"/>
                <a:sym typeface="Arial"/>
              </a:rPr>
              <a:t>En este curso implementaremos una solución NoSQL porque precisamente nos vamos a mover en un entorno en el que van a existir constantes operaciones de E/S con la base de datos. </a:t>
            </a:r>
            <a:endParaRPr sz="1500">
              <a:solidFill>
                <a:srgbClr val="000000"/>
              </a:solidFill>
              <a:latin typeface="Arial"/>
              <a:ea typeface="Arial"/>
              <a:cs typeface="Arial"/>
              <a:sym typeface="Arial"/>
            </a:endParaRPr>
          </a:p>
          <a:p>
            <a:pPr indent="0" lvl="0" marL="457200" rtl="0" algn="l">
              <a:spcBef>
                <a:spcPts val="1200"/>
              </a:spcBef>
              <a:spcAft>
                <a:spcPts val="1200"/>
              </a:spcAft>
              <a:buNone/>
            </a:pPr>
            <a:r>
              <a:rPr lang="es" sz="1500">
                <a:solidFill>
                  <a:srgbClr val="000000"/>
                </a:solidFill>
                <a:latin typeface="Arial"/>
                <a:ea typeface="Arial"/>
                <a:cs typeface="Arial"/>
                <a:sym typeface="Arial"/>
              </a:rPr>
              <a:t>Existe una base de datos documental de código abierto, cuya unión a node es muy fácil mediante driver: MongoDB. El paquete mongoose nos permite MongoDB en node.js mediante el mencionado driver. Además, MongoDB tiene un conjunto de gestores visuales que facilitan mucho el trabajo con el motor de la Base de Datos.</a:t>
            </a:r>
            <a:endParaRPr sz="15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Bases de datos no relacionales (NoSQL)</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A diferencia de las bases de datos relacionales, los datos de una base de datos NO-SQL (Not Only SQL) son más flexibles en cuanto a consistencia de datos y se han convertido en una opción que intenta solucionar algunas limitaciones que tiene el modelo relacional. </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La información se organiza normalmente mediante documentos y es muy útil cuando no tenemos un esquema exacto de lo que se va a almacenar.</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Las bases de datos no relacionales son buenas para guardar modelos con una alta transaccionalidad, pues su tiempo de respuesta es más bajo, comparadas con las relacionales.</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Este tipo de bases de datos no es un reemplazo para las bases de datos relacionales, más bien es una alternativa que surgió para satisfacer las necesidades de aplicaciones cada vez más complejas y que se encuentran en constante actualización.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 de NoSQL</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Si se comparan con las bases de datos relacionales, las bases de datos NoSQL son más escalables y ofrecen un mayor rendimiento; además, su modelo de datos aborda varias cuestiones que el modelo relacional pasa por alto:</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100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Sumamente escalables, se pueden editar al mismo tiempo que nuestro código</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Grandes volúmenes de datos estructurados, semiestructurados y no estructurados en constante cambio</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Los datos pueden adaptarse a otro tipo de sistema de manera sumamente sencilla ya que no presentan un esquema definido.</a:t>
            </a:r>
            <a:endParaRPr sz="1100">
              <a:solidFill>
                <a:srgbClr val="000000"/>
              </a:solidFill>
              <a:latin typeface="Proxima Nova"/>
              <a:ea typeface="Proxima Nova"/>
              <a:cs typeface="Proxima Nova"/>
              <a:sym typeface="Proxima Nova"/>
            </a:endParaRPr>
          </a:p>
          <a:p>
            <a:pPr indent="-298450" lvl="0" marL="457200" rtl="0" algn="l">
              <a:lnSpc>
                <a:spcPct val="125000"/>
              </a:lnSpc>
              <a:spcBef>
                <a:spcPts val="0"/>
              </a:spcBef>
              <a:spcAft>
                <a:spcPts val="0"/>
              </a:spcAft>
              <a:buClr>
                <a:srgbClr val="000000"/>
              </a:buClr>
              <a:buSzPts val="1100"/>
              <a:buFont typeface="Proxima Nova"/>
              <a:buChar char="●"/>
            </a:pPr>
            <a:r>
              <a:rPr lang="es" sz="1100">
                <a:solidFill>
                  <a:srgbClr val="000000"/>
                </a:solidFill>
                <a:latin typeface="Proxima Nova"/>
                <a:ea typeface="Proxima Nova"/>
                <a:cs typeface="Proxima Nova"/>
                <a:sym typeface="Proxima Nova"/>
              </a:rPr>
              <a:t>Fáciles de respaldar, basta con hacer una copia del archivo.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