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49d71ba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49d71ba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49d71baa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49d71baa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49d71baa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49d71baa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49d71baa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49d71baa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4aab436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4aab436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4aab436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4aab436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57d45c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57d45c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49d71ba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49d71ba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49d71ba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49d71ba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49d71ba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49d71ba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49d71ba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49d71ba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49d71ba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49d71ba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49d71baa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49d71baa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49d71baa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49d71baa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s.semrush.com/blog/codigos-de-estado-htt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 de </a:t>
            </a:r>
            <a:endParaRPr/>
          </a:p>
          <a:p>
            <a:pPr indent="0" lvl="0" marL="0" rtl="0" algn="l">
              <a:spcBef>
                <a:spcPts val="0"/>
              </a:spcBef>
              <a:spcAft>
                <a:spcPts val="0"/>
              </a:spcAft>
              <a:buNone/>
            </a:pPr>
            <a:r>
              <a:rPr lang="es"/>
              <a:t>una API REST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27/09/2024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pic>
        <p:nvPicPr>
          <p:cNvPr id="91" name="Google Shape;91;p13"/>
          <p:cNvPicPr preferRelativeResize="0"/>
          <p:nvPr/>
        </p:nvPicPr>
        <p:blipFill>
          <a:blip r:embed="rId5">
            <a:alphaModFix/>
          </a:blip>
          <a:stretch>
            <a:fillRect/>
          </a:stretch>
        </p:blipFill>
        <p:spPr>
          <a:xfrm>
            <a:off x="5050750" y="2257125"/>
            <a:ext cx="2959469" cy="1664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77500" y="607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de la BD</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2"/>
          <p:cNvPicPr preferRelativeResize="0"/>
          <p:nvPr/>
        </p:nvPicPr>
        <p:blipFill>
          <a:blip r:embed="rId3">
            <a:alphaModFix/>
          </a:blip>
          <a:stretch>
            <a:fillRect/>
          </a:stretch>
        </p:blipFill>
        <p:spPr>
          <a:xfrm>
            <a:off x="777500" y="1349525"/>
            <a:ext cx="7239000" cy="34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232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840"/>
              <a:t>Implementando los controladores de nuestras rutas o endpoints</a:t>
            </a:r>
            <a:endParaRPr sz="1840"/>
          </a:p>
          <a:p>
            <a:pPr indent="0" lvl="0" marL="0" rtl="0" algn="l">
              <a:spcBef>
                <a:spcPts val="0"/>
              </a:spcBef>
              <a:spcAft>
                <a:spcPts val="0"/>
              </a:spcAft>
              <a:buSzPts val="990"/>
              <a:buNone/>
            </a:pPr>
            <a:r>
              <a:rPr lang="es" sz="1840"/>
              <a:t>Obtener todas las series de tv (READ - GET)</a:t>
            </a:r>
            <a:endParaRPr sz="1840"/>
          </a:p>
        </p:txBody>
      </p:sp>
      <p:sp>
        <p:nvSpPr>
          <p:cNvPr id="156" name="Google Shape;156;p23"/>
          <p:cNvSpPr txBox="1"/>
          <p:nvPr>
            <p:ph idx="1" type="body"/>
          </p:nvPr>
        </p:nvSpPr>
        <p:spPr>
          <a:xfrm>
            <a:off x="5429525" y="1881275"/>
            <a:ext cx="2988600" cy="24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Arial"/>
                <a:ea typeface="Arial"/>
                <a:cs typeface="Arial"/>
                <a:sym typeface="Arial"/>
              </a:rPr>
              <a:t>Los controladores de las rutas de nuestro API los vamos a crear en un archivo separado que llamaremos controllers/tvshows.js. Gracias a exports conseguimos </a:t>
            </a:r>
            <a:r>
              <a:rPr lang="es">
                <a:latin typeface="Arial"/>
                <a:ea typeface="Arial"/>
                <a:cs typeface="Arial"/>
                <a:sym typeface="Arial"/>
              </a:rPr>
              <a:t>modularizar</a:t>
            </a:r>
            <a:r>
              <a:rPr lang="es">
                <a:latin typeface="Arial"/>
                <a:ea typeface="Arial"/>
                <a:cs typeface="Arial"/>
                <a:sym typeface="Arial"/>
              </a:rPr>
              <a:t> y que pueda ser llamado desde el archivo principal de la aplicación.</a:t>
            </a:r>
            <a:endParaRPr>
              <a:latin typeface="Arial"/>
              <a:ea typeface="Arial"/>
              <a:cs typeface="Arial"/>
              <a:sym typeface="Arial"/>
            </a:endParaRPr>
          </a:p>
        </p:txBody>
      </p:sp>
      <p:pic>
        <p:nvPicPr>
          <p:cNvPr id="157" name="Google Shape;157;p23"/>
          <p:cNvPicPr preferRelativeResize="0"/>
          <p:nvPr/>
        </p:nvPicPr>
        <p:blipFill>
          <a:blip r:embed="rId3">
            <a:alphaModFix/>
          </a:blip>
          <a:stretch>
            <a:fillRect/>
          </a:stretch>
        </p:blipFill>
        <p:spPr>
          <a:xfrm>
            <a:off x="729450" y="2063950"/>
            <a:ext cx="4509425" cy="18326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597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Comparación del Módulo 9 con un código más actualizado</a:t>
            </a:r>
            <a:endParaRPr sz="2040"/>
          </a:p>
        </p:txBody>
      </p:sp>
      <p:sp>
        <p:nvSpPr>
          <p:cNvPr id="163" name="Google Shape;163;p24"/>
          <p:cNvSpPr txBox="1"/>
          <p:nvPr>
            <p:ph idx="1" type="body"/>
          </p:nvPr>
        </p:nvSpPr>
        <p:spPr>
          <a:xfrm>
            <a:off x="727650" y="1502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El segundo fragmento de código es más moderno, limpio y adherido a las mejores prácticas actuales en desarrollo de APIs con Node.js y Express. Utilizar </a:t>
            </a:r>
            <a:r>
              <a:rPr lang="es" sz="1100">
                <a:solidFill>
                  <a:srgbClr val="188038"/>
                </a:solidFill>
                <a:latin typeface="Arial"/>
                <a:ea typeface="Arial"/>
                <a:cs typeface="Arial"/>
                <a:sym typeface="Arial"/>
              </a:rPr>
              <a:t>async/await</a:t>
            </a:r>
            <a:r>
              <a:rPr lang="es" sz="1100">
                <a:solidFill>
                  <a:srgbClr val="000000"/>
                </a:solidFill>
                <a:latin typeface="Arial"/>
                <a:ea typeface="Arial"/>
                <a:cs typeface="Arial"/>
                <a:sym typeface="Arial"/>
              </a:rPr>
              <a:t> y manejar errores de manera consistente son claves para mantener la legibilidad y la robustez del código. </a:t>
            </a:r>
            <a:endParaRPr>
              <a:latin typeface="Arial"/>
              <a:ea typeface="Arial"/>
              <a:cs typeface="Arial"/>
              <a:sym typeface="Arial"/>
            </a:endParaRPr>
          </a:p>
        </p:txBody>
      </p:sp>
      <p:pic>
        <p:nvPicPr>
          <p:cNvPr id="164" name="Google Shape;164;p24"/>
          <p:cNvPicPr preferRelativeResize="0"/>
          <p:nvPr/>
        </p:nvPicPr>
        <p:blipFill>
          <a:blip r:embed="rId3">
            <a:alphaModFix/>
          </a:blip>
          <a:stretch>
            <a:fillRect/>
          </a:stretch>
        </p:blipFill>
        <p:spPr>
          <a:xfrm>
            <a:off x="729438" y="2354513"/>
            <a:ext cx="2409825" cy="1857375"/>
          </a:xfrm>
          <a:prstGeom prst="rect">
            <a:avLst/>
          </a:prstGeom>
          <a:noFill/>
          <a:ln>
            <a:noFill/>
          </a:ln>
        </p:spPr>
      </p:pic>
      <p:sp>
        <p:nvSpPr>
          <p:cNvPr id="165" name="Google Shape;165;p24"/>
          <p:cNvSpPr txBox="1"/>
          <p:nvPr/>
        </p:nvSpPr>
        <p:spPr>
          <a:xfrm>
            <a:off x="729450" y="4324900"/>
            <a:ext cx="1402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100"/>
              <a:t>Código Original</a:t>
            </a:r>
            <a:r>
              <a:rPr b="1" lang="es" sz="1100"/>
              <a:t> </a:t>
            </a:r>
            <a:endParaRPr b="1"/>
          </a:p>
        </p:txBody>
      </p:sp>
      <p:pic>
        <p:nvPicPr>
          <p:cNvPr id="166" name="Google Shape;166;p24"/>
          <p:cNvPicPr preferRelativeResize="0"/>
          <p:nvPr/>
        </p:nvPicPr>
        <p:blipFill>
          <a:blip r:embed="rId4">
            <a:alphaModFix/>
          </a:blip>
          <a:stretch>
            <a:fillRect/>
          </a:stretch>
        </p:blipFill>
        <p:spPr>
          <a:xfrm>
            <a:off x="3976963" y="2354513"/>
            <a:ext cx="3914775" cy="2009775"/>
          </a:xfrm>
          <a:prstGeom prst="rect">
            <a:avLst/>
          </a:prstGeom>
          <a:noFill/>
          <a:ln>
            <a:noFill/>
          </a:ln>
        </p:spPr>
      </p:pic>
      <p:sp>
        <p:nvSpPr>
          <p:cNvPr id="167" name="Google Shape;167;p24"/>
          <p:cNvSpPr txBox="1"/>
          <p:nvPr/>
        </p:nvSpPr>
        <p:spPr>
          <a:xfrm>
            <a:off x="3976975" y="4391475"/>
            <a:ext cx="1402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100"/>
              <a:t>Código </a:t>
            </a:r>
            <a:r>
              <a:rPr b="1" lang="es" sz="1100"/>
              <a:t>Mejorado</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87125" y="597600"/>
            <a:ext cx="2219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Comparación</a:t>
            </a:r>
            <a:endParaRPr/>
          </a:p>
        </p:txBody>
      </p:sp>
      <p:sp>
        <p:nvSpPr>
          <p:cNvPr id="173" name="Google Shape;173;p25"/>
          <p:cNvSpPr txBox="1"/>
          <p:nvPr>
            <p:ph idx="1" type="body"/>
          </p:nvPr>
        </p:nvSpPr>
        <p:spPr>
          <a:xfrm>
            <a:off x="209100" y="1308075"/>
            <a:ext cx="4903200" cy="331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1100">
                <a:solidFill>
                  <a:schemeClr val="dk2"/>
                </a:solidFill>
                <a:latin typeface="Arial"/>
                <a:ea typeface="Arial"/>
                <a:cs typeface="Arial"/>
                <a:sym typeface="Arial"/>
              </a:rPr>
              <a:t>Manejo de Promesas</a:t>
            </a:r>
            <a:r>
              <a:rPr lang="es"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0" marL="457200" rtl="0" algn="l">
              <a:spcBef>
                <a:spcPts val="1200"/>
              </a:spcBef>
              <a:spcAft>
                <a:spcPts val="0"/>
              </a:spcAft>
              <a:buClr>
                <a:schemeClr val="dk2"/>
              </a:buClr>
              <a:buSzPct val="100000"/>
              <a:buFont typeface="Arial"/>
              <a:buChar char="●"/>
            </a:pPr>
            <a:r>
              <a:rPr b="1" lang="es" sz="1100">
                <a:solidFill>
                  <a:schemeClr val="dk2"/>
                </a:solidFill>
                <a:latin typeface="Arial"/>
                <a:ea typeface="Arial"/>
                <a:cs typeface="Arial"/>
                <a:sym typeface="Arial"/>
              </a:rPr>
              <a:t>Original</a:t>
            </a:r>
            <a:r>
              <a:rPr lang="es" sz="1100">
                <a:solidFill>
                  <a:schemeClr val="dk2"/>
                </a:solidFill>
                <a:latin typeface="Arial"/>
                <a:ea typeface="Arial"/>
                <a:cs typeface="Arial"/>
                <a:sym typeface="Arial"/>
              </a:rPr>
              <a:t>: Usa un enfoque basado en callbacks con TVShow.find(function (err, tvshows) {...}), lo que puede llevar a un código más difícil de leer y manejar.</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s" sz="1100">
                <a:solidFill>
                  <a:schemeClr val="dk2"/>
                </a:solidFill>
                <a:latin typeface="Arial"/>
                <a:ea typeface="Arial"/>
                <a:cs typeface="Arial"/>
                <a:sym typeface="Arial"/>
              </a:rPr>
              <a:t>Mejorado</a:t>
            </a:r>
            <a:r>
              <a:rPr lang="es" sz="1100">
                <a:solidFill>
                  <a:schemeClr val="dk2"/>
                </a:solidFill>
                <a:latin typeface="Arial"/>
                <a:ea typeface="Arial"/>
                <a:cs typeface="Arial"/>
                <a:sym typeface="Arial"/>
              </a:rPr>
              <a:t>: Utiliza async/await, que simplifica la lectura y la estructura del código, facilitando el manejo de errores y el flujo de ejecución.</a:t>
            </a:r>
            <a:endParaRPr sz="1100">
              <a:solidFill>
                <a:schemeClr val="dk2"/>
              </a:solidFill>
              <a:latin typeface="Arial"/>
              <a:ea typeface="Arial"/>
              <a:cs typeface="Arial"/>
              <a:sym typeface="Arial"/>
            </a:endParaRPr>
          </a:p>
          <a:p>
            <a:pPr indent="0" lvl="0" marL="0" rtl="0" algn="l">
              <a:spcBef>
                <a:spcPts val="1200"/>
              </a:spcBef>
              <a:spcAft>
                <a:spcPts val="0"/>
              </a:spcAft>
              <a:buNone/>
            </a:pPr>
            <a:r>
              <a:rPr b="1" lang="es" sz="1100">
                <a:solidFill>
                  <a:schemeClr val="dk2"/>
                </a:solidFill>
                <a:latin typeface="Arial"/>
                <a:ea typeface="Arial"/>
                <a:cs typeface="Arial"/>
                <a:sym typeface="Arial"/>
              </a:rPr>
              <a:t>Manejo de Errores</a:t>
            </a:r>
            <a:r>
              <a:rPr lang="es"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0" marL="457200" rtl="0" algn="l">
              <a:spcBef>
                <a:spcPts val="1200"/>
              </a:spcBef>
              <a:spcAft>
                <a:spcPts val="0"/>
              </a:spcAft>
              <a:buClr>
                <a:schemeClr val="dk2"/>
              </a:buClr>
              <a:buSzPct val="100000"/>
              <a:buFont typeface="Arial"/>
              <a:buChar char="●"/>
            </a:pPr>
            <a:r>
              <a:rPr b="1" lang="es" sz="1100">
                <a:solidFill>
                  <a:schemeClr val="dk2"/>
                </a:solidFill>
                <a:latin typeface="Arial"/>
                <a:ea typeface="Arial"/>
                <a:cs typeface="Arial"/>
                <a:sym typeface="Arial"/>
              </a:rPr>
              <a:t>Original</a:t>
            </a:r>
            <a:r>
              <a:rPr lang="es" sz="1100">
                <a:solidFill>
                  <a:schemeClr val="dk2"/>
                </a:solidFill>
                <a:latin typeface="Arial"/>
                <a:ea typeface="Arial"/>
                <a:cs typeface="Arial"/>
                <a:sym typeface="Arial"/>
              </a:rPr>
              <a:t>: Utiliza res.send(500, err.message), lo cual es menos claro y no es el enfoque estándar en Express. Además, no se registra el error.</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s" sz="1100">
                <a:solidFill>
                  <a:schemeClr val="dk2"/>
                </a:solidFill>
                <a:latin typeface="Arial"/>
                <a:ea typeface="Arial"/>
                <a:cs typeface="Arial"/>
                <a:sym typeface="Arial"/>
              </a:rPr>
              <a:t>Mejorado</a:t>
            </a:r>
            <a:r>
              <a:rPr lang="es" sz="1100">
                <a:solidFill>
                  <a:schemeClr val="dk2"/>
                </a:solidFill>
                <a:latin typeface="Arial"/>
                <a:ea typeface="Arial"/>
                <a:cs typeface="Arial"/>
                <a:sym typeface="Arial"/>
              </a:rPr>
              <a:t>: Utiliza res.status(500).send(err.message) (aunque aún se podría mejorar enviando un objeto JSON para consistencia) y se recomienda registrar el error con console.error(err).</a:t>
            </a:r>
            <a:endParaRPr sz="1100">
              <a:solidFill>
                <a:schemeClr val="dk2"/>
              </a:solidFill>
              <a:latin typeface="Arial"/>
              <a:ea typeface="Arial"/>
              <a:cs typeface="Arial"/>
              <a:sym typeface="Arial"/>
            </a:endParaRPr>
          </a:p>
          <a:p>
            <a:pPr indent="0" lvl="0" marL="0" rtl="0" algn="l">
              <a:spcBef>
                <a:spcPts val="1200"/>
              </a:spcBef>
              <a:spcAft>
                <a:spcPts val="0"/>
              </a:spcAft>
              <a:buNone/>
            </a:pPr>
            <a:r>
              <a:rPr b="1" lang="es" sz="1100">
                <a:solidFill>
                  <a:schemeClr val="dk2"/>
                </a:solidFill>
                <a:latin typeface="Arial"/>
                <a:ea typeface="Arial"/>
                <a:cs typeface="Arial"/>
                <a:sym typeface="Arial"/>
              </a:rPr>
              <a:t>Consistencia en Respuestas</a:t>
            </a:r>
            <a:r>
              <a:rPr lang="es"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0" marL="457200" rtl="0" algn="l">
              <a:spcBef>
                <a:spcPts val="1200"/>
              </a:spcBef>
              <a:spcAft>
                <a:spcPts val="0"/>
              </a:spcAft>
              <a:buClr>
                <a:schemeClr val="dk2"/>
              </a:buClr>
              <a:buSzPct val="100000"/>
              <a:buFont typeface="Arial"/>
              <a:buChar char="●"/>
            </a:pPr>
            <a:r>
              <a:rPr b="1" lang="es" sz="1100">
                <a:solidFill>
                  <a:schemeClr val="dk2"/>
                </a:solidFill>
                <a:latin typeface="Arial"/>
                <a:ea typeface="Arial"/>
                <a:cs typeface="Arial"/>
                <a:sym typeface="Arial"/>
              </a:rPr>
              <a:t>Original</a:t>
            </a:r>
            <a:r>
              <a:rPr lang="es" sz="1100">
                <a:solidFill>
                  <a:schemeClr val="dk2"/>
                </a:solidFill>
                <a:latin typeface="Arial"/>
                <a:ea typeface="Arial"/>
                <a:cs typeface="Arial"/>
                <a:sym typeface="Arial"/>
              </a:rPr>
              <a:t>: Usa res.status(200).jsonp(tvshows), lo que es menos común hoy en día. La función jsonp() está diseñada para respuestas JSONP, que son menos utilizadas en aplicaciones modernas.</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s" sz="1100">
                <a:solidFill>
                  <a:schemeClr val="dk2"/>
                </a:solidFill>
                <a:latin typeface="Arial"/>
                <a:ea typeface="Arial"/>
                <a:cs typeface="Arial"/>
                <a:sym typeface="Arial"/>
              </a:rPr>
              <a:t>Mejorado</a:t>
            </a:r>
            <a:r>
              <a:rPr lang="es" sz="1100">
                <a:solidFill>
                  <a:schemeClr val="dk2"/>
                </a:solidFill>
                <a:latin typeface="Arial"/>
                <a:ea typeface="Arial"/>
                <a:cs typeface="Arial"/>
                <a:sym typeface="Arial"/>
              </a:rPr>
              <a:t>: Usa res.status(200).json(tvshows), que es la forma estándar de enviar respuestas JSON</a:t>
            </a:r>
            <a:r>
              <a:rPr lang="es" sz="1100">
                <a:solidFill>
                  <a:schemeClr val="dk2"/>
                </a:solidFill>
                <a:latin typeface="Arial"/>
                <a:ea typeface="Arial"/>
                <a:cs typeface="Arial"/>
                <a:sym typeface="Arial"/>
              </a:rPr>
              <a:t>.</a:t>
            </a:r>
            <a:endParaRPr>
              <a:solidFill>
                <a:schemeClr val="dk2"/>
              </a:solidFill>
              <a:latin typeface="Arial"/>
              <a:ea typeface="Arial"/>
              <a:cs typeface="Arial"/>
              <a:sym typeface="Arial"/>
            </a:endParaRPr>
          </a:p>
        </p:txBody>
      </p:sp>
      <p:sp>
        <p:nvSpPr>
          <p:cNvPr id="174" name="Google Shape;174;p25"/>
          <p:cNvSpPr txBox="1"/>
          <p:nvPr/>
        </p:nvSpPr>
        <p:spPr>
          <a:xfrm>
            <a:off x="5460750" y="703500"/>
            <a:ext cx="3000000" cy="37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100">
                <a:solidFill>
                  <a:schemeClr val="dk2"/>
                </a:solidFill>
              </a:rPr>
              <a:t>Declaración de Variables</a:t>
            </a:r>
            <a:r>
              <a:rPr lang="es" sz="1100">
                <a:solidFill>
                  <a:schemeClr val="dk2"/>
                </a:solidFill>
              </a:rPr>
              <a:t>:</a:t>
            </a:r>
            <a:endParaRPr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s" sz="1100">
                <a:solidFill>
                  <a:schemeClr val="dk2"/>
                </a:solidFill>
              </a:rPr>
              <a:t>Original</a:t>
            </a:r>
            <a:r>
              <a:rPr lang="es" sz="1100">
                <a:solidFill>
                  <a:schemeClr val="dk2"/>
                </a:solidFill>
              </a:rPr>
              <a:t>: Usa var, que tiene un alcance de función y puede causar confusiones en el manejo de variables.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rPr>
              <a:t>Mejorado</a:t>
            </a:r>
            <a:r>
              <a:rPr lang="es" sz="1100">
                <a:solidFill>
                  <a:schemeClr val="dk2"/>
                </a:solidFill>
              </a:rPr>
              <a:t>: Usa const, que es más seguro y promueve buenas prácticas al evitar reasignaciones accidentales.</a:t>
            </a:r>
            <a:endParaRPr sz="1100">
              <a:solidFill>
                <a:schemeClr val="dk2"/>
              </a:solidFill>
            </a:endParaRPr>
          </a:p>
          <a:p>
            <a:pPr indent="0" lvl="0" marL="0" rtl="0" algn="l">
              <a:lnSpc>
                <a:spcPct val="115000"/>
              </a:lnSpc>
              <a:spcBef>
                <a:spcPts val="1200"/>
              </a:spcBef>
              <a:spcAft>
                <a:spcPts val="0"/>
              </a:spcAft>
              <a:buNone/>
            </a:pPr>
            <a:r>
              <a:rPr b="1" lang="es" sz="1100">
                <a:solidFill>
                  <a:schemeClr val="dk2"/>
                </a:solidFill>
              </a:rPr>
              <a:t>Importación del Modelo</a:t>
            </a:r>
            <a:r>
              <a:rPr lang="es" sz="1100">
                <a:solidFill>
                  <a:schemeClr val="dk2"/>
                </a:solidFill>
              </a:rPr>
              <a:t>:</a:t>
            </a:r>
            <a:endParaRPr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s" sz="1100">
                <a:solidFill>
                  <a:schemeClr val="dk2"/>
                </a:solidFill>
              </a:rPr>
              <a:t>Original</a:t>
            </a:r>
            <a:r>
              <a:rPr lang="es" sz="1100">
                <a:solidFill>
                  <a:schemeClr val="dk2"/>
                </a:solidFill>
              </a:rPr>
              <a:t>: Usa mongoose.model('TVShow') para obtener el modelo.</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s" sz="1100">
                <a:solidFill>
                  <a:schemeClr val="dk2"/>
                </a:solidFill>
              </a:rPr>
              <a:t>Mejorado</a:t>
            </a:r>
            <a:r>
              <a:rPr lang="es" sz="1100">
                <a:solidFill>
                  <a:schemeClr val="dk2"/>
                </a:solidFill>
              </a:rPr>
              <a:t>: Usa require('../models/TVShow'), lo que hace que sea más explícito y claro de dónde proviene el modelo.</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7650" y="674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840"/>
              <a:t>Obtener una serie de tv (READ - GET)</a:t>
            </a:r>
            <a:endParaRPr sz="1840"/>
          </a:p>
        </p:txBody>
      </p:sp>
      <p:sp>
        <p:nvSpPr>
          <p:cNvPr id="180" name="Google Shape;180;p26"/>
          <p:cNvSpPr txBox="1"/>
          <p:nvPr>
            <p:ph idx="1" type="body"/>
          </p:nvPr>
        </p:nvSpPr>
        <p:spPr>
          <a:xfrm>
            <a:off x="5919850" y="554500"/>
            <a:ext cx="3162900" cy="313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000">
                <a:latin typeface="Arial"/>
                <a:ea typeface="Arial"/>
                <a:cs typeface="Arial"/>
                <a:sym typeface="Arial"/>
              </a:rPr>
              <a:t>Este fragmento de código permite recuperar un documento específico de la colección TVShow. </a:t>
            </a:r>
            <a:endParaRPr sz="1000">
              <a:latin typeface="Arial"/>
              <a:ea typeface="Arial"/>
              <a:cs typeface="Arial"/>
              <a:sym typeface="Arial"/>
            </a:endParaRPr>
          </a:p>
          <a:p>
            <a:pPr indent="0" lvl="0" marL="0" rtl="0" algn="just">
              <a:spcBef>
                <a:spcPts val="1200"/>
              </a:spcBef>
              <a:spcAft>
                <a:spcPts val="0"/>
              </a:spcAft>
              <a:buNone/>
            </a:pPr>
            <a:r>
              <a:rPr lang="es" sz="1000">
                <a:latin typeface="Arial"/>
                <a:ea typeface="Arial"/>
                <a:cs typeface="Arial"/>
                <a:sym typeface="Arial"/>
              </a:rPr>
              <a:t>La función findById es exportada y la utilizaremos cuando se reciba una petición GET en una ruta con un parámetro id: '/tvshow/:id'. ¿Como funciona? </a:t>
            </a:r>
            <a:endParaRPr sz="1000">
              <a:latin typeface="Arial"/>
              <a:ea typeface="Arial"/>
              <a:cs typeface="Arial"/>
              <a:sym typeface="Arial"/>
            </a:endParaRPr>
          </a:p>
          <a:p>
            <a:pPr indent="0" lvl="0" marL="0" rtl="0" algn="just">
              <a:spcBef>
                <a:spcPts val="1200"/>
              </a:spcBef>
              <a:spcAft>
                <a:spcPts val="0"/>
              </a:spcAft>
              <a:buNone/>
            </a:pPr>
            <a:r>
              <a:rPr lang="es" sz="1000">
                <a:latin typeface="Arial"/>
                <a:ea typeface="Arial"/>
                <a:cs typeface="Arial"/>
                <a:sym typeface="Arial"/>
              </a:rPr>
              <a:t>La función utiliza el método findById() del modelo TVShow para buscar y recuperar un documento específico (una serie) de la colección TVShow de la base de datos. </a:t>
            </a:r>
            <a:endParaRPr sz="1000">
              <a:latin typeface="Arial"/>
              <a:ea typeface="Arial"/>
              <a:cs typeface="Arial"/>
              <a:sym typeface="Arial"/>
            </a:endParaRPr>
          </a:p>
          <a:p>
            <a:pPr indent="0" lvl="0" marL="0" rtl="0" algn="just">
              <a:spcBef>
                <a:spcPts val="1200"/>
              </a:spcBef>
              <a:spcAft>
                <a:spcPts val="0"/>
              </a:spcAft>
              <a:buNone/>
            </a:pPr>
            <a:r>
              <a:rPr lang="es" sz="1000">
                <a:latin typeface="Arial"/>
                <a:ea typeface="Arial"/>
                <a:cs typeface="Arial"/>
                <a:sym typeface="Arial"/>
              </a:rPr>
              <a:t>El método toma dos parámetros: el primer parámetro es el identificador del documento a buscar, que obtenemos de req.params.id , el segundo parámetro es una función de callback que se ejecuta cuando la operación de búsqueda ha sido completada. </a:t>
            </a:r>
            <a:endParaRPr sz="1000">
              <a:latin typeface="Arial"/>
              <a:ea typeface="Arial"/>
              <a:cs typeface="Arial"/>
              <a:sym typeface="Arial"/>
            </a:endParaRPr>
          </a:p>
          <a:p>
            <a:pPr indent="0" lvl="0" marL="0" rtl="0" algn="just">
              <a:spcBef>
                <a:spcPts val="1200"/>
              </a:spcBef>
              <a:spcAft>
                <a:spcPts val="1200"/>
              </a:spcAft>
              <a:buNone/>
            </a:pPr>
            <a:r>
              <a:rPr lang="es" sz="1000">
                <a:latin typeface="Arial"/>
                <a:ea typeface="Arial"/>
                <a:cs typeface="Arial"/>
                <a:sym typeface="Arial"/>
              </a:rPr>
              <a:t>Al igual que en la función anterior, dentro de la función callback, si hay un error al buscar el documento, se envía una respuesta HTTP con código 500 y el mensaje de error. Si la búsqueda se realiza correctamente, se imprime un mensaje en la consola y se envía una respuesta HTTP con código 200 y el documento recuperado en formato JSON.</a:t>
            </a:r>
            <a:endParaRPr sz="1000">
              <a:latin typeface="Arial"/>
              <a:ea typeface="Arial"/>
              <a:cs typeface="Arial"/>
              <a:sym typeface="Arial"/>
            </a:endParaRPr>
          </a:p>
        </p:txBody>
      </p:sp>
      <p:pic>
        <p:nvPicPr>
          <p:cNvPr id="181" name="Google Shape;181;p26"/>
          <p:cNvPicPr preferRelativeResize="0"/>
          <p:nvPr/>
        </p:nvPicPr>
        <p:blipFill>
          <a:blip r:embed="rId3">
            <a:alphaModFix/>
          </a:blip>
          <a:stretch>
            <a:fillRect/>
          </a:stretch>
        </p:blipFill>
        <p:spPr>
          <a:xfrm>
            <a:off x="795125" y="1727475"/>
            <a:ext cx="5124725" cy="1879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54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una serie de tv (CREATE - POST)</a:t>
            </a:r>
            <a:endParaRPr/>
          </a:p>
        </p:txBody>
      </p:sp>
      <p:sp>
        <p:nvSpPr>
          <p:cNvPr id="187" name="Google Shape;187;p27"/>
          <p:cNvSpPr txBox="1"/>
          <p:nvPr>
            <p:ph idx="1" type="body"/>
          </p:nvPr>
        </p:nvSpPr>
        <p:spPr>
          <a:xfrm>
            <a:off x="4572000" y="1147725"/>
            <a:ext cx="3846300" cy="31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Esta función se ejecutará cuando se reciba una petición POST en la ruta: '/tvshows'. La primera parte del código imprime en la consola el método HTTP y el cuerpo de la petición (req.body), para tener una idea de lo que se está recibiendo.</a:t>
            </a:r>
            <a:endParaRPr/>
          </a:p>
        </p:txBody>
      </p:sp>
      <p:pic>
        <p:nvPicPr>
          <p:cNvPr id="188" name="Google Shape;188;p27"/>
          <p:cNvPicPr preferRelativeResize="0"/>
          <p:nvPr/>
        </p:nvPicPr>
        <p:blipFill>
          <a:blip r:embed="rId3">
            <a:alphaModFix/>
          </a:blip>
          <a:stretch>
            <a:fillRect/>
          </a:stretch>
        </p:blipFill>
        <p:spPr>
          <a:xfrm>
            <a:off x="729450" y="1147725"/>
            <a:ext cx="36957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Actividad</a:t>
            </a:r>
            <a:endParaRPr/>
          </a:p>
        </p:txBody>
      </p:sp>
      <p:sp>
        <p:nvSpPr>
          <p:cNvPr id="97" name="Google Shape;97;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s" sz="1100">
                <a:solidFill>
                  <a:srgbClr val="000000"/>
                </a:solidFill>
                <a:latin typeface="Proxima Nova"/>
                <a:ea typeface="Proxima Nova"/>
                <a:cs typeface="Proxima Nova"/>
                <a:sym typeface="Proxima Nova"/>
              </a:rPr>
              <a:t>Ahora que conocemos el funcionamiento de Mongodb y Mongoose, podemos crear una API REST completa que persista datos como corresponde. Para el ejemplo, vamos a crear una API que gestione series de TV, por lo que debemos crear los modelos y la estructura necesaria.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Creación del proyecto y estructura</a:t>
            </a:r>
            <a:endParaRPr/>
          </a:p>
        </p:txBody>
      </p:sp>
      <p:sp>
        <p:nvSpPr>
          <p:cNvPr id="103" name="Google Shape;103;p15"/>
          <p:cNvSpPr txBox="1"/>
          <p:nvPr>
            <p:ph idx="1" type="body"/>
          </p:nvPr>
        </p:nvSpPr>
        <p:spPr>
          <a:xfrm>
            <a:off x="729450" y="2078875"/>
            <a:ext cx="7688700" cy="2709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
                <a:latin typeface="Arial"/>
                <a:ea typeface="Arial"/>
                <a:cs typeface="Arial"/>
                <a:sym typeface="Arial"/>
              </a:rPr>
              <a:t>En la terminal escribimos: </a:t>
            </a:r>
            <a:r>
              <a:rPr b="1" lang="es">
                <a:latin typeface="Arial"/>
                <a:ea typeface="Arial"/>
                <a:cs typeface="Arial"/>
                <a:sym typeface="Arial"/>
              </a:rPr>
              <a:t>npm init</a:t>
            </a:r>
            <a:endParaRPr b="1">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Después, con el siguiente comando procederemos a instalar express, mongoose, body-parser (no obligatorio en versiones nuevas)  y method-override</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npm install --save express mongoose body-parser method-override</a:t>
            </a:r>
            <a:endParaRPr>
              <a:latin typeface="Arial"/>
              <a:ea typeface="Arial"/>
              <a:cs typeface="Arial"/>
              <a:sym typeface="Arial"/>
            </a:endParaRPr>
          </a:p>
          <a:p>
            <a:pPr indent="0" lvl="0" marL="0" rtl="0" algn="l">
              <a:spcBef>
                <a:spcPts val="1200"/>
              </a:spcBef>
              <a:spcAft>
                <a:spcPts val="0"/>
              </a:spcAft>
              <a:buNone/>
            </a:pPr>
            <a:r>
              <a:rPr lang="es">
                <a:latin typeface="Arial"/>
                <a:ea typeface="Arial"/>
                <a:cs typeface="Arial"/>
                <a:sym typeface="Arial"/>
              </a:rPr>
              <a:t>Se agregan las dependencias instaladas al archivo package.json</a:t>
            </a:r>
            <a:endParaRPr>
              <a:latin typeface="Arial"/>
              <a:ea typeface="Arial"/>
              <a:cs typeface="Arial"/>
              <a:sym typeface="Arial"/>
            </a:endParaRPr>
          </a:p>
          <a:p>
            <a:pPr indent="0" lvl="0" marL="0" marR="254000" rtl="0" algn="l">
              <a:spcBef>
                <a:spcPts val="1200"/>
              </a:spcBef>
              <a:spcAft>
                <a:spcPts val="0"/>
              </a:spcAft>
              <a:buNone/>
            </a:pPr>
            <a:r>
              <a:rPr lang="es" sz="1400">
                <a:solidFill>
                  <a:srgbClr val="010614"/>
                </a:solidFill>
                <a:latin typeface="Arial"/>
                <a:ea typeface="Arial"/>
                <a:cs typeface="Arial"/>
                <a:sym typeface="Arial"/>
              </a:rPr>
              <a:t>Estas son las </a:t>
            </a:r>
            <a:r>
              <a:rPr lang="es" sz="1400">
                <a:solidFill>
                  <a:srgbClr val="010614"/>
                </a:solidFill>
                <a:latin typeface="Arial"/>
                <a:ea typeface="Arial"/>
                <a:cs typeface="Arial"/>
                <a:sym typeface="Arial"/>
              </a:rPr>
              <a:t>librerías</a:t>
            </a:r>
            <a:r>
              <a:rPr lang="es" sz="1400">
                <a:solidFill>
                  <a:srgbClr val="010614"/>
                </a:solidFill>
                <a:latin typeface="Arial"/>
                <a:ea typeface="Arial"/>
                <a:cs typeface="Arial"/>
                <a:sym typeface="Arial"/>
              </a:rPr>
              <a:t> instaladas:</a:t>
            </a:r>
            <a:endParaRPr sz="1400">
              <a:solidFill>
                <a:srgbClr val="010614"/>
              </a:solidFill>
              <a:latin typeface="Arial"/>
              <a:ea typeface="Arial"/>
              <a:cs typeface="Arial"/>
              <a:sym typeface="Arial"/>
            </a:endParaRPr>
          </a:p>
          <a:p>
            <a:pPr indent="0" lvl="0" marL="254000" marR="254000" rtl="0" algn="l">
              <a:spcBef>
                <a:spcPts val="0"/>
              </a:spcBef>
              <a:spcAft>
                <a:spcPts val="0"/>
              </a:spcAft>
              <a:buNone/>
            </a:pPr>
            <a:r>
              <a:t/>
            </a:r>
            <a:endParaRPr sz="1400">
              <a:solidFill>
                <a:srgbClr val="010614"/>
              </a:solidFill>
              <a:latin typeface="Arial"/>
              <a:ea typeface="Arial"/>
              <a:cs typeface="Arial"/>
              <a:sym typeface="Arial"/>
            </a:endParaRPr>
          </a:p>
          <a:p>
            <a:pPr indent="-290830" lvl="0" marL="457200" marR="2540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express: La librería para Node.js que ya hemos visto.</a:t>
            </a:r>
            <a:endParaRPr sz="1400">
              <a:solidFill>
                <a:srgbClr val="010614"/>
              </a:solidFill>
              <a:latin typeface="Arial"/>
              <a:ea typeface="Arial"/>
              <a:cs typeface="Arial"/>
              <a:sym typeface="Arial"/>
            </a:endParaRPr>
          </a:p>
          <a:p>
            <a:pPr indent="-290830" lvl="0" marL="457200" marR="2540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mongoose: La librería para MongoDB para interactuar con la base de datos, como ya hemos visto.</a:t>
            </a:r>
            <a:endParaRPr sz="1400">
              <a:solidFill>
                <a:srgbClr val="010614"/>
              </a:solidFill>
              <a:latin typeface="Arial"/>
              <a:ea typeface="Arial"/>
              <a:cs typeface="Arial"/>
              <a:sym typeface="Arial"/>
            </a:endParaRPr>
          </a:p>
          <a:p>
            <a:pPr indent="-290830" lvl="0" marL="457200" marR="2540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body-parser: Un middleware para express que analiza el cuerpo de las solicitudes HTTP y lo convierte en un objeto JSON accesible. Permite recibir y procesar datos enviados en el cuerpo de una solicitud HTTP.</a:t>
            </a:r>
            <a:endParaRPr sz="1400">
              <a:solidFill>
                <a:srgbClr val="010614"/>
              </a:solidFill>
              <a:latin typeface="Arial"/>
              <a:ea typeface="Arial"/>
              <a:cs typeface="Arial"/>
              <a:sym typeface="Arial"/>
            </a:endParaRPr>
          </a:p>
          <a:p>
            <a:pPr indent="-290830" lvl="0" marL="457200" marR="2540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method-override: Un middleware para express que permite sobrescribir el método HTTP utilizado en una solicitud.</a:t>
            </a:r>
            <a:endParaRPr sz="1400">
              <a:solidFill>
                <a:srgbClr val="01061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t>
            </a:r>
            <a:r>
              <a:rPr lang="es"/>
              <a:t>ody-parser</a:t>
            </a:r>
            <a:endParaRPr/>
          </a:p>
        </p:txBody>
      </p:sp>
      <p:sp>
        <p:nvSpPr>
          <p:cNvPr id="109" name="Google Shape;109;p16"/>
          <p:cNvSpPr txBox="1"/>
          <p:nvPr>
            <p:ph idx="1" type="body"/>
          </p:nvPr>
        </p:nvSpPr>
        <p:spPr>
          <a:xfrm>
            <a:off x="729450" y="1853850"/>
            <a:ext cx="7959300" cy="291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latin typeface="Arial"/>
                <a:ea typeface="Arial"/>
                <a:cs typeface="Arial"/>
                <a:sym typeface="Arial"/>
              </a:rPr>
              <a:t>E</a:t>
            </a:r>
            <a:r>
              <a:rPr lang="es">
                <a:latin typeface="Arial"/>
                <a:ea typeface="Arial"/>
                <a:cs typeface="Arial"/>
                <a:sym typeface="Arial"/>
              </a:rPr>
              <a:t>s un middleware de Node.js utilizado en aplicaciones Express para facilitar la lectura y el procesamiento de los cuerpos de las solicitudes HTTP. Permite que tu aplicación interprete los datos que llegan en el cuerpo de las solicitudes, especialmente en formatos como JSON, URL-encoded, entre otros.</a:t>
            </a:r>
            <a:endParaRPr>
              <a:latin typeface="Arial"/>
              <a:ea typeface="Arial"/>
              <a:cs typeface="Arial"/>
              <a:sym typeface="Arial"/>
            </a:endParaRPr>
          </a:p>
          <a:p>
            <a:pPr indent="0" lvl="0" marL="0" rtl="0" algn="l">
              <a:spcBef>
                <a:spcPts val="1200"/>
              </a:spcBef>
              <a:spcAft>
                <a:spcPts val="0"/>
              </a:spcAft>
              <a:buNone/>
            </a:pPr>
            <a:r>
              <a:rPr b="1" lang="es">
                <a:latin typeface="Arial"/>
                <a:ea typeface="Arial"/>
                <a:cs typeface="Arial"/>
                <a:sym typeface="Arial"/>
              </a:rPr>
              <a:t>Tipos de análisis: </a:t>
            </a:r>
            <a:endParaRPr b="1">
              <a:latin typeface="Arial"/>
              <a:ea typeface="Arial"/>
              <a:cs typeface="Arial"/>
              <a:sym typeface="Arial"/>
            </a:endParaRPr>
          </a:p>
          <a:p>
            <a:pPr indent="0" lvl="0" marL="0" rtl="0" algn="l">
              <a:spcBef>
                <a:spcPts val="1200"/>
              </a:spcBef>
              <a:spcAft>
                <a:spcPts val="0"/>
              </a:spcAft>
              <a:buNone/>
            </a:pPr>
            <a:r>
              <a:rPr b="1" lang="es">
                <a:latin typeface="Arial"/>
                <a:ea typeface="Arial"/>
                <a:cs typeface="Arial"/>
                <a:sym typeface="Arial"/>
              </a:rPr>
              <a:t>JSON: </a:t>
            </a:r>
            <a:r>
              <a:rPr lang="es">
                <a:latin typeface="Arial"/>
                <a:ea typeface="Arial"/>
                <a:cs typeface="Arial"/>
                <a:sym typeface="Arial"/>
              </a:rPr>
              <a:t>bodyParser.json() analiza el cuerpo de la solicitud cuando se envía en formato JSON. </a:t>
            </a:r>
            <a:endParaRPr>
              <a:latin typeface="Arial"/>
              <a:ea typeface="Arial"/>
              <a:cs typeface="Arial"/>
              <a:sym typeface="Arial"/>
            </a:endParaRPr>
          </a:p>
          <a:p>
            <a:pPr indent="0" lvl="0" marL="0" rtl="0" algn="l">
              <a:spcBef>
                <a:spcPts val="1200"/>
              </a:spcBef>
              <a:spcAft>
                <a:spcPts val="0"/>
              </a:spcAft>
              <a:buNone/>
            </a:pPr>
            <a:r>
              <a:rPr b="1" lang="es">
                <a:latin typeface="Arial"/>
                <a:ea typeface="Arial"/>
                <a:cs typeface="Arial"/>
                <a:sym typeface="Arial"/>
              </a:rPr>
              <a:t>URL-encoded: </a:t>
            </a:r>
            <a:r>
              <a:rPr lang="es">
                <a:latin typeface="Arial"/>
                <a:ea typeface="Arial"/>
                <a:cs typeface="Arial"/>
                <a:sym typeface="Arial"/>
              </a:rPr>
              <a:t>bodyParser.urlencoded({ extended: true }) analiza los datos que se envían a través de formularios HTML y los convierte en un objeto JavaScript. </a:t>
            </a:r>
            <a:endParaRPr>
              <a:latin typeface="Arial"/>
              <a:ea typeface="Arial"/>
              <a:cs typeface="Arial"/>
              <a:sym typeface="Arial"/>
            </a:endParaRPr>
          </a:p>
          <a:p>
            <a:pPr indent="0" lvl="0" marL="0" rtl="0" algn="l">
              <a:spcBef>
                <a:spcPts val="1200"/>
              </a:spcBef>
              <a:spcAft>
                <a:spcPts val="0"/>
              </a:spcAft>
              <a:buNone/>
            </a:pPr>
            <a:r>
              <a:rPr b="1" lang="es">
                <a:latin typeface="Arial"/>
                <a:ea typeface="Arial"/>
                <a:cs typeface="Arial"/>
                <a:sym typeface="Arial"/>
              </a:rPr>
              <a:t>¿Por qué usarlo? </a:t>
            </a:r>
            <a:r>
              <a:rPr lang="es">
                <a:latin typeface="Arial"/>
                <a:ea typeface="Arial"/>
                <a:cs typeface="Arial"/>
                <a:sym typeface="Arial"/>
              </a:rPr>
              <a:t>Facilita el acceso a los datos en el cuerpo de la solicitud. Reduce la cantidad de código necesario para manejar diferentes tipos de datos. Mejora la legibilidad y organización de tu código. </a:t>
            </a:r>
            <a:endParaRPr>
              <a:latin typeface="Arial"/>
              <a:ea typeface="Arial"/>
              <a:cs typeface="Arial"/>
              <a:sym typeface="Arial"/>
            </a:endParaRPr>
          </a:p>
          <a:p>
            <a:pPr indent="0" lvl="0" marL="0" rtl="0" algn="l">
              <a:spcBef>
                <a:spcPts val="1200"/>
              </a:spcBef>
              <a:spcAft>
                <a:spcPts val="1200"/>
              </a:spcAft>
              <a:buNone/>
            </a:pPr>
            <a:r>
              <a:rPr b="1" lang="es">
                <a:latin typeface="Arial"/>
                <a:ea typeface="Arial"/>
                <a:cs typeface="Arial"/>
                <a:sym typeface="Arial"/>
              </a:rPr>
              <a:t>Notas:</a:t>
            </a:r>
            <a:r>
              <a:rPr lang="es">
                <a:latin typeface="Arial"/>
                <a:ea typeface="Arial"/>
                <a:cs typeface="Arial"/>
                <a:sym typeface="Arial"/>
              </a:rPr>
              <a:t> A partir de Express 4.16.0, no es necesario instalar body-parser por separado, ya que sus funciones se integraron directamente en Express. Puedes usar express.json() y express.urlencoded() para el mismo propósito.</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t>
            </a:r>
            <a:r>
              <a:rPr lang="es"/>
              <a:t>ethod-override</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a:t>E</a:t>
            </a:r>
            <a:r>
              <a:rPr lang="es"/>
              <a:t>s un middleware de Node.js que permite cambiar el método HTTP de las solicitudes. Esto es especialmente útil en situaciones donde los navegadores solo permiten métodos GET y POST. Con method-override, puedes simular métodos como PUT o DELETE, lo cual es </a:t>
            </a:r>
            <a:r>
              <a:rPr lang="es">
                <a:latin typeface="Arial"/>
                <a:ea typeface="Arial"/>
                <a:cs typeface="Arial"/>
                <a:sym typeface="Arial"/>
              </a:rPr>
              <a:t>común en aplicaciones RESTful.</a:t>
            </a:r>
            <a:endParaRPr>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¿Por qué usarlo?</a:t>
            </a:r>
            <a:endParaRPr b="1">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Permite usar métodos HTTP que de otro modo no estarían disponibles en un formulario HTML.</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Facilita la construcción de API RESTful.</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Mejora la semántica de las solicitudes HTTP, haciendo que sean más claras y fáciles de entender.</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Notas:</a:t>
            </a:r>
            <a:endParaRPr b="1">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Puedes personalizar el nombre del parámetro utilizado para especificar el método, por defecto es </a:t>
            </a:r>
            <a:r>
              <a:rPr lang="es" sz="1100">
                <a:solidFill>
                  <a:srgbClr val="188038"/>
                </a:solidFill>
                <a:latin typeface="Arial"/>
                <a:ea typeface="Arial"/>
                <a:cs typeface="Arial"/>
                <a:sym typeface="Arial"/>
              </a:rPr>
              <a:t>_method</a:t>
            </a:r>
            <a:r>
              <a:rPr lang="es" sz="1100">
                <a:solidFill>
                  <a:srgbClr val="000000"/>
                </a:solidFill>
                <a:latin typeface="Arial"/>
                <a:ea typeface="Arial"/>
                <a:cs typeface="Arial"/>
                <a:sym typeface="Arial"/>
              </a:rPr>
              <a:t>, pero puedes cambiarlo al configurarlo.</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package.json</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3518650" y="926700"/>
            <a:ext cx="5010150"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Inicializando el servidor HTTP</a:t>
            </a:r>
            <a:endParaRPr/>
          </a:p>
        </p:txBody>
      </p:sp>
      <p:sp>
        <p:nvSpPr>
          <p:cNvPr id="128" name="Google Shape;128;p19"/>
          <p:cNvSpPr txBox="1"/>
          <p:nvPr>
            <p:ph idx="1" type="body"/>
          </p:nvPr>
        </p:nvSpPr>
        <p:spPr>
          <a:xfrm>
            <a:off x="835200" y="1928300"/>
            <a:ext cx="34599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000">
                <a:solidFill>
                  <a:srgbClr val="010614"/>
                </a:solidFill>
                <a:latin typeface="Arial"/>
                <a:ea typeface="Arial"/>
                <a:cs typeface="Arial"/>
                <a:sym typeface="Arial"/>
              </a:rPr>
              <a:t>Las primeras líneas se encargan de incluir las dependencias que vamos a usar con </a:t>
            </a:r>
            <a:r>
              <a:rPr lang="es" sz="1000">
                <a:solidFill>
                  <a:srgbClr val="E83E8C"/>
                </a:solidFill>
                <a:latin typeface="Arial"/>
                <a:ea typeface="Arial"/>
                <a:cs typeface="Arial"/>
                <a:sym typeface="Arial"/>
              </a:rPr>
              <a:t>require</a:t>
            </a:r>
            <a:r>
              <a:rPr lang="es" sz="1000">
                <a:solidFill>
                  <a:srgbClr val="010614"/>
                </a:solidFill>
                <a:latin typeface="Arial"/>
                <a:ea typeface="Arial"/>
                <a:cs typeface="Arial"/>
                <a:sym typeface="Arial"/>
              </a:rPr>
              <a:t>. Importamos Express para facilitarnos crear el servidor y realizar llamadas HTTP, Creamos un archivo llamado app.js en el directorio raíz que será el que ejecute nuestra aplicación y arranque nuestro servidor. Crearemos en primer lugar un sencillo servidor web para comprobar que tenemos todo lo necesario instalado, y a continuación iremos escribiendo más código.</a:t>
            </a:r>
            <a:endParaRPr sz="1000">
              <a:solidFill>
                <a:srgbClr val="010614"/>
              </a:solidFill>
              <a:latin typeface="Arial"/>
              <a:ea typeface="Arial"/>
              <a:cs typeface="Arial"/>
              <a:sym typeface="Arial"/>
            </a:endParaRPr>
          </a:p>
          <a:p>
            <a:pPr indent="0" lvl="0" marL="0" rtl="0" algn="l">
              <a:spcBef>
                <a:spcPts val="1200"/>
              </a:spcBef>
              <a:spcAft>
                <a:spcPts val="1200"/>
              </a:spcAft>
              <a:buNone/>
            </a:pPr>
            <a:r>
              <a:rPr lang="es" sz="1000">
                <a:solidFill>
                  <a:srgbClr val="010614"/>
                </a:solidFill>
                <a:latin typeface="Arial"/>
                <a:ea typeface="Arial"/>
                <a:cs typeface="Arial"/>
                <a:sym typeface="Arial"/>
              </a:rPr>
              <a:t>Por otro lado les dejo un listado de código http de los más usados para que los puedan colocar para el manejo de errores. </a:t>
            </a:r>
            <a:r>
              <a:rPr lang="es" sz="1000" u="sng">
                <a:solidFill>
                  <a:schemeClr val="hlink"/>
                </a:solidFill>
                <a:latin typeface="Arial"/>
                <a:ea typeface="Arial"/>
                <a:cs typeface="Arial"/>
                <a:sym typeface="Arial"/>
                <a:hlinkClick r:id="rId3"/>
              </a:rPr>
              <a:t>https://es.semrush.com/blog/codigos-de-estado-http/</a:t>
            </a:r>
            <a:endParaRPr sz="1000">
              <a:solidFill>
                <a:srgbClr val="010614"/>
              </a:solidFill>
              <a:latin typeface="Arial"/>
              <a:ea typeface="Arial"/>
              <a:cs typeface="Arial"/>
              <a:sym typeface="Arial"/>
            </a:endParaRPr>
          </a:p>
        </p:txBody>
      </p:sp>
      <p:pic>
        <p:nvPicPr>
          <p:cNvPr id="129" name="Google Shape;129;p19"/>
          <p:cNvPicPr preferRelativeResize="0"/>
          <p:nvPr/>
        </p:nvPicPr>
        <p:blipFill>
          <a:blip r:embed="rId4">
            <a:alphaModFix/>
          </a:blip>
          <a:stretch>
            <a:fillRect/>
          </a:stretch>
        </p:blipFill>
        <p:spPr>
          <a:xfrm>
            <a:off x="4512900" y="1928300"/>
            <a:ext cx="3905250" cy="256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Agregar Nodemon</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Arial"/>
                <a:ea typeface="Arial"/>
                <a:cs typeface="Arial"/>
                <a:sym typeface="Arial"/>
              </a:rPr>
              <a:t>Como hemos visto, Nodemon es una herramienta de desarrollo que automáticamente reinicia el servidor cada vez que se  hacen cambios en el código. Esto es útil durante el desarrollo, ya que permite ver los cambios en el código sin tener que detener y volver a iniciar manualmente el servidor cada vez.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En la terminal: </a:t>
            </a:r>
            <a:r>
              <a:rPr b="1" lang="es">
                <a:latin typeface="Arial"/>
                <a:ea typeface="Arial"/>
                <a:cs typeface="Arial"/>
                <a:sym typeface="Arial"/>
              </a:rPr>
              <a:t>npm install nodemon --save-dev</a:t>
            </a:r>
            <a:r>
              <a:rPr lang="es">
                <a:latin typeface="Arial"/>
                <a:ea typeface="Arial"/>
                <a:cs typeface="Arial"/>
                <a:sym typeface="Arial"/>
              </a:rPr>
              <a:t> y ejecutamos  con </a:t>
            </a:r>
            <a:r>
              <a:rPr b="1" lang="es">
                <a:latin typeface="Arial"/>
                <a:ea typeface="Arial"/>
                <a:cs typeface="Arial"/>
                <a:sym typeface="Arial"/>
              </a:rPr>
              <a:t>npm run dev</a:t>
            </a:r>
            <a:endParaRPr b="1">
              <a:latin typeface="Arial"/>
              <a:ea typeface="Arial"/>
              <a:cs typeface="Arial"/>
              <a:sym typeface="Arial"/>
            </a:endParaRPr>
          </a:p>
        </p:txBody>
      </p:sp>
      <p:pic>
        <p:nvPicPr>
          <p:cNvPr id="136" name="Google Shape;136;p20"/>
          <p:cNvPicPr preferRelativeResize="0"/>
          <p:nvPr/>
        </p:nvPicPr>
        <p:blipFill>
          <a:blip r:embed="rId3">
            <a:alphaModFix/>
          </a:blip>
          <a:stretch>
            <a:fillRect/>
          </a:stretch>
        </p:blipFill>
        <p:spPr>
          <a:xfrm>
            <a:off x="796200" y="3525088"/>
            <a:ext cx="4648200" cy="136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1725" y="693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Creando los modelos de nuestra API REST</a:t>
            </a:r>
            <a:endParaRPr/>
          </a:p>
        </p:txBody>
      </p:sp>
      <p:sp>
        <p:nvSpPr>
          <p:cNvPr id="142" name="Google Shape;142;p21"/>
          <p:cNvSpPr txBox="1"/>
          <p:nvPr>
            <p:ph idx="1" type="body"/>
          </p:nvPr>
        </p:nvSpPr>
        <p:spPr>
          <a:xfrm>
            <a:off x="5246850" y="1411675"/>
            <a:ext cx="3171300" cy="2928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Vamos a crear un modelo usando Mongoose para poder guardar la información en la base de datos siguiendo el esquema.</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Como dijimos, para este ejemplo vamos a crear una base de datos de series de TV, por lo tanto vamos a crear un modelo (en el archivo: </a:t>
            </a:r>
            <a:r>
              <a:rPr lang="es" sz="1400">
                <a:solidFill>
                  <a:srgbClr val="E83E8C"/>
                </a:solidFill>
                <a:latin typeface="Arial"/>
                <a:ea typeface="Arial"/>
                <a:cs typeface="Arial"/>
                <a:sym typeface="Arial"/>
              </a:rPr>
              <a:t>models/tvshow.js</a:t>
            </a:r>
            <a:r>
              <a:rPr lang="es" sz="1400">
                <a:solidFill>
                  <a:srgbClr val="010614"/>
                </a:solidFill>
                <a:latin typeface="Arial"/>
                <a:ea typeface="Arial"/>
                <a:cs typeface="Arial"/>
                <a:sym typeface="Arial"/>
              </a:rPr>
              <a:t> ) que incluya la información de una serie de TV, como pueden ser su título, el año de inicio, país de producción, una imagen promocional, número de temporadas, género y resumen del argumento.</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En el ejemplo figura const para el esquema, es más usado y moderno que el Var.</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Una vez que configuremos la base, ya tenemos todo configurado y listo para albergar los datos, sólo nos queda crear las rutas que definirán las llamadas a la API para poder guardar y consultar la información.</a:t>
            </a:r>
            <a:endParaRPr/>
          </a:p>
        </p:txBody>
      </p:sp>
      <p:pic>
        <p:nvPicPr>
          <p:cNvPr id="143" name="Google Shape;143;p21"/>
          <p:cNvPicPr preferRelativeResize="0"/>
          <p:nvPr/>
        </p:nvPicPr>
        <p:blipFill>
          <a:blip r:embed="rId3">
            <a:alphaModFix/>
          </a:blip>
          <a:stretch>
            <a:fillRect/>
          </a:stretch>
        </p:blipFill>
        <p:spPr>
          <a:xfrm>
            <a:off x="811723" y="1411673"/>
            <a:ext cx="4348600" cy="292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