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Proxima Nova"/>
      <p:regular r:id="rId33"/>
      <p:bold r:id="rId34"/>
      <p:italic r:id="rId35"/>
      <p:boldItalic r:id="rId36"/>
    </p:embeddedFont>
    <p:embeddedFont>
      <p:font typeface="Lato"/>
      <p:regular r:id="rId37"/>
      <p:bold r:id="rId38"/>
      <p:italic r:id="rId39"/>
      <p:boldItalic r:id="rId40"/>
    </p:embeddedFont>
    <p:embeddedFont>
      <p:font typeface="Roboto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7.xml"/><Relationship Id="rId44" Type="http://schemas.openxmlformats.org/officeDocument/2006/relationships/font" Target="fonts/RobotoMono-boldItalic.fntdata"/><Relationship Id="rId21" Type="http://schemas.openxmlformats.org/officeDocument/2006/relationships/slide" Target="slides/slide16.xml"/><Relationship Id="rId43" Type="http://schemas.openxmlformats.org/officeDocument/2006/relationships/font" Target="fonts/RobotoMon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4b5e60a7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4b5e60a7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4b5e60a7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4b5e60a7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4b5e60a7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4b5e60a7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4b5e60a7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4b5e60a7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4b5e60a7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4b5e60a7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4b5e60a7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4b5e60a7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4b5e60a7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4b5e60a7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4b5e60a7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4b5e60a7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4b5e60a7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4b5e60a7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4ba9e8f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4ba9e8f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a57d45cc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a57d45c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4ba9e8f2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4ba9e8f2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0e28d28c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0e28d28c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50994c8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50994c8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4b5e60a7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4b5e60a7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4b5e60a7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4b5e60a7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4b5e60a7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4b5e60a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4b5e60a7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4b5e60a7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4b5e60a7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4b5e60a7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4b5e60a7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4b5e60a7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4b5e60a7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4b5e60a7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4b5e60a7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4b5e60a7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jwt.i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Autenticación</a:t>
            </a:r>
            <a:endParaRPr/>
          </a:p>
          <a:p>
            <a:pPr indent="0" lvl="0" marL="0" rtl="0" algn="l">
              <a:spcBef>
                <a:spcPts val="0"/>
              </a:spcBef>
              <a:spcAft>
                <a:spcPts val="0"/>
              </a:spcAft>
              <a:buNone/>
            </a:pPr>
            <a:r>
              <a:rPr lang="es"/>
              <a:t>y autorización</a:t>
            </a:r>
            <a:endParaRPr/>
          </a:p>
          <a:p>
            <a:pPr indent="0" lvl="0" marL="0" rtl="0" algn="l">
              <a:spcBef>
                <a:spcPts val="0"/>
              </a:spcBef>
              <a:spcAft>
                <a:spcPts val="0"/>
              </a:spcAft>
              <a:buNone/>
            </a:pPr>
            <a:r>
              <a:rPr lang="es"/>
              <a:t>JWT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Desarrollo de Sistemas Web - Back End</a:t>
            </a:r>
            <a:endParaRPr/>
          </a:p>
        </p:txBody>
      </p:sp>
      <p:sp>
        <p:nvSpPr>
          <p:cNvPr id="88" name="Google Shape;88;p13"/>
          <p:cNvSpPr txBox="1"/>
          <p:nvPr>
            <p:ph idx="1" type="subTitle"/>
          </p:nvPr>
        </p:nvSpPr>
        <p:spPr>
          <a:xfrm>
            <a:off x="5474975" y="4706750"/>
            <a:ext cx="3531900" cy="291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sz="1200"/>
              <a:t>Versión 1.0 F. Act 27/09/2024</a:t>
            </a:r>
            <a:endParaRPr sz="1100"/>
          </a:p>
        </p:txBody>
      </p:sp>
      <p:pic>
        <p:nvPicPr>
          <p:cNvPr id="89" name="Google Shape;89;p13"/>
          <p:cNvPicPr preferRelativeResize="0"/>
          <p:nvPr/>
        </p:nvPicPr>
        <p:blipFill>
          <a:blip r:embed="rId3">
            <a:alphaModFix/>
          </a:blip>
          <a:stretch>
            <a:fillRect/>
          </a:stretch>
        </p:blipFill>
        <p:spPr>
          <a:xfrm>
            <a:off x="7468025" y="3763200"/>
            <a:ext cx="1017650" cy="1017650"/>
          </a:xfrm>
          <a:prstGeom prst="rect">
            <a:avLst/>
          </a:prstGeom>
          <a:noFill/>
          <a:ln>
            <a:noFill/>
          </a:ln>
        </p:spPr>
      </p:pic>
      <p:pic>
        <p:nvPicPr>
          <p:cNvPr id="90" name="Google Shape;90;p13"/>
          <p:cNvPicPr preferRelativeResize="0"/>
          <p:nvPr/>
        </p:nvPicPr>
        <p:blipFill>
          <a:blip r:embed="rId4">
            <a:alphaModFix/>
          </a:blip>
          <a:stretch>
            <a:fillRect/>
          </a:stretch>
        </p:blipFill>
        <p:spPr>
          <a:xfrm>
            <a:off x="5125550" y="1136275"/>
            <a:ext cx="2809875" cy="1724025"/>
          </a:xfrm>
          <a:prstGeom prst="rect">
            <a:avLst/>
          </a:prstGeom>
          <a:noFill/>
          <a:ln>
            <a:noFill/>
          </a:ln>
        </p:spPr>
      </p:pic>
      <p:pic>
        <p:nvPicPr>
          <p:cNvPr id="91" name="Google Shape;91;p13"/>
          <p:cNvPicPr preferRelativeResize="0"/>
          <p:nvPr/>
        </p:nvPicPr>
        <p:blipFill>
          <a:blip r:embed="rId5">
            <a:alphaModFix/>
          </a:blip>
          <a:stretch>
            <a:fillRect/>
          </a:stretch>
        </p:blipFill>
        <p:spPr>
          <a:xfrm>
            <a:off x="5050750" y="2257125"/>
            <a:ext cx="2959469" cy="1664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587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¿Qué es JSON Web Token (JWT)?</a:t>
            </a:r>
            <a:endParaRPr/>
          </a:p>
        </p:txBody>
      </p:sp>
      <p:sp>
        <p:nvSpPr>
          <p:cNvPr id="145" name="Google Shape;145;p22"/>
          <p:cNvSpPr txBox="1"/>
          <p:nvPr>
            <p:ph idx="1" type="body"/>
          </p:nvPr>
        </p:nvSpPr>
        <p:spPr>
          <a:xfrm>
            <a:off x="729450" y="1471500"/>
            <a:ext cx="7688700" cy="34515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s" sz="1100">
                <a:solidFill>
                  <a:srgbClr val="000000"/>
                </a:solidFill>
                <a:latin typeface="Arial"/>
                <a:ea typeface="Arial"/>
                <a:cs typeface="Arial"/>
                <a:sym typeface="Arial"/>
              </a:rPr>
              <a:t>JSON Web Token (JWT) es un estándar abierto que permite la creación de tokens compactos y seguros para la autenticación y autorización en aplicaciones web y servicios. Los JWT pueden ser utilizados para transmitir información de forma segura entre partes como un objeto JSON.</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s">
                <a:solidFill>
                  <a:srgbClr val="000000"/>
                </a:solidFill>
                <a:latin typeface="Arial"/>
                <a:ea typeface="Arial"/>
                <a:cs typeface="Arial"/>
                <a:sym typeface="Arial"/>
              </a:rPr>
              <a:t>Tipos de JWT</a:t>
            </a:r>
            <a:endParaRPr b="1">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JSON Web Signature (JWS)</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s">
                <a:solidFill>
                  <a:srgbClr val="000000"/>
                </a:solidFill>
                <a:latin typeface="Arial"/>
                <a:ea typeface="Arial"/>
                <a:cs typeface="Arial"/>
                <a:sym typeface="Arial"/>
              </a:rPr>
              <a:t>Descripción</a:t>
            </a:r>
            <a:r>
              <a:rPr lang="es">
                <a:solidFill>
                  <a:srgbClr val="000000"/>
                </a:solidFill>
                <a:latin typeface="Arial"/>
                <a:ea typeface="Arial"/>
                <a:cs typeface="Arial"/>
                <a:sym typeface="Arial"/>
              </a:rPr>
              <a:t>: Proporciona integridad y autenticidad al token mediante la firma digital.</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s">
                <a:solidFill>
                  <a:srgbClr val="000000"/>
                </a:solidFill>
                <a:latin typeface="Arial"/>
                <a:ea typeface="Arial"/>
                <a:cs typeface="Arial"/>
                <a:sym typeface="Arial"/>
              </a:rPr>
              <a:t>Funcionamiento</a:t>
            </a:r>
            <a:r>
              <a:rPr lang="es">
                <a:solidFill>
                  <a:srgbClr val="000000"/>
                </a:solidFill>
                <a:latin typeface="Arial"/>
                <a:ea typeface="Arial"/>
                <a:cs typeface="Arial"/>
                <a:sym typeface="Arial"/>
              </a:rPr>
              <a:t>: Utiliza un algoritmo de hash y una clave secreta compartida para firmar el token. El receptor puede verificar la firma utilizando la misma clave.</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JSON Web Encryption (JWE)</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s">
                <a:solidFill>
                  <a:srgbClr val="000000"/>
                </a:solidFill>
                <a:latin typeface="Arial"/>
                <a:ea typeface="Arial"/>
                <a:cs typeface="Arial"/>
                <a:sym typeface="Arial"/>
              </a:rPr>
              <a:t>Descripción</a:t>
            </a:r>
            <a:r>
              <a:rPr lang="es">
                <a:solidFill>
                  <a:srgbClr val="000000"/>
                </a:solidFill>
                <a:latin typeface="Arial"/>
                <a:ea typeface="Arial"/>
                <a:cs typeface="Arial"/>
                <a:sym typeface="Arial"/>
              </a:rPr>
              <a:t>: Cifra el contenido del token para proteger la privacidad de los datos.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s">
                <a:solidFill>
                  <a:srgbClr val="000000"/>
                </a:solidFill>
                <a:latin typeface="Arial"/>
                <a:ea typeface="Arial"/>
                <a:cs typeface="Arial"/>
                <a:sym typeface="Arial"/>
              </a:rPr>
              <a:t>Funcionamiento</a:t>
            </a:r>
            <a:r>
              <a:rPr lang="es">
                <a:solidFill>
                  <a:srgbClr val="000000"/>
                </a:solidFill>
                <a:latin typeface="Arial"/>
                <a:ea typeface="Arial"/>
                <a:cs typeface="Arial"/>
                <a:sym typeface="Arial"/>
              </a:rPr>
              <a:t>: Utiliza algoritmos de cifrado para asegurar que solo las partes autorizadas puedan descifrar y acceder al contenido del token.</a:t>
            </a:r>
            <a:endParaRPr>
              <a:solidFill>
                <a:srgbClr val="000000"/>
              </a:solidFill>
              <a:latin typeface="Arial"/>
              <a:ea typeface="Arial"/>
              <a:cs typeface="Arial"/>
              <a:sym typeface="Arial"/>
            </a:endParaRPr>
          </a:p>
          <a:p>
            <a:pPr indent="0" lvl="0" marL="0" rtl="0" algn="l">
              <a:spcBef>
                <a:spcPts val="1400"/>
              </a:spcBef>
              <a:spcAft>
                <a:spcPts val="0"/>
              </a:spcAft>
              <a:buNone/>
            </a:pPr>
            <a:r>
              <a:rPr b="1" lang="es">
                <a:solidFill>
                  <a:srgbClr val="000000"/>
                </a:solidFill>
                <a:latin typeface="Arial"/>
                <a:ea typeface="Arial"/>
                <a:cs typeface="Arial"/>
                <a:sym typeface="Arial"/>
              </a:rPr>
              <a:t>Algoritmos de Codificación</a:t>
            </a:r>
            <a:endParaRPr b="1">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s" sz="1100">
                <a:solidFill>
                  <a:srgbClr val="000000"/>
                </a:solidFill>
                <a:latin typeface="Arial"/>
                <a:ea typeface="Arial"/>
                <a:cs typeface="Arial"/>
                <a:sym typeface="Arial"/>
              </a:rPr>
              <a:t>Simétricos</a:t>
            </a:r>
            <a:r>
              <a:rPr lang="es" sz="1100">
                <a:solidFill>
                  <a:srgbClr val="000000"/>
                </a:solidFill>
                <a:latin typeface="Arial"/>
                <a:ea typeface="Arial"/>
                <a:cs typeface="Arial"/>
                <a:sym typeface="Arial"/>
              </a:rPr>
              <a:t>: Usan una única clave secreta para encriptar y desencriptar el token. Ejemplo: HMAC.</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Asimétricos</a:t>
            </a:r>
            <a:r>
              <a:rPr lang="es" sz="1100">
                <a:solidFill>
                  <a:srgbClr val="000000"/>
                </a:solidFill>
                <a:latin typeface="Arial"/>
                <a:ea typeface="Arial"/>
                <a:cs typeface="Arial"/>
                <a:sym typeface="Arial"/>
              </a:rPr>
              <a:t>: Utilizan un par de claves (una privada y una pública). La clave privada firma el token, y la clave pública se utiliza para verificarlo. </a:t>
            </a:r>
            <a:endParaRPr>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Estructura de un JWT</a:t>
            </a:r>
            <a:endParaRPr/>
          </a:p>
        </p:txBody>
      </p:sp>
      <p:sp>
        <p:nvSpPr>
          <p:cNvPr id="151" name="Google Shape;151;p23"/>
          <p:cNvSpPr txBox="1"/>
          <p:nvPr>
            <p:ph idx="1" type="body"/>
          </p:nvPr>
        </p:nvSpPr>
        <p:spPr>
          <a:xfrm>
            <a:off x="729450" y="2078875"/>
            <a:ext cx="7688700" cy="2680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sz="1400">
                <a:solidFill>
                  <a:srgbClr val="010614"/>
                </a:solidFill>
                <a:latin typeface="Arial"/>
                <a:ea typeface="Arial"/>
                <a:cs typeface="Arial"/>
                <a:sym typeface="Arial"/>
              </a:rPr>
              <a:t>- La primera parte es el header y contiene el algoritmo y el tipo de token que utilizamos para firmar.</a:t>
            </a:r>
            <a:endParaRPr sz="1400">
              <a:solidFill>
                <a:srgbClr val="010614"/>
              </a:solidFill>
              <a:latin typeface="Arial"/>
              <a:ea typeface="Arial"/>
              <a:cs typeface="Arial"/>
              <a:sym typeface="Arial"/>
            </a:endParaRPr>
          </a:p>
          <a:p>
            <a:pPr indent="0" lvl="0" marL="0" rtl="0" algn="l">
              <a:spcBef>
                <a:spcPts val="1200"/>
              </a:spcBef>
              <a:spcAft>
                <a:spcPts val="0"/>
              </a:spcAft>
              <a:buNone/>
            </a:pPr>
            <a:r>
              <a:rPr lang="es" sz="1400">
                <a:solidFill>
                  <a:srgbClr val="010614"/>
                </a:solidFill>
                <a:latin typeface="Arial"/>
                <a:ea typeface="Arial"/>
                <a:cs typeface="Arial"/>
                <a:sym typeface="Arial"/>
              </a:rPr>
              <a:t>- La segunda parte es el payload, contiene información como la identificación del usuario, fechas de creación y expiración del token, entre otras (debemos tener cuidado de no transmitir información sensible ya que puede ser decodificada por alguna otra aplicación).</a:t>
            </a:r>
            <a:endParaRPr sz="1400">
              <a:solidFill>
                <a:srgbClr val="010614"/>
              </a:solidFill>
              <a:latin typeface="Arial"/>
              <a:ea typeface="Arial"/>
              <a:cs typeface="Arial"/>
              <a:sym typeface="Arial"/>
            </a:endParaRPr>
          </a:p>
          <a:p>
            <a:pPr indent="0" lvl="0" marL="0" rtl="0" algn="l">
              <a:spcBef>
                <a:spcPts val="1200"/>
              </a:spcBef>
              <a:spcAft>
                <a:spcPts val="0"/>
              </a:spcAft>
              <a:buNone/>
            </a:pPr>
            <a:r>
              <a:rPr lang="es" sz="1400">
                <a:solidFill>
                  <a:srgbClr val="010614"/>
                </a:solidFill>
                <a:latin typeface="Arial"/>
                <a:ea typeface="Arial"/>
                <a:cs typeface="Arial"/>
                <a:sym typeface="Arial"/>
              </a:rPr>
              <a:t>- Por último, la signature es la tercera parte del token y se genera codificando los anteriores campos más una firma secreta. Gracias a esta parte del token podemos verificar su autenticidad e invalidar el token si alguno de los campos cambia.</a:t>
            </a:r>
            <a:endParaRPr sz="1400">
              <a:solidFill>
                <a:srgbClr val="010614"/>
              </a:solidFill>
              <a:latin typeface="Arial"/>
              <a:ea typeface="Arial"/>
              <a:cs typeface="Arial"/>
              <a:sym typeface="Arial"/>
            </a:endParaRPr>
          </a:p>
          <a:p>
            <a:pPr indent="0" lvl="0" marL="0" rtl="0" algn="l">
              <a:spcBef>
                <a:spcPts val="1200"/>
              </a:spcBef>
              <a:spcAft>
                <a:spcPts val="0"/>
              </a:spcAft>
              <a:buNone/>
            </a:pPr>
            <a:r>
              <a:rPr lang="es" sz="1400">
                <a:solidFill>
                  <a:srgbClr val="010614"/>
                </a:solidFill>
                <a:latin typeface="Arial"/>
                <a:ea typeface="Arial"/>
                <a:cs typeface="Arial"/>
                <a:sym typeface="Arial"/>
              </a:rPr>
              <a:t>Las partes de un JWT se codifican como un objeto JSON que está firmado digitalmente utilizando JSON Web Signature (JWS). Los JWT se dividen en 3 cadenas de texto separadas por puntos. Cada una de las partes está codificada en base64Url.</a:t>
            </a:r>
            <a:endParaRPr sz="1400">
              <a:solidFill>
                <a:srgbClr val="010614"/>
              </a:solidFill>
              <a:latin typeface="Arial"/>
              <a:ea typeface="Arial"/>
              <a:cs typeface="Arial"/>
              <a:sym typeface="Arial"/>
            </a:endParaRPr>
          </a:p>
          <a:p>
            <a:pPr indent="0" lvl="0" marL="0" rtl="0" algn="l">
              <a:spcBef>
                <a:spcPts val="1200"/>
              </a:spcBef>
              <a:spcAft>
                <a:spcPts val="1200"/>
              </a:spcAft>
              <a:buNone/>
            </a:pPr>
            <a:r>
              <a:rPr lang="es" sz="1400">
                <a:solidFill>
                  <a:srgbClr val="010614"/>
                </a:solidFill>
                <a:latin typeface="Arial"/>
                <a:ea typeface="Arial"/>
                <a:cs typeface="Arial"/>
                <a:sym typeface="Arial"/>
              </a:rPr>
              <a:t>Los tokens JWT se componen de tres secciones: un algoritmo de firmado, el payload (información) y la firma (llave que permite al receptor verificar que el mensaje no ha sido modificado durante la transmisión)</a:t>
            </a:r>
            <a:endParaRPr sz="1400">
              <a:solidFill>
                <a:srgbClr val="010614"/>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77500" y="597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Base64Url</a:t>
            </a:r>
            <a:endParaRPr/>
          </a:p>
        </p:txBody>
      </p:sp>
      <p:sp>
        <p:nvSpPr>
          <p:cNvPr id="157" name="Google Shape;157;p24"/>
          <p:cNvSpPr txBox="1"/>
          <p:nvPr>
            <p:ph idx="1" type="body"/>
          </p:nvPr>
        </p:nvSpPr>
        <p:spPr>
          <a:xfrm>
            <a:off x="729450" y="1365750"/>
            <a:ext cx="7688700" cy="342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s" sz="1100">
                <a:solidFill>
                  <a:srgbClr val="000000"/>
                </a:solidFill>
                <a:latin typeface="Arial"/>
                <a:ea typeface="Arial"/>
                <a:cs typeface="Arial"/>
                <a:sym typeface="Arial"/>
              </a:rPr>
              <a:t>Es una variante del esquema de codificación Base64, utilizada principalmente en el contexto de la transmisión de datos en aplicaciones web y sistemas que requieren una representación de datos segura y eficiente, como JSON Web Tokens (JWT). ¿Como Funciona? El algoritmo toma cualquier dato, lo pasa a binario, y va tomando porciones de 6 bits (ya que 2^6=64), que en decimal nos indica el índice (empezando en 0) del carácter equivalente en el alfabeto elegido.</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s">
                <a:solidFill>
                  <a:srgbClr val="000000"/>
                </a:solidFill>
                <a:latin typeface="Arial"/>
                <a:ea typeface="Arial"/>
                <a:cs typeface="Arial"/>
                <a:sym typeface="Arial"/>
              </a:rPr>
              <a:t>Características de Base64Url</a:t>
            </a:r>
            <a:endParaRPr b="1">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AutoNum type="arabicPeriod"/>
            </a:pPr>
            <a:r>
              <a:rPr b="1" lang="es" sz="1100">
                <a:solidFill>
                  <a:srgbClr val="000000"/>
                </a:solidFill>
                <a:latin typeface="Arial"/>
                <a:ea typeface="Arial"/>
                <a:cs typeface="Arial"/>
                <a:sym typeface="Arial"/>
              </a:rPr>
              <a:t>Codificación Base64</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lang="es">
                <a:solidFill>
                  <a:srgbClr val="000000"/>
                </a:solidFill>
                <a:latin typeface="Arial"/>
                <a:ea typeface="Arial"/>
                <a:cs typeface="Arial"/>
                <a:sym typeface="Arial"/>
              </a:rPr>
              <a:t>Base64 es un método de codificación que convierte datos binarios en una cadena de texto utilizando 64 caracteres ASCII. Esto es útil para transmitir datos en formatos que solo aceptan texto, como JSON o URLs.</a:t>
            </a:r>
            <a:endParaRPr>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AutoNum type="arabicPeriod"/>
            </a:pPr>
            <a:r>
              <a:rPr b="1" lang="es" sz="1100">
                <a:solidFill>
                  <a:srgbClr val="000000"/>
                </a:solidFill>
                <a:latin typeface="Arial"/>
                <a:ea typeface="Arial"/>
                <a:cs typeface="Arial"/>
                <a:sym typeface="Arial"/>
              </a:rPr>
              <a:t>Diferencias con Base64</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b="1" lang="es">
                <a:solidFill>
                  <a:srgbClr val="000000"/>
                </a:solidFill>
                <a:latin typeface="Arial"/>
                <a:ea typeface="Arial"/>
                <a:cs typeface="Arial"/>
                <a:sym typeface="Arial"/>
              </a:rPr>
              <a:t>Caracteres</a:t>
            </a:r>
            <a:r>
              <a:rPr b="1" lang="es">
                <a:solidFill>
                  <a:srgbClr val="000000"/>
                </a:solidFill>
                <a:latin typeface="Arial"/>
                <a:ea typeface="Arial"/>
                <a:cs typeface="Arial"/>
                <a:sym typeface="Arial"/>
              </a:rPr>
              <a:t> en Base64Url</a:t>
            </a:r>
            <a:r>
              <a:rPr lang="es">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3211" lvl="2" marL="1371600" rtl="0" algn="l">
              <a:spcBef>
                <a:spcPts val="0"/>
              </a:spcBef>
              <a:spcAft>
                <a:spcPts val="0"/>
              </a:spcAft>
              <a:buClr>
                <a:srgbClr val="000000"/>
              </a:buClr>
              <a:buSzPct val="100000"/>
              <a:buFont typeface="Arial"/>
              <a:buChar char="■"/>
            </a:pPr>
            <a:r>
              <a:rPr lang="es">
                <a:solidFill>
                  <a:srgbClr val="000000"/>
                </a:solidFill>
                <a:latin typeface="Arial"/>
                <a:ea typeface="Arial"/>
                <a:cs typeface="Arial"/>
                <a:sym typeface="Arial"/>
              </a:rPr>
              <a:t>Base64 utiliza </a:t>
            </a:r>
            <a:r>
              <a:rPr lang="es">
                <a:solidFill>
                  <a:srgbClr val="188038"/>
                </a:solidFill>
                <a:latin typeface="Roboto Mono"/>
                <a:ea typeface="Roboto Mono"/>
                <a:cs typeface="Roboto Mono"/>
                <a:sym typeface="Roboto Mono"/>
              </a:rPr>
              <a:t>+</a:t>
            </a:r>
            <a:r>
              <a:rPr lang="es">
                <a:solidFill>
                  <a:srgbClr val="000000"/>
                </a:solidFill>
                <a:latin typeface="Arial"/>
                <a:ea typeface="Arial"/>
                <a:cs typeface="Arial"/>
                <a:sym typeface="Arial"/>
              </a:rPr>
              <a:t> y </a:t>
            </a:r>
            <a:r>
              <a:rPr lang="es">
                <a:solidFill>
                  <a:srgbClr val="188038"/>
                </a:solidFill>
                <a:latin typeface="Roboto Mono"/>
                <a:ea typeface="Roboto Mono"/>
                <a:cs typeface="Roboto Mono"/>
                <a:sym typeface="Roboto Mono"/>
              </a:rPr>
              <a:t>/</a:t>
            </a:r>
            <a:r>
              <a:rPr lang="es">
                <a:solidFill>
                  <a:srgbClr val="000000"/>
                </a:solidFill>
                <a:latin typeface="Arial"/>
                <a:ea typeface="Arial"/>
                <a:cs typeface="Arial"/>
                <a:sym typeface="Arial"/>
              </a:rPr>
              <a:t> como caracteres adicionales, mientras que Base64Url sustituye </a:t>
            </a:r>
            <a:r>
              <a:rPr lang="es">
                <a:solidFill>
                  <a:srgbClr val="188038"/>
                </a:solidFill>
                <a:latin typeface="Roboto Mono"/>
                <a:ea typeface="Roboto Mono"/>
                <a:cs typeface="Roboto Mono"/>
                <a:sym typeface="Roboto Mono"/>
              </a:rPr>
              <a:t>+</a:t>
            </a:r>
            <a:r>
              <a:rPr lang="es">
                <a:solidFill>
                  <a:srgbClr val="000000"/>
                </a:solidFill>
                <a:latin typeface="Arial"/>
                <a:ea typeface="Arial"/>
                <a:cs typeface="Arial"/>
                <a:sym typeface="Arial"/>
              </a:rPr>
              <a:t> por </a:t>
            </a:r>
            <a:r>
              <a:rPr lang="es">
                <a:solidFill>
                  <a:srgbClr val="188038"/>
                </a:solidFill>
                <a:latin typeface="Roboto Mono"/>
                <a:ea typeface="Roboto Mono"/>
                <a:cs typeface="Roboto Mono"/>
                <a:sym typeface="Roboto Mono"/>
              </a:rPr>
              <a:t>-</a:t>
            </a:r>
            <a:r>
              <a:rPr lang="es">
                <a:solidFill>
                  <a:srgbClr val="000000"/>
                </a:solidFill>
                <a:latin typeface="Arial"/>
                <a:ea typeface="Arial"/>
                <a:cs typeface="Arial"/>
                <a:sym typeface="Arial"/>
              </a:rPr>
              <a:t> y </a:t>
            </a:r>
            <a:r>
              <a:rPr lang="es">
                <a:solidFill>
                  <a:srgbClr val="188038"/>
                </a:solidFill>
                <a:latin typeface="Roboto Mono"/>
                <a:ea typeface="Roboto Mono"/>
                <a:cs typeface="Roboto Mono"/>
                <a:sym typeface="Roboto Mono"/>
              </a:rPr>
              <a:t>/</a:t>
            </a:r>
            <a:r>
              <a:rPr lang="es">
                <a:solidFill>
                  <a:srgbClr val="000000"/>
                </a:solidFill>
                <a:latin typeface="Arial"/>
                <a:ea typeface="Arial"/>
                <a:cs typeface="Arial"/>
                <a:sym typeface="Arial"/>
              </a:rPr>
              <a:t> por </a:t>
            </a:r>
            <a:r>
              <a:rPr lang="es">
                <a:solidFill>
                  <a:srgbClr val="188038"/>
                </a:solidFill>
                <a:latin typeface="Roboto Mono"/>
                <a:ea typeface="Roboto Mono"/>
                <a:cs typeface="Roboto Mono"/>
                <a:sym typeface="Roboto Mono"/>
              </a:rPr>
              <a:t>_</a:t>
            </a:r>
            <a:r>
              <a:rPr lang="es">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b="1" lang="es">
                <a:solidFill>
                  <a:srgbClr val="000000"/>
                </a:solidFill>
                <a:latin typeface="Arial"/>
                <a:ea typeface="Arial"/>
                <a:cs typeface="Arial"/>
                <a:sym typeface="Arial"/>
              </a:rPr>
              <a:t>Eliminación de relleno</a:t>
            </a:r>
            <a:r>
              <a:rPr lang="es">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3211" lvl="2" marL="1371600" rtl="0" algn="l">
              <a:spcBef>
                <a:spcPts val="0"/>
              </a:spcBef>
              <a:spcAft>
                <a:spcPts val="0"/>
              </a:spcAft>
              <a:buClr>
                <a:srgbClr val="000000"/>
              </a:buClr>
              <a:buSzPct val="100000"/>
              <a:buFont typeface="Arial"/>
              <a:buChar char="■"/>
            </a:pPr>
            <a:r>
              <a:rPr lang="es">
                <a:solidFill>
                  <a:srgbClr val="000000"/>
                </a:solidFill>
                <a:latin typeface="Arial"/>
                <a:ea typeface="Arial"/>
                <a:cs typeface="Arial"/>
                <a:sym typeface="Arial"/>
              </a:rPr>
              <a:t>Base64 puede añadir uno o dos caracteres de relleno (</a:t>
            </a:r>
            <a:r>
              <a:rPr lang="es">
                <a:solidFill>
                  <a:srgbClr val="188038"/>
                </a:solidFill>
                <a:latin typeface="Roboto Mono"/>
                <a:ea typeface="Roboto Mono"/>
                <a:cs typeface="Roboto Mono"/>
                <a:sym typeface="Roboto Mono"/>
              </a:rPr>
              <a:t>=</a:t>
            </a:r>
            <a:r>
              <a:rPr lang="es">
                <a:solidFill>
                  <a:srgbClr val="000000"/>
                </a:solidFill>
                <a:latin typeface="Arial"/>
                <a:ea typeface="Arial"/>
                <a:cs typeface="Arial"/>
                <a:sym typeface="Arial"/>
              </a:rPr>
              <a:t>) al final para completar el bloque de 4 caracteres. Base64Url elimina estos caracteres de relleno, lo que simplifica su uso en URLs.</a:t>
            </a:r>
            <a:endParaRPr>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AutoNum type="arabicPeriod"/>
            </a:pPr>
            <a:r>
              <a:rPr b="1" lang="es" sz="1100">
                <a:solidFill>
                  <a:srgbClr val="000000"/>
                </a:solidFill>
                <a:latin typeface="Arial"/>
                <a:ea typeface="Arial"/>
                <a:cs typeface="Arial"/>
                <a:sym typeface="Arial"/>
              </a:rPr>
              <a:t>Usos Comunes</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b="1" lang="es">
                <a:solidFill>
                  <a:srgbClr val="000000"/>
                </a:solidFill>
                <a:latin typeface="Arial"/>
                <a:ea typeface="Arial"/>
                <a:cs typeface="Arial"/>
                <a:sym typeface="Arial"/>
              </a:rPr>
              <a:t>JWT</a:t>
            </a:r>
            <a:r>
              <a:rPr lang="es">
                <a:solidFill>
                  <a:srgbClr val="000000"/>
                </a:solidFill>
                <a:latin typeface="Arial"/>
                <a:ea typeface="Arial"/>
                <a:cs typeface="Arial"/>
                <a:sym typeface="Arial"/>
              </a:rPr>
              <a:t>: Base64Url se usa para codificar las partes del JWT (header, payload y signature) para que sean seguras y compatibles con las URLs.</a:t>
            </a:r>
            <a:endParaRPr>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b="1" lang="es">
                <a:solidFill>
                  <a:srgbClr val="000000"/>
                </a:solidFill>
                <a:latin typeface="Arial"/>
                <a:ea typeface="Arial"/>
                <a:cs typeface="Arial"/>
                <a:sym typeface="Arial"/>
              </a:rPr>
              <a:t>APIs REST</a:t>
            </a:r>
            <a:r>
              <a:rPr lang="es">
                <a:solidFill>
                  <a:srgbClr val="000000"/>
                </a:solidFill>
                <a:latin typeface="Arial"/>
                <a:ea typeface="Arial"/>
                <a:cs typeface="Arial"/>
                <a:sym typeface="Arial"/>
              </a:rPr>
              <a:t>: Se utiliza para codificar datos en solicitudes y respuestas sin problemas de compatibilidad.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Estructura de un JWT</a:t>
            </a:r>
            <a:endParaRPr/>
          </a:p>
        </p:txBody>
      </p:sp>
      <p:sp>
        <p:nvSpPr>
          <p:cNvPr id="163" name="Google Shape;163;p25"/>
          <p:cNvSpPr txBox="1"/>
          <p:nvPr>
            <p:ph idx="1" type="body"/>
          </p:nvPr>
        </p:nvSpPr>
        <p:spPr>
          <a:xfrm>
            <a:off x="729450" y="2078875"/>
            <a:ext cx="7688700" cy="27288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s" sz="1100">
                <a:solidFill>
                  <a:srgbClr val="000000"/>
                </a:solidFill>
                <a:latin typeface="Arial"/>
                <a:ea typeface="Arial"/>
                <a:cs typeface="Arial"/>
                <a:sym typeface="Arial"/>
              </a:rPr>
              <a:t>Un JWT está compuesto por tres partes, codificadas en Base64Url y separadas por puntos (</a:t>
            </a:r>
            <a:r>
              <a:rPr lang="es" sz="1100">
                <a:solidFill>
                  <a:srgbClr val="188038"/>
                </a:solidFill>
                <a:latin typeface="Roboto Mono"/>
                <a:ea typeface="Roboto Mono"/>
                <a:cs typeface="Roboto Mono"/>
                <a:sym typeface="Roboto Mono"/>
              </a:rPr>
              <a:t>.</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Header (Encabezado)</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s">
                <a:solidFill>
                  <a:srgbClr val="000000"/>
                </a:solidFill>
                <a:latin typeface="Arial"/>
                <a:ea typeface="Arial"/>
                <a:cs typeface="Arial"/>
                <a:sym typeface="Arial"/>
              </a:rPr>
              <a:t>Contiene el tipo de token (JWT) y el algoritmo de firma utilizado (por ejemplo, HMAC SHA256).</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Payload (Carga útil)</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s">
                <a:solidFill>
                  <a:srgbClr val="000000"/>
                </a:solidFill>
                <a:latin typeface="Arial"/>
                <a:ea typeface="Arial"/>
                <a:cs typeface="Arial"/>
                <a:sym typeface="Arial"/>
              </a:rPr>
              <a:t>Contiene la información que se desea transmitir. Puede incluir datos como:</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s">
                <a:solidFill>
                  <a:srgbClr val="188038"/>
                </a:solidFill>
                <a:latin typeface="Roboto Mono"/>
                <a:ea typeface="Roboto Mono"/>
                <a:cs typeface="Roboto Mono"/>
                <a:sym typeface="Roboto Mono"/>
              </a:rPr>
              <a:t>sub</a:t>
            </a:r>
            <a:r>
              <a:rPr lang="es">
                <a:solidFill>
                  <a:srgbClr val="000000"/>
                </a:solidFill>
                <a:latin typeface="Arial"/>
                <a:ea typeface="Arial"/>
                <a:cs typeface="Arial"/>
                <a:sym typeface="Arial"/>
              </a:rPr>
              <a:t> (subject): Identificación del usuario.</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s">
                <a:solidFill>
                  <a:srgbClr val="188038"/>
                </a:solidFill>
                <a:latin typeface="Roboto Mono"/>
                <a:ea typeface="Roboto Mono"/>
                <a:cs typeface="Roboto Mono"/>
                <a:sym typeface="Roboto Mono"/>
              </a:rPr>
              <a:t>iat</a:t>
            </a:r>
            <a:r>
              <a:rPr lang="es">
                <a:solidFill>
                  <a:srgbClr val="000000"/>
                </a:solidFill>
                <a:latin typeface="Arial"/>
                <a:ea typeface="Arial"/>
                <a:cs typeface="Arial"/>
                <a:sym typeface="Arial"/>
              </a:rPr>
              <a:t> (issued at): Fecha de creación del token.</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s">
                <a:solidFill>
                  <a:srgbClr val="188038"/>
                </a:solidFill>
                <a:latin typeface="Roboto Mono"/>
                <a:ea typeface="Roboto Mono"/>
                <a:cs typeface="Roboto Mono"/>
                <a:sym typeface="Roboto Mono"/>
              </a:rPr>
              <a:t>exp</a:t>
            </a:r>
            <a:r>
              <a:rPr lang="es">
                <a:solidFill>
                  <a:srgbClr val="000000"/>
                </a:solidFill>
                <a:latin typeface="Arial"/>
                <a:ea typeface="Arial"/>
                <a:cs typeface="Arial"/>
                <a:sym typeface="Arial"/>
              </a:rPr>
              <a:t> (expiration): Fecha de expiración del token.</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s">
                <a:solidFill>
                  <a:srgbClr val="000000"/>
                </a:solidFill>
                <a:latin typeface="Arial"/>
                <a:ea typeface="Arial"/>
                <a:cs typeface="Arial"/>
                <a:sym typeface="Arial"/>
              </a:rPr>
              <a:t>Nota</a:t>
            </a:r>
            <a:r>
              <a:rPr lang="es">
                <a:solidFill>
                  <a:srgbClr val="000000"/>
                </a:solidFill>
                <a:latin typeface="Arial"/>
                <a:ea typeface="Arial"/>
                <a:cs typeface="Arial"/>
                <a:sym typeface="Arial"/>
              </a:rPr>
              <a:t>: Debe evitarse incluir información sensible, ya que el payload puede ser decodificado fácilmente.</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Signature (Firma)</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s">
                <a:solidFill>
                  <a:srgbClr val="000000"/>
                </a:solidFill>
                <a:latin typeface="Arial"/>
                <a:ea typeface="Arial"/>
                <a:cs typeface="Arial"/>
                <a:sym typeface="Arial"/>
              </a:rPr>
              <a:t>Se genera combinando el encabezado y la carga útil, y luego firmándolos con la clave secreta (en el caso de JWS) o cifrando (en el caso de JWE).</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s">
                <a:solidFill>
                  <a:srgbClr val="000000"/>
                </a:solidFill>
                <a:latin typeface="Arial"/>
                <a:ea typeface="Arial"/>
                <a:cs typeface="Arial"/>
                <a:sym typeface="Arial"/>
              </a:rPr>
              <a:t>La firma permite al receptor verificar que el token no ha sido modificado durante la transmisión.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de Estructura de un JWT</a:t>
            </a:r>
            <a:endParaRPr/>
          </a:p>
        </p:txBody>
      </p:sp>
      <p:sp>
        <p:nvSpPr>
          <p:cNvPr id="169" name="Google Shape;169;p26"/>
          <p:cNvSpPr txBox="1"/>
          <p:nvPr>
            <p:ph idx="1" type="body"/>
          </p:nvPr>
        </p:nvSpPr>
        <p:spPr>
          <a:xfrm>
            <a:off x="729450" y="2078875"/>
            <a:ext cx="8132400" cy="2546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1100">
                <a:solidFill>
                  <a:srgbClr val="188038"/>
                </a:solidFill>
                <a:latin typeface="Roboto Mono"/>
                <a:ea typeface="Roboto Mono"/>
                <a:cs typeface="Roboto Mono"/>
                <a:sym typeface="Roboto Mono"/>
              </a:rPr>
              <a:t>eyJhbGciOiJIUzI1NiIsInR5cCI6IkpXVCJ9.eyJzdWIiOiIxMjM0NTY3ODkwIiwiaWF0IjoxNTE2MjM5MDIyfQ.SflKxwRJSMeKKF2QT4fwpMeJf36POk6yJV_adQssw5c</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s" sz="1100">
                <a:solidFill>
                  <a:srgbClr val="000000"/>
                </a:solidFill>
                <a:latin typeface="Arial"/>
                <a:ea typeface="Arial"/>
                <a:cs typeface="Arial"/>
                <a:sym typeface="Arial"/>
              </a:rPr>
              <a:t>Header</a:t>
            </a:r>
            <a:r>
              <a:rPr lang="es" sz="1100">
                <a:solidFill>
                  <a:srgbClr val="000000"/>
                </a:solidFill>
                <a:latin typeface="Arial"/>
                <a:ea typeface="Arial"/>
                <a:cs typeface="Arial"/>
                <a:sym typeface="Arial"/>
              </a:rPr>
              <a:t>: </a:t>
            </a:r>
            <a:r>
              <a:rPr lang="es" sz="1100">
                <a:solidFill>
                  <a:srgbClr val="188038"/>
                </a:solidFill>
                <a:latin typeface="Roboto Mono"/>
                <a:ea typeface="Roboto Mono"/>
                <a:cs typeface="Roboto Mono"/>
                <a:sym typeface="Roboto Mono"/>
              </a:rPr>
              <a:t>eyJhbGciOiJIUzI1NiIsInR5cCI6IkpXVCJ9</a:t>
            </a:r>
            <a:endParaRPr sz="1100">
              <a:solidFill>
                <a:srgbClr val="188038"/>
              </a:solidFill>
              <a:latin typeface="Roboto Mono"/>
              <a:ea typeface="Roboto Mono"/>
              <a:cs typeface="Roboto Mono"/>
              <a:sym typeface="Roboto Mono"/>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Payload</a:t>
            </a:r>
            <a:r>
              <a:rPr lang="es" sz="1100">
                <a:solidFill>
                  <a:srgbClr val="000000"/>
                </a:solidFill>
                <a:latin typeface="Arial"/>
                <a:ea typeface="Arial"/>
                <a:cs typeface="Arial"/>
                <a:sym typeface="Arial"/>
              </a:rPr>
              <a:t>: </a:t>
            </a:r>
            <a:r>
              <a:rPr lang="es" sz="1100">
                <a:solidFill>
                  <a:srgbClr val="188038"/>
                </a:solidFill>
                <a:latin typeface="Roboto Mono"/>
                <a:ea typeface="Roboto Mono"/>
                <a:cs typeface="Roboto Mono"/>
                <a:sym typeface="Roboto Mono"/>
              </a:rPr>
              <a:t>eyJzdWIiOiIxMjM0NTY3ODkwIiwiaWF0IjoxNTE2MjM5MDIyfQ</a:t>
            </a:r>
            <a:endParaRPr sz="1100">
              <a:solidFill>
                <a:srgbClr val="188038"/>
              </a:solidFill>
              <a:latin typeface="Roboto Mono"/>
              <a:ea typeface="Roboto Mono"/>
              <a:cs typeface="Roboto Mono"/>
              <a:sym typeface="Roboto Mono"/>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Signature</a:t>
            </a:r>
            <a:r>
              <a:rPr lang="es" sz="1100">
                <a:solidFill>
                  <a:srgbClr val="000000"/>
                </a:solidFill>
                <a:latin typeface="Arial"/>
                <a:ea typeface="Arial"/>
                <a:cs typeface="Arial"/>
                <a:sym typeface="Arial"/>
              </a:rPr>
              <a:t>: </a:t>
            </a:r>
            <a:r>
              <a:rPr lang="es" sz="1100">
                <a:solidFill>
                  <a:srgbClr val="188038"/>
                </a:solidFill>
                <a:latin typeface="Roboto Mono"/>
                <a:ea typeface="Roboto Mono"/>
                <a:cs typeface="Roboto Mono"/>
                <a:sym typeface="Roboto Mono"/>
              </a:rPr>
              <a:t>SflKxwRJSMeKKF2QT4fwpMeJf36POk6yJV_adQssw5c</a:t>
            </a:r>
            <a:endParaRPr sz="1100">
              <a:solidFill>
                <a:srgbClr val="188038"/>
              </a:solidFill>
              <a:latin typeface="Roboto Mono"/>
              <a:ea typeface="Roboto Mono"/>
              <a:cs typeface="Roboto Mono"/>
              <a:sym typeface="Roboto Mono"/>
            </a:endParaRPr>
          </a:p>
          <a:p>
            <a:pPr indent="0" lvl="0" marL="0" rtl="0" algn="l">
              <a:spcBef>
                <a:spcPts val="1400"/>
              </a:spcBef>
              <a:spcAft>
                <a:spcPts val="0"/>
              </a:spcAft>
              <a:buNone/>
            </a:pPr>
            <a:r>
              <a:rPr b="1" lang="es">
                <a:solidFill>
                  <a:srgbClr val="000000"/>
                </a:solidFill>
                <a:latin typeface="Arial"/>
                <a:ea typeface="Arial"/>
                <a:cs typeface="Arial"/>
                <a:sym typeface="Arial"/>
              </a:rPr>
              <a:t>Ventajas de usar JWT</a:t>
            </a:r>
            <a:endParaRPr b="1">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s" sz="1100">
                <a:solidFill>
                  <a:srgbClr val="000000"/>
                </a:solidFill>
                <a:latin typeface="Arial"/>
                <a:ea typeface="Arial"/>
                <a:cs typeface="Arial"/>
                <a:sym typeface="Arial"/>
              </a:rPr>
              <a:t>Compacto</a:t>
            </a:r>
            <a:r>
              <a:rPr lang="es" sz="1100">
                <a:solidFill>
                  <a:srgbClr val="000000"/>
                </a:solidFill>
                <a:latin typeface="Arial"/>
                <a:ea typeface="Arial"/>
                <a:cs typeface="Arial"/>
                <a:sym typeface="Arial"/>
              </a:rPr>
              <a:t>: Se puede transmitir fácilmente a través de URL, parámetros POST y cabeceras HTTP.</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Seguro</a:t>
            </a:r>
            <a:r>
              <a:rPr lang="es" sz="1100">
                <a:solidFill>
                  <a:srgbClr val="000000"/>
                </a:solidFill>
                <a:latin typeface="Arial"/>
                <a:ea typeface="Arial"/>
                <a:cs typeface="Arial"/>
                <a:sym typeface="Arial"/>
              </a:rPr>
              <a:t>: Permite la verificación de la autenticidad y la integridad del mensaje.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Escalable</a:t>
            </a:r>
            <a:r>
              <a:rPr lang="es" sz="1100">
                <a:solidFill>
                  <a:srgbClr val="000000"/>
                </a:solidFill>
                <a:latin typeface="Arial"/>
                <a:ea typeface="Arial"/>
                <a:cs typeface="Arial"/>
                <a:sym typeface="Arial"/>
              </a:rPr>
              <a:t>: Ideal para aplicaciones distribuidas y microservicios, ya que el estado no necesita ser mantenido en el servidor.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681375" y="597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Token JWT en Node</a:t>
            </a:r>
            <a:endParaRPr/>
          </a:p>
        </p:txBody>
      </p:sp>
      <p:sp>
        <p:nvSpPr>
          <p:cNvPr id="175" name="Google Shape;175;p27"/>
          <p:cNvSpPr txBox="1"/>
          <p:nvPr>
            <p:ph idx="1" type="body"/>
          </p:nvPr>
        </p:nvSpPr>
        <p:spPr>
          <a:xfrm>
            <a:off x="729450" y="1375375"/>
            <a:ext cx="4180800" cy="3288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sz="1400">
                <a:solidFill>
                  <a:srgbClr val="333333"/>
                </a:solidFill>
                <a:latin typeface="Arial"/>
                <a:ea typeface="Arial"/>
                <a:cs typeface="Arial"/>
                <a:sym typeface="Arial"/>
              </a:rPr>
              <a:t>jsonwebtoken es un estándar abierto que se utiliza para compartir información entre dos partes: un cliente y un servidor. Usaremos dos funciones de JWT . La primera función es sign para crear un nuevo token y la segunda función es verify para verificar el token.</a:t>
            </a:r>
            <a:endParaRPr>
              <a:solidFill>
                <a:srgbClr val="333333"/>
              </a:solidFill>
              <a:latin typeface="Arial"/>
              <a:ea typeface="Arial"/>
              <a:cs typeface="Arial"/>
              <a:sym typeface="Arial"/>
            </a:endParaRPr>
          </a:p>
          <a:p>
            <a:pPr indent="0" lvl="0" marL="0" rtl="0" algn="l">
              <a:spcBef>
                <a:spcPts val="1200"/>
              </a:spcBef>
              <a:spcAft>
                <a:spcPts val="0"/>
              </a:spcAft>
              <a:buNone/>
            </a:pPr>
            <a:r>
              <a:rPr lang="es">
                <a:solidFill>
                  <a:srgbClr val="333333"/>
                </a:solidFill>
                <a:latin typeface="Arial"/>
                <a:ea typeface="Arial"/>
                <a:cs typeface="Arial"/>
                <a:sym typeface="Arial"/>
              </a:rPr>
              <a:t>Instalamos la librería </a:t>
            </a:r>
            <a:r>
              <a:rPr lang="es" sz="1400">
                <a:solidFill>
                  <a:srgbClr val="333333"/>
                </a:solidFill>
                <a:latin typeface="Arial"/>
                <a:ea typeface="Arial"/>
                <a:cs typeface="Arial"/>
                <a:sym typeface="Arial"/>
              </a:rPr>
              <a:t>npm install jsonwebtokenjwt.sign() es un método que recibe dos parámetros:</a:t>
            </a:r>
            <a:endParaRPr sz="1400">
              <a:solidFill>
                <a:srgbClr val="333333"/>
              </a:solidFill>
              <a:latin typeface="Arial"/>
              <a:ea typeface="Arial"/>
              <a:cs typeface="Arial"/>
              <a:sym typeface="Arial"/>
            </a:endParaRPr>
          </a:p>
          <a:p>
            <a:pPr indent="0" lvl="0" marL="444500" rtl="0" algn="l">
              <a:spcBef>
                <a:spcPts val="1200"/>
              </a:spcBef>
              <a:spcAft>
                <a:spcPts val="0"/>
              </a:spcAft>
              <a:buNone/>
            </a:pPr>
            <a:r>
              <a:rPr lang="es" sz="1400">
                <a:solidFill>
                  <a:srgbClr val="333333"/>
                </a:solidFill>
                <a:latin typeface="Arial"/>
                <a:ea typeface="Arial"/>
                <a:cs typeface="Arial"/>
                <a:sym typeface="Arial"/>
              </a:rPr>
              <a:t>El primer parámetro es el payload, que es un objeto con la información de autenticación y/o autorización que queremos incluir en el token, en este caso contiene una propiedad username con el valor 'admin'.</a:t>
            </a:r>
            <a:endParaRPr sz="1400">
              <a:solidFill>
                <a:srgbClr val="333333"/>
              </a:solidFill>
              <a:latin typeface="Arial"/>
              <a:ea typeface="Arial"/>
              <a:cs typeface="Arial"/>
              <a:sym typeface="Arial"/>
            </a:endParaRPr>
          </a:p>
          <a:p>
            <a:pPr indent="0" lvl="0" marL="444500" rtl="0" algn="l">
              <a:spcBef>
                <a:spcPts val="1200"/>
              </a:spcBef>
              <a:spcAft>
                <a:spcPts val="0"/>
              </a:spcAft>
              <a:buNone/>
            </a:pPr>
            <a:r>
              <a:rPr lang="es" sz="1400">
                <a:solidFill>
                  <a:srgbClr val="333333"/>
                </a:solidFill>
                <a:latin typeface="Arial"/>
                <a:ea typeface="Arial"/>
                <a:cs typeface="Arial"/>
                <a:sym typeface="Arial"/>
              </a:rPr>
              <a:t>El segundo parámetro es la clave secreta que se utilizará para firmar el token.</a:t>
            </a:r>
            <a:endParaRPr sz="1400">
              <a:solidFill>
                <a:srgbClr val="333333"/>
              </a:solidFill>
              <a:latin typeface="Arial"/>
              <a:ea typeface="Arial"/>
              <a:cs typeface="Arial"/>
              <a:sym typeface="Arial"/>
            </a:endParaRPr>
          </a:p>
          <a:p>
            <a:pPr indent="0" lvl="0" marL="0" rtl="0" algn="l">
              <a:spcBef>
                <a:spcPts val="1200"/>
              </a:spcBef>
              <a:spcAft>
                <a:spcPts val="1200"/>
              </a:spcAft>
              <a:buNone/>
            </a:pPr>
            <a:r>
              <a:rPr lang="es" sz="1400">
                <a:solidFill>
                  <a:srgbClr val="333333"/>
                </a:solidFill>
                <a:latin typeface="Arial"/>
                <a:ea typeface="Arial"/>
                <a:cs typeface="Arial"/>
                <a:sym typeface="Arial"/>
              </a:rPr>
              <a:t>Y estas 3 partes, cuando se combinan, forman un JW-Token que tiene un aspecto similar al siguiente:</a:t>
            </a:r>
            <a:endParaRPr sz="1400">
              <a:solidFill>
                <a:srgbClr val="333333"/>
              </a:solidFill>
              <a:latin typeface="Arial"/>
              <a:ea typeface="Arial"/>
              <a:cs typeface="Arial"/>
              <a:sym typeface="Arial"/>
            </a:endParaRPr>
          </a:p>
        </p:txBody>
      </p:sp>
      <p:pic>
        <p:nvPicPr>
          <p:cNvPr id="176" name="Google Shape;176;p27"/>
          <p:cNvPicPr preferRelativeResize="0"/>
          <p:nvPr/>
        </p:nvPicPr>
        <p:blipFill>
          <a:blip r:embed="rId3">
            <a:alphaModFix/>
          </a:blip>
          <a:stretch>
            <a:fillRect/>
          </a:stretch>
        </p:blipFill>
        <p:spPr>
          <a:xfrm>
            <a:off x="5098525" y="1509950"/>
            <a:ext cx="3629576" cy="2041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RSA 256</a:t>
            </a:r>
            <a:endParaRPr/>
          </a:p>
        </p:txBody>
      </p:sp>
      <p:sp>
        <p:nvSpPr>
          <p:cNvPr id="182" name="Google Shape;182;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marR="127000" rtl="0" algn="l">
              <a:spcBef>
                <a:spcPts val="0"/>
              </a:spcBef>
              <a:spcAft>
                <a:spcPts val="0"/>
              </a:spcAft>
              <a:buNone/>
            </a:pPr>
            <a:r>
              <a:rPr lang="es" sz="1400">
                <a:solidFill>
                  <a:srgbClr val="010614"/>
                </a:solidFill>
                <a:latin typeface="Arial"/>
                <a:ea typeface="Arial"/>
                <a:cs typeface="Arial"/>
                <a:sym typeface="Arial"/>
              </a:rPr>
              <a:t>RSA (Rivest-Shamir-Adleman) es un algoritmo de cifrado de clave pública desarrollado en 1977. RSA 256 es una variante de RSA que utiliza una clave de 256 bits (32 bytes) para cifrar y descifrar los datos. RSA 256 es considerado seguro y es utilizado en muchos sistemas de seguridad, incluyendo la seguridad de la información en internet.</a:t>
            </a:r>
            <a:endParaRPr sz="1400">
              <a:solidFill>
                <a:srgbClr val="010614"/>
              </a:solidFill>
              <a:latin typeface="Arial"/>
              <a:ea typeface="Arial"/>
              <a:cs typeface="Arial"/>
              <a:sym typeface="Arial"/>
            </a:endParaRPr>
          </a:p>
          <a:p>
            <a:pPr indent="0" lvl="0" marL="0" marR="127000" rtl="0" algn="l">
              <a:spcBef>
                <a:spcPts val="1200"/>
              </a:spcBef>
              <a:spcAft>
                <a:spcPts val="0"/>
              </a:spcAft>
              <a:buNone/>
            </a:pPr>
            <a:r>
              <a:rPr lang="es" sz="1400">
                <a:solidFill>
                  <a:srgbClr val="010614"/>
                </a:solidFill>
                <a:latin typeface="Arial"/>
                <a:ea typeface="Arial"/>
                <a:cs typeface="Arial"/>
                <a:sym typeface="Arial"/>
              </a:rPr>
              <a:t>Genera dos claves: una clave pública y una clave privada. La clave pública se utiliza para cifrar los datos, mientras que la clave privada se utiliza para descifrarlos. Los datos cifrados con la clave pública sólo pueden ser descifrados con la clave privada correspondiente.</a:t>
            </a:r>
            <a:endParaRPr sz="1400">
              <a:solidFill>
                <a:srgbClr val="010614"/>
              </a:solidFill>
              <a:latin typeface="Arial"/>
              <a:ea typeface="Arial"/>
              <a:cs typeface="Arial"/>
              <a:sym typeface="Arial"/>
            </a:endParaRPr>
          </a:p>
          <a:p>
            <a:pPr indent="0" lvl="0" marL="419100" marR="127000" rtl="0" algn="l">
              <a:spcBef>
                <a:spcPts val="1200"/>
              </a:spcBef>
              <a:spcAft>
                <a:spcPts val="0"/>
              </a:spcAft>
              <a:buNone/>
            </a:pPr>
            <a:r>
              <a:t/>
            </a:r>
            <a:endParaRPr sz="1400">
              <a:solidFill>
                <a:srgbClr val="010614"/>
              </a:solidFill>
              <a:latin typeface="Arial"/>
              <a:ea typeface="Arial"/>
              <a:cs typeface="Arial"/>
              <a:sym typeface="Arial"/>
            </a:endParaRPr>
          </a:p>
          <a:p>
            <a:pPr indent="0" lvl="0" marL="0" rtl="0" algn="l">
              <a:spcBef>
                <a:spcPts val="0"/>
              </a:spcBef>
              <a:spcAft>
                <a:spcPts val="1200"/>
              </a:spcAft>
              <a:buNone/>
            </a:pPr>
            <a:r>
              <a:t/>
            </a:r>
            <a:endParaRPr>
              <a:solidFill>
                <a:srgbClr val="010614"/>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firmar un token JWT con RSA 256?</a:t>
            </a:r>
            <a:endParaRPr/>
          </a:p>
        </p:txBody>
      </p:sp>
      <p:sp>
        <p:nvSpPr>
          <p:cNvPr id="188" name="Google Shape;188;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1400">
                <a:solidFill>
                  <a:schemeClr val="dk2"/>
                </a:solidFill>
                <a:latin typeface="Arial"/>
                <a:ea typeface="Arial"/>
                <a:cs typeface="Arial"/>
                <a:sym typeface="Arial"/>
              </a:rPr>
              <a:t>La forma de verificar tokens JWT firmados con un algoritmo asimétrico como RSA, es usando la llave pública. En nuestro caso será usando la llave que está dentro del archivo jwtRS256.key.pub </a:t>
            </a:r>
            <a:endParaRPr sz="1400">
              <a:solidFill>
                <a:schemeClr val="dk2"/>
              </a:solidFill>
              <a:latin typeface="Arial"/>
              <a:ea typeface="Arial"/>
              <a:cs typeface="Arial"/>
              <a:sym typeface="Arial"/>
            </a:endParaRPr>
          </a:p>
          <a:p>
            <a:pPr indent="0" lvl="0" marL="0" rtl="0" algn="l">
              <a:spcBef>
                <a:spcPts val="1200"/>
              </a:spcBef>
              <a:spcAft>
                <a:spcPts val="0"/>
              </a:spcAft>
              <a:buNone/>
            </a:pPr>
            <a:r>
              <a:rPr b="1" lang="es" sz="1400">
                <a:solidFill>
                  <a:schemeClr val="dk2"/>
                </a:solidFill>
                <a:latin typeface="Arial"/>
                <a:ea typeface="Arial"/>
                <a:cs typeface="Arial"/>
                <a:sym typeface="Arial"/>
              </a:rPr>
              <a:t>¿Podemos ver el contenido de un token JWT sin tener la llave pública?</a:t>
            </a:r>
            <a:endParaRPr b="1" sz="1400">
              <a:solidFill>
                <a:schemeClr val="dk2"/>
              </a:solidFill>
              <a:latin typeface="Arial"/>
              <a:ea typeface="Arial"/>
              <a:cs typeface="Arial"/>
              <a:sym typeface="Arial"/>
            </a:endParaRPr>
          </a:p>
          <a:p>
            <a:pPr indent="0" lvl="0" marL="0" marR="215900" rtl="0" algn="l">
              <a:spcBef>
                <a:spcPts val="1200"/>
              </a:spcBef>
              <a:spcAft>
                <a:spcPts val="0"/>
              </a:spcAft>
              <a:buNone/>
            </a:pPr>
            <a:r>
              <a:rPr lang="es" sz="1400">
                <a:solidFill>
                  <a:schemeClr val="dk2"/>
                </a:solidFill>
                <a:latin typeface="Arial"/>
                <a:ea typeface="Arial"/>
                <a:cs typeface="Arial"/>
                <a:sym typeface="Arial"/>
              </a:rPr>
              <a:t>Si. La misión de los tokens JWS es garantizar que la información que es enviada desde el emisor hasta el receptor no sea modificada durante la transmisión. Esto no quiere decir que esta información vaya cifrada, por el contrario, quien obtenga un token JWT puede ver todo su contenido, lo cual no debería ser un problema si se está utilizando esta estrategia.</a:t>
            </a:r>
            <a:endParaRPr sz="1400">
              <a:solidFill>
                <a:schemeClr val="dk2"/>
              </a:solidFill>
              <a:latin typeface="Arial"/>
              <a:ea typeface="Arial"/>
              <a:cs typeface="Arial"/>
              <a:sym typeface="Arial"/>
            </a:endParaRPr>
          </a:p>
          <a:p>
            <a:pPr indent="0" lvl="0" marL="0" marR="215900" rtl="0" algn="l">
              <a:spcBef>
                <a:spcPts val="2400"/>
              </a:spcBef>
              <a:spcAft>
                <a:spcPts val="2400"/>
              </a:spcAft>
              <a:buNone/>
            </a:pPr>
            <a:r>
              <a:rPr lang="es" sz="1400">
                <a:solidFill>
                  <a:schemeClr val="dk2"/>
                </a:solidFill>
                <a:latin typeface="Arial"/>
                <a:ea typeface="Arial"/>
                <a:cs typeface="Arial"/>
                <a:sym typeface="Arial"/>
              </a:rPr>
              <a:t>Para ver el contenido de un token JWT, podemos copiarlo e ingresar al sitio: </a:t>
            </a:r>
            <a:r>
              <a:rPr lang="es" sz="1400" u="sng">
                <a:solidFill>
                  <a:schemeClr val="dk2"/>
                </a:solidFill>
                <a:latin typeface="Arial"/>
                <a:ea typeface="Arial"/>
                <a:cs typeface="Arial"/>
                <a:sym typeface="Arial"/>
                <a:hlinkClick r:id="rId3">
                  <a:extLst>
                    <a:ext uri="{A12FA001-AC4F-418D-AE19-62706E023703}">
                      <ahyp:hlinkClr val="tx"/>
                    </a:ext>
                  </a:extLst>
                </a:hlinkClick>
              </a:rPr>
              <a:t>https://jwt.io/</a:t>
            </a:r>
            <a:endParaRPr sz="1400">
              <a:solidFill>
                <a:schemeClr val="dk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Expiración y Audiencia</a:t>
            </a:r>
            <a:endParaRPr/>
          </a:p>
        </p:txBody>
      </p:sp>
      <p:sp>
        <p:nvSpPr>
          <p:cNvPr id="194" name="Google Shape;194;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dk2"/>
                </a:solidFill>
                <a:latin typeface="Arial"/>
                <a:ea typeface="Arial"/>
                <a:cs typeface="Arial"/>
                <a:sym typeface="Arial"/>
              </a:rPr>
              <a:t>El atributo expiresIn está dado en segundos, por tanto, en la anterior implementación el token durará una hora. También es posible indicar este valor en otras unidades, como por ejemplo “1h” o “150ms” .</a:t>
            </a:r>
            <a:endParaRPr sz="1000">
              <a:solidFill>
                <a:schemeClr val="dk2"/>
              </a:solidFill>
              <a:latin typeface="Arial"/>
              <a:ea typeface="Arial"/>
              <a:cs typeface="Arial"/>
              <a:sym typeface="Arial"/>
            </a:endParaRPr>
          </a:p>
          <a:p>
            <a:pPr indent="0" lvl="0" marL="0" marR="38100" rtl="0" algn="l">
              <a:spcBef>
                <a:spcPts val="1200"/>
              </a:spcBef>
              <a:spcAft>
                <a:spcPts val="0"/>
              </a:spcAft>
              <a:buNone/>
            </a:pPr>
            <a:r>
              <a:rPr lang="es" sz="1000">
                <a:solidFill>
                  <a:schemeClr val="dk2"/>
                </a:solidFill>
                <a:latin typeface="Arial"/>
                <a:ea typeface="Arial"/>
                <a:cs typeface="Arial"/>
                <a:sym typeface="Arial"/>
              </a:rPr>
              <a:t>Audiencia:Imaginemos un escenario donde creamos nuestro propio servicio de manejo de identidad. El objetivo es que diferentes aplicaciones utilicen ese servicio para manejar la autenticación basada en tokens JWT . Dado que emitimos los tokens con la misma llave privada RSA, si alguien genera un token en la aplicación A, este también será un token válido para la aplicación B, lo cual estaría dejando expuestas todas las aplicaciones que usan el servicio a una vulnerabilidad grave.</a:t>
            </a:r>
            <a:endParaRPr sz="1000">
              <a:solidFill>
                <a:schemeClr val="dk2"/>
              </a:solidFill>
              <a:latin typeface="Arial"/>
              <a:ea typeface="Arial"/>
              <a:cs typeface="Arial"/>
              <a:sym typeface="Arial"/>
            </a:endParaRPr>
          </a:p>
          <a:p>
            <a:pPr indent="0" lvl="0" marL="0" marR="152400" rtl="0" algn="l">
              <a:spcBef>
                <a:spcPts val="1200"/>
              </a:spcBef>
              <a:spcAft>
                <a:spcPts val="0"/>
              </a:spcAft>
              <a:buNone/>
            </a:pPr>
            <a:r>
              <a:rPr lang="es" sz="1000">
                <a:solidFill>
                  <a:schemeClr val="dk2"/>
                </a:solidFill>
                <a:latin typeface="Arial"/>
                <a:ea typeface="Arial"/>
                <a:cs typeface="Arial"/>
                <a:sym typeface="Arial"/>
              </a:rPr>
              <a:t>La audiencia de los tokens busca mitigar esta vulnerabilidad, haciendo que cuando se emita un token, se indique para quién fue generado. Por tanto, si se emite un token para la aplicación A no podrá ser utilizado para consumir recursos de la aplicación B.</a:t>
            </a:r>
            <a:endParaRPr sz="1000">
              <a:solidFill>
                <a:schemeClr val="dk2"/>
              </a:solidFill>
              <a:latin typeface="Arial"/>
              <a:ea typeface="Arial"/>
              <a:cs typeface="Arial"/>
              <a:sym typeface="Arial"/>
            </a:endParaRPr>
          </a:p>
          <a:p>
            <a:pPr indent="0" lvl="0" marL="0" marR="152400" rtl="0" algn="l">
              <a:spcBef>
                <a:spcPts val="2400"/>
              </a:spcBef>
              <a:spcAft>
                <a:spcPts val="2400"/>
              </a:spcAft>
              <a:buNone/>
            </a:pPr>
            <a:r>
              <a:rPr lang="es" sz="1000">
                <a:solidFill>
                  <a:schemeClr val="dk2"/>
                </a:solidFill>
                <a:latin typeface="Arial"/>
                <a:ea typeface="Arial"/>
                <a:cs typeface="Arial"/>
                <a:sym typeface="Arial"/>
              </a:rPr>
              <a:t>En muchas ocasiones en la audiencia se define el clientId de la aplicación para la cual se está generando el token (pero en realidad puede ser cualquier String).</a:t>
            </a:r>
            <a:endParaRPr sz="1000">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Módulo B</a:t>
            </a:r>
            <a:r>
              <a:rPr lang="es"/>
              <a:t>crypt</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sz="1400">
                <a:solidFill>
                  <a:schemeClr val="dk2"/>
                </a:solidFill>
                <a:latin typeface="Arial"/>
                <a:ea typeface="Arial"/>
                <a:cs typeface="Arial"/>
                <a:sym typeface="Arial"/>
              </a:rPr>
              <a:t>Utilizamos el módulo bcrypt para cifrar la contraseña del usuario antes de guardarla en la base de datos. La contraseña enviada en la solicitud no se almacena en la base de datos. Almacenamos el hash de la contraseña que se genera con la función bcrypt.hash .</a:t>
            </a:r>
            <a:endParaRPr sz="1400">
              <a:solidFill>
                <a:schemeClr val="dk2"/>
              </a:solidFill>
              <a:latin typeface="Arial"/>
              <a:ea typeface="Arial"/>
              <a:cs typeface="Arial"/>
              <a:sym typeface="Arial"/>
            </a:endParaRPr>
          </a:p>
          <a:p>
            <a:pPr indent="0" lvl="0" marL="0" marR="101600" rtl="0" algn="l">
              <a:spcBef>
                <a:spcPts val="1200"/>
              </a:spcBef>
              <a:spcAft>
                <a:spcPts val="0"/>
              </a:spcAft>
              <a:buNone/>
            </a:pPr>
            <a:r>
              <a:rPr lang="es" sz="1400">
                <a:solidFill>
                  <a:schemeClr val="dk2"/>
                </a:solidFill>
                <a:latin typeface="Arial"/>
                <a:ea typeface="Arial"/>
                <a:cs typeface="Arial"/>
                <a:sym typeface="Arial"/>
              </a:rPr>
              <a:t>Las saltRounds son un parámetro utilizado en la función de hash de contraseñas bcrypt . Es el número de veces que se ejecuta el algoritmo de hash. A medida que aumenta el número de rondas de sal, se hace más difícil para un atacante descifrar las contraseñas almacenadas en la base de datos. Sin embargo, también aumenta el tiempo que se tarda en generar el hash, por lo que se debe buscar un equilibrio adecuado.</a:t>
            </a:r>
            <a:endParaRPr sz="1400">
              <a:solidFill>
                <a:schemeClr val="dk2"/>
              </a:solidFill>
              <a:latin typeface="Arial"/>
              <a:ea typeface="Arial"/>
              <a:cs typeface="Arial"/>
              <a:sym typeface="Arial"/>
            </a:endParaRPr>
          </a:p>
          <a:p>
            <a:pPr indent="0" lvl="0" marL="0" rtl="0" algn="l">
              <a:spcBef>
                <a:spcPts val="1200"/>
              </a:spcBef>
              <a:spcAft>
                <a:spcPts val="1200"/>
              </a:spcAft>
              <a:buNone/>
            </a:pPr>
            <a:r>
              <a:t/>
            </a:r>
            <a:endParaRPr>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Autenticación y autorización</a:t>
            </a:r>
            <a:endParaRPr/>
          </a:p>
        </p:txBody>
      </p:sp>
      <p:sp>
        <p:nvSpPr>
          <p:cNvPr id="97" name="Google Shape;97;p14"/>
          <p:cNvSpPr txBox="1"/>
          <p:nvPr>
            <p:ph idx="1" type="body"/>
          </p:nvPr>
        </p:nvSpPr>
        <p:spPr>
          <a:xfrm>
            <a:off x="729450" y="1853850"/>
            <a:ext cx="4565400" cy="2953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 sz="1400">
                <a:solidFill>
                  <a:srgbClr val="010614"/>
                </a:solidFill>
                <a:latin typeface="Arial"/>
                <a:ea typeface="Arial"/>
                <a:cs typeface="Arial"/>
                <a:sym typeface="Arial"/>
              </a:rPr>
              <a:t>Autenticación es el proceso de verificación de la identidad de un individuo o servicio, mientras que autorización es el proceso de evaluar los permisos necesarios para acceder a un recurso específico o realizar una acción específica.  </a:t>
            </a:r>
            <a:endParaRPr sz="1400">
              <a:solidFill>
                <a:srgbClr val="010614"/>
              </a:solidFill>
              <a:latin typeface="Arial"/>
              <a:ea typeface="Arial"/>
              <a:cs typeface="Arial"/>
              <a:sym typeface="Arial"/>
            </a:endParaRPr>
          </a:p>
          <a:p>
            <a:pPr indent="0" lvl="0" marL="0" marR="101600" rtl="0" algn="l">
              <a:spcBef>
                <a:spcPts val="1200"/>
              </a:spcBef>
              <a:spcAft>
                <a:spcPts val="0"/>
              </a:spcAft>
              <a:buNone/>
            </a:pPr>
            <a:r>
              <a:rPr lang="es" sz="1400">
                <a:solidFill>
                  <a:srgbClr val="010614"/>
                </a:solidFill>
                <a:latin typeface="Arial"/>
                <a:ea typeface="Arial"/>
                <a:cs typeface="Arial"/>
                <a:sym typeface="Arial"/>
              </a:rPr>
              <a:t>Mientras que la autenticación se enfoca en determinar que el usuario es quien dice ser, la autorización se encarga de controlar qué acciones ese usuario puede realizar.</a:t>
            </a:r>
            <a:endParaRPr sz="1400">
              <a:solidFill>
                <a:srgbClr val="010614"/>
              </a:solidFill>
              <a:latin typeface="Arial"/>
              <a:ea typeface="Arial"/>
              <a:cs typeface="Arial"/>
              <a:sym typeface="Arial"/>
            </a:endParaRPr>
          </a:p>
          <a:p>
            <a:pPr indent="0" lvl="0" marL="0" rtl="0" algn="l">
              <a:spcBef>
                <a:spcPts val="1200"/>
              </a:spcBef>
              <a:spcAft>
                <a:spcPts val="1200"/>
              </a:spcAft>
              <a:buNone/>
            </a:pPr>
            <a:r>
              <a:rPr lang="es" sz="1400">
                <a:solidFill>
                  <a:srgbClr val="010614"/>
                </a:solidFill>
                <a:latin typeface="Arial"/>
                <a:ea typeface="Arial"/>
                <a:cs typeface="Arial"/>
                <a:sym typeface="Arial"/>
              </a:rPr>
              <a:t>En otras palabras, la autenticación se utiliza para iniciar sesión en un sistema y la autorización se utiliza para determinar qué acciones puede realizar un usuario una vez que se ha autenticado. </a:t>
            </a:r>
            <a:endParaRPr sz="1100">
              <a:solidFill>
                <a:srgbClr val="000000"/>
              </a:solidFill>
              <a:latin typeface="Proxima Nova"/>
              <a:ea typeface="Proxima Nova"/>
              <a:cs typeface="Proxima Nova"/>
              <a:sym typeface="Proxima Nova"/>
            </a:endParaRPr>
          </a:p>
        </p:txBody>
      </p:sp>
      <p:pic>
        <p:nvPicPr>
          <p:cNvPr id="98" name="Google Shape;98;p14"/>
          <p:cNvPicPr preferRelativeResize="0"/>
          <p:nvPr/>
        </p:nvPicPr>
        <p:blipFill rotWithShape="1">
          <a:blip r:embed="rId3">
            <a:alphaModFix/>
          </a:blip>
          <a:srcRect b="21889" l="27969" r="28388" t="19705"/>
          <a:stretch/>
        </p:blipFill>
        <p:spPr>
          <a:xfrm>
            <a:off x="5294850" y="2125275"/>
            <a:ext cx="3595649" cy="1768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7650" y="655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Usuarios únicos</a:t>
            </a:r>
            <a:endParaRPr/>
          </a:p>
        </p:txBody>
      </p:sp>
      <p:sp>
        <p:nvSpPr>
          <p:cNvPr id="206" name="Google Shape;206;p32"/>
          <p:cNvSpPr txBox="1"/>
          <p:nvPr>
            <p:ph idx="1" type="body"/>
          </p:nvPr>
        </p:nvSpPr>
        <p:spPr>
          <a:xfrm>
            <a:off x="727650" y="1298450"/>
            <a:ext cx="76887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s" sz="1000">
                <a:solidFill>
                  <a:srgbClr val="000000"/>
                </a:solidFill>
                <a:latin typeface="Arial"/>
                <a:ea typeface="Arial"/>
                <a:cs typeface="Arial"/>
                <a:sym typeface="Arial"/>
              </a:rPr>
              <a:t>Por defecto nos va a instalar la versión más actual, en este caso </a:t>
            </a:r>
            <a:r>
              <a:rPr lang="es" sz="1000">
                <a:solidFill>
                  <a:srgbClr val="000000"/>
                </a:solidFill>
                <a:latin typeface="Arial"/>
                <a:ea typeface="Arial"/>
                <a:cs typeface="Arial"/>
                <a:sym typeface="Arial"/>
              </a:rPr>
              <a:t> 8.7.2 de mongoose, </a:t>
            </a:r>
            <a:r>
              <a:rPr lang="es" sz="1000">
                <a:solidFill>
                  <a:srgbClr val="000000"/>
                </a:solidFill>
                <a:latin typeface="Arial"/>
                <a:ea typeface="Arial"/>
                <a:cs typeface="Arial"/>
                <a:sym typeface="Arial"/>
              </a:rPr>
              <a:t> El error que puede aparecer  al intentar instalar mongoose-unique-validator se debe a un conflicto de versiones entre las dependencias de mongoose y mongoose-unique-validator. </a:t>
            </a:r>
            <a:endParaRPr sz="1000">
              <a:solidFill>
                <a:srgbClr val="000000"/>
              </a:solidFill>
              <a:latin typeface="Arial"/>
              <a:ea typeface="Arial"/>
              <a:cs typeface="Arial"/>
              <a:sym typeface="Arial"/>
            </a:endParaRPr>
          </a:p>
          <a:p>
            <a:pPr indent="0" lvl="0" marL="0" rtl="0" algn="l">
              <a:spcBef>
                <a:spcPts val="1200"/>
              </a:spcBef>
              <a:spcAft>
                <a:spcPts val="0"/>
              </a:spcAft>
              <a:buNone/>
            </a:pPr>
            <a:r>
              <a:rPr b="1" lang="es" sz="1000">
                <a:solidFill>
                  <a:srgbClr val="000000"/>
                </a:solidFill>
                <a:latin typeface="Arial"/>
                <a:ea typeface="Arial"/>
                <a:cs typeface="Arial"/>
                <a:sym typeface="Arial"/>
              </a:rPr>
              <a:t>Conflicto de Dependencias</a:t>
            </a:r>
            <a:r>
              <a:rPr lang="es"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indent="-292100" lvl="1" marL="914400" rtl="0" algn="l">
              <a:spcBef>
                <a:spcPts val="1200"/>
              </a:spcBef>
              <a:spcAft>
                <a:spcPts val="0"/>
              </a:spcAft>
              <a:buClr>
                <a:srgbClr val="000000"/>
              </a:buClr>
              <a:buSzPts val="1000"/>
              <a:buFont typeface="Arial"/>
              <a:buChar char="○"/>
            </a:pPr>
            <a:r>
              <a:rPr lang="es" sz="1000">
                <a:solidFill>
                  <a:srgbClr val="000000"/>
                </a:solidFill>
                <a:latin typeface="Arial"/>
                <a:ea typeface="Arial"/>
                <a:cs typeface="Arial"/>
                <a:sym typeface="Arial"/>
              </a:rPr>
              <a:t>mongoose-unique-validator (versión 4.0.1) tiene una dependencia peer que requiere mongoose en una versión que sea compatible con ^7.0.0.</a:t>
            </a:r>
            <a:endParaRPr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s" sz="1000">
                <a:solidFill>
                  <a:srgbClr val="000000"/>
                </a:solidFill>
                <a:latin typeface="Arial"/>
                <a:ea typeface="Arial"/>
                <a:cs typeface="Arial"/>
                <a:sym typeface="Arial"/>
              </a:rPr>
              <a:t>Al tener instalada la versión 8.7.2 de mongoose,  no es compatible con la dependencia especificada por mongoose-unique-validator por el momento.</a:t>
            </a:r>
            <a:endParaRPr sz="1000">
              <a:solidFill>
                <a:srgbClr val="000000"/>
              </a:solidFill>
              <a:latin typeface="Arial"/>
              <a:ea typeface="Arial"/>
              <a:cs typeface="Arial"/>
              <a:sym typeface="Arial"/>
            </a:endParaRPr>
          </a:p>
          <a:p>
            <a:pPr indent="0" lvl="0" marL="0" rtl="0" algn="l">
              <a:spcBef>
                <a:spcPts val="1400"/>
              </a:spcBef>
              <a:spcAft>
                <a:spcPts val="0"/>
              </a:spcAft>
              <a:buNone/>
            </a:pPr>
            <a:r>
              <a:rPr b="1" lang="es" sz="1000">
                <a:solidFill>
                  <a:srgbClr val="000000"/>
                </a:solidFill>
                <a:latin typeface="Arial"/>
                <a:ea typeface="Arial"/>
                <a:cs typeface="Arial"/>
                <a:sym typeface="Arial"/>
              </a:rPr>
              <a:t>Soluciones: Instalar una versión anterior de Mongoose</a:t>
            </a:r>
            <a:r>
              <a:rPr lang="es"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indent="0" lvl="0" marL="0" rtl="0" algn="l">
              <a:spcBef>
                <a:spcPts val="400"/>
              </a:spcBef>
              <a:spcAft>
                <a:spcPts val="0"/>
              </a:spcAft>
              <a:buNone/>
            </a:pPr>
            <a:r>
              <a:rPr lang="es" sz="1000">
                <a:solidFill>
                  <a:srgbClr val="000000"/>
                </a:solidFill>
                <a:latin typeface="Arial"/>
                <a:ea typeface="Arial"/>
                <a:cs typeface="Arial"/>
                <a:sym typeface="Arial"/>
              </a:rPr>
              <a:t>Si no necesitas las características de la versión 8 de mongoose, podrías bajar la versión a 7.x.x. Puedes hacer esto con:</a:t>
            </a:r>
            <a:r>
              <a:rPr b="1" lang="es" sz="1000">
                <a:solidFill>
                  <a:srgbClr val="000000"/>
                </a:solidFill>
                <a:latin typeface="Arial"/>
                <a:ea typeface="Arial"/>
                <a:cs typeface="Arial"/>
                <a:sym typeface="Arial"/>
              </a:rPr>
              <a:t> npm install mongoose@^7.0.0</a:t>
            </a:r>
            <a:endParaRPr b="1" sz="1000">
              <a:solidFill>
                <a:srgbClr val="000000"/>
              </a:solidFill>
              <a:latin typeface="Arial"/>
              <a:ea typeface="Arial"/>
              <a:cs typeface="Arial"/>
              <a:sym typeface="Arial"/>
            </a:endParaRPr>
          </a:p>
          <a:p>
            <a:pPr indent="0" lvl="0" marL="0" rtl="0" algn="l">
              <a:spcBef>
                <a:spcPts val="1200"/>
              </a:spcBef>
              <a:spcAft>
                <a:spcPts val="0"/>
              </a:spcAft>
              <a:buNone/>
            </a:pPr>
            <a:r>
              <a:rPr lang="es" sz="1000">
                <a:solidFill>
                  <a:srgbClr val="000000"/>
                </a:solidFill>
                <a:latin typeface="Arial"/>
                <a:ea typeface="Arial"/>
                <a:cs typeface="Arial"/>
                <a:sym typeface="Arial"/>
              </a:rPr>
              <a:t>Luego intenta nuevamente instalar mongoose-unique-validator: </a:t>
            </a:r>
            <a:r>
              <a:rPr b="1" lang="es" sz="1000">
                <a:solidFill>
                  <a:srgbClr val="000000"/>
                </a:solidFill>
                <a:latin typeface="Arial"/>
                <a:ea typeface="Arial"/>
                <a:cs typeface="Arial"/>
                <a:sym typeface="Arial"/>
              </a:rPr>
              <a:t>npm install mongoose-unique-validator</a:t>
            </a:r>
            <a:endParaRPr b="1" sz="1000">
              <a:solidFill>
                <a:srgbClr val="000000"/>
              </a:solidFill>
              <a:latin typeface="Arial"/>
              <a:ea typeface="Arial"/>
              <a:cs typeface="Arial"/>
              <a:sym typeface="Arial"/>
            </a:endParaRPr>
          </a:p>
          <a:p>
            <a:pPr indent="0" lvl="0" marL="0" rtl="0" algn="l">
              <a:spcBef>
                <a:spcPts val="1200"/>
              </a:spcBef>
              <a:spcAft>
                <a:spcPts val="1200"/>
              </a:spcAft>
              <a:buNone/>
            </a:pPr>
            <a:r>
              <a:t/>
            </a:r>
            <a:endParaRPr sz="10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t>
            </a:r>
            <a:r>
              <a:rPr lang="es"/>
              <a:t>asswordHash</a:t>
            </a:r>
            <a:endParaRPr/>
          </a:p>
        </p:txBody>
      </p:sp>
      <p:sp>
        <p:nvSpPr>
          <p:cNvPr id="212" name="Google Shape;212;p33"/>
          <p:cNvSpPr txBox="1"/>
          <p:nvPr>
            <p:ph idx="1" type="body"/>
          </p:nvPr>
        </p:nvSpPr>
        <p:spPr>
          <a:xfrm>
            <a:off x="729450" y="2078875"/>
            <a:ext cx="7688700" cy="2613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a:solidFill>
                  <a:srgbClr val="333333"/>
                </a:solidFill>
                <a:latin typeface="Arial"/>
                <a:ea typeface="Arial"/>
                <a:cs typeface="Arial"/>
                <a:sym typeface="Arial"/>
              </a:rPr>
              <a:t>Ge</a:t>
            </a:r>
            <a:r>
              <a:rPr lang="es">
                <a:solidFill>
                  <a:srgbClr val="333333"/>
                </a:solidFill>
                <a:latin typeface="Arial"/>
                <a:ea typeface="Arial"/>
                <a:cs typeface="Arial"/>
                <a:sym typeface="Arial"/>
              </a:rPr>
              <a:t>neralmente se refiere a un valor que representa una contraseña en forma hash, utilizado para almacenar contraseñas de manera segura en bases de datos. En lugar de guardar la contraseña en texto claro, se guarda un valor hash, lo que dificulta que un atacante obtenga la contraseña original incluso si logra acceder a la base de datos.</a:t>
            </a:r>
            <a:endParaRPr>
              <a:solidFill>
                <a:srgbClr val="333333"/>
              </a:solidFill>
              <a:latin typeface="Arial"/>
              <a:ea typeface="Arial"/>
              <a:cs typeface="Arial"/>
              <a:sym typeface="Arial"/>
            </a:endParaRPr>
          </a:p>
          <a:p>
            <a:pPr indent="0" lvl="0" marL="0" rtl="0" algn="l">
              <a:spcBef>
                <a:spcPts val="1400"/>
              </a:spcBef>
              <a:spcAft>
                <a:spcPts val="0"/>
              </a:spcAft>
              <a:buNone/>
            </a:pPr>
            <a:r>
              <a:rPr b="1" lang="es">
                <a:solidFill>
                  <a:srgbClr val="333333"/>
                </a:solidFill>
                <a:latin typeface="Arial"/>
                <a:ea typeface="Arial"/>
                <a:cs typeface="Arial"/>
                <a:sym typeface="Arial"/>
              </a:rPr>
              <a:t>¿Cómo Funciona el Hashing de Contraseñas?</a:t>
            </a:r>
            <a:endParaRPr b="1">
              <a:solidFill>
                <a:srgbClr val="333333"/>
              </a:solidFill>
              <a:latin typeface="Arial"/>
              <a:ea typeface="Arial"/>
              <a:cs typeface="Arial"/>
              <a:sym typeface="Arial"/>
            </a:endParaRPr>
          </a:p>
          <a:p>
            <a:pPr indent="-277495" lvl="0" marL="457200" rtl="0" algn="l">
              <a:spcBef>
                <a:spcPts val="1200"/>
              </a:spcBef>
              <a:spcAft>
                <a:spcPts val="0"/>
              </a:spcAft>
              <a:buClr>
                <a:srgbClr val="333333"/>
              </a:buClr>
              <a:buSzPct val="100000"/>
              <a:buFont typeface="Arial"/>
              <a:buAutoNum type="arabicPeriod"/>
            </a:pPr>
            <a:r>
              <a:rPr b="1" lang="es" sz="1100">
                <a:solidFill>
                  <a:srgbClr val="333333"/>
                </a:solidFill>
                <a:latin typeface="Arial"/>
                <a:ea typeface="Arial"/>
                <a:cs typeface="Arial"/>
                <a:sym typeface="Arial"/>
              </a:rPr>
              <a:t>Hashing</a:t>
            </a:r>
            <a:r>
              <a:rPr lang="es" sz="1100">
                <a:solidFill>
                  <a:srgbClr val="333333"/>
                </a:solidFill>
                <a:latin typeface="Arial"/>
                <a:ea typeface="Arial"/>
                <a:cs typeface="Arial"/>
                <a:sym typeface="Arial"/>
              </a:rPr>
              <a:t>: Cuando un usuario crea una cuenta o cambia su contraseña, se aplica una función de hash a la contraseña. Esta función toma la contraseña original y produce una cadena de longitud fija, que es el hash.</a:t>
            </a:r>
            <a:endParaRPr sz="1100">
              <a:solidFill>
                <a:srgbClr val="333333"/>
              </a:solidFill>
              <a:latin typeface="Arial"/>
              <a:ea typeface="Arial"/>
              <a:cs typeface="Arial"/>
              <a:sym typeface="Arial"/>
            </a:endParaRPr>
          </a:p>
          <a:p>
            <a:pPr indent="-277495" lvl="0" marL="457200" rtl="0" algn="l">
              <a:spcBef>
                <a:spcPts val="0"/>
              </a:spcBef>
              <a:spcAft>
                <a:spcPts val="0"/>
              </a:spcAft>
              <a:buClr>
                <a:srgbClr val="333333"/>
              </a:buClr>
              <a:buSzPct val="100000"/>
              <a:buFont typeface="Arial"/>
              <a:buAutoNum type="arabicPeriod"/>
            </a:pPr>
            <a:r>
              <a:rPr b="1" lang="es" sz="1100">
                <a:solidFill>
                  <a:srgbClr val="333333"/>
                </a:solidFill>
                <a:latin typeface="Arial"/>
                <a:ea typeface="Arial"/>
                <a:cs typeface="Arial"/>
                <a:sym typeface="Arial"/>
              </a:rPr>
              <a:t>Salting</a:t>
            </a:r>
            <a:r>
              <a:rPr lang="es" sz="1100">
                <a:solidFill>
                  <a:srgbClr val="333333"/>
                </a:solidFill>
                <a:latin typeface="Arial"/>
                <a:ea typeface="Arial"/>
                <a:cs typeface="Arial"/>
                <a:sym typeface="Arial"/>
              </a:rPr>
              <a:t>: Para aumentar la seguridad, se puede agregar un "sal" (una cadena aleatoria) a la contraseña antes de aplicar la función de hash. Esto significa que incluso si dos usuarios tienen la misma contraseña, el hash será diferente debido a los diferentes salts.</a:t>
            </a:r>
            <a:endParaRPr sz="1100">
              <a:solidFill>
                <a:srgbClr val="333333"/>
              </a:solidFill>
              <a:latin typeface="Arial"/>
              <a:ea typeface="Arial"/>
              <a:cs typeface="Arial"/>
              <a:sym typeface="Arial"/>
            </a:endParaRPr>
          </a:p>
          <a:p>
            <a:pPr indent="-277495" lvl="0" marL="457200" rtl="0" algn="l">
              <a:spcBef>
                <a:spcPts val="0"/>
              </a:spcBef>
              <a:spcAft>
                <a:spcPts val="0"/>
              </a:spcAft>
              <a:buClr>
                <a:srgbClr val="333333"/>
              </a:buClr>
              <a:buSzPct val="100000"/>
              <a:buFont typeface="Arial"/>
              <a:buAutoNum type="arabicPeriod"/>
            </a:pPr>
            <a:r>
              <a:rPr b="1" lang="es" sz="1100">
                <a:solidFill>
                  <a:srgbClr val="333333"/>
                </a:solidFill>
                <a:latin typeface="Arial"/>
                <a:ea typeface="Arial"/>
                <a:cs typeface="Arial"/>
                <a:sym typeface="Arial"/>
              </a:rPr>
              <a:t>Almacenamiento</a:t>
            </a:r>
            <a:r>
              <a:rPr lang="es" sz="1100">
                <a:solidFill>
                  <a:srgbClr val="333333"/>
                </a:solidFill>
                <a:latin typeface="Arial"/>
                <a:ea typeface="Arial"/>
                <a:cs typeface="Arial"/>
                <a:sym typeface="Arial"/>
              </a:rPr>
              <a:t>: El hash (y el salt, si se utiliza) se almacena en la base de datos en lugar de la contraseña en texto claro.</a:t>
            </a:r>
            <a:endParaRPr sz="1100">
              <a:solidFill>
                <a:srgbClr val="333333"/>
              </a:solidFill>
              <a:latin typeface="Arial"/>
              <a:ea typeface="Arial"/>
              <a:cs typeface="Arial"/>
              <a:sym typeface="Arial"/>
            </a:endParaRPr>
          </a:p>
          <a:p>
            <a:pPr indent="-277495" lvl="0" marL="457200" rtl="0" algn="l">
              <a:spcBef>
                <a:spcPts val="0"/>
              </a:spcBef>
              <a:spcAft>
                <a:spcPts val="0"/>
              </a:spcAft>
              <a:buClr>
                <a:srgbClr val="333333"/>
              </a:buClr>
              <a:buSzPct val="100000"/>
              <a:buFont typeface="Arial"/>
              <a:buAutoNum type="arabicPeriod"/>
            </a:pPr>
            <a:r>
              <a:rPr b="1" lang="es" sz="1100">
                <a:solidFill>
                  <a:srgbClr val="333333"/>
                </a:solidFill>
                <a:latin typeface="Arial"/>
                <a:ea typeface="Arial"/>
                <a:cs typeface="Arial"/>
                <a:sym typeface="Arial"/>
              </a:rPr>
              <a:t>Verificación</a:t>
            </a:r>
            <a:r>
              <a:rPr lang="es" sz="1100">
                <a:solidFill>
                  <a:srgbClr val="333333"/>
                </a:solidFill>
                <a:latin typeface="Arial"/>
                <a:ea typeface="Arial"/>
                <a:cs typeface="Arial"/>
                <a:sym typeface="Arial"/>
              </a:rPr>
              <a:t>: Cuando un usuario intenta iniciar sesión, se toma la contraseña proporcionada, se aplica la misma función de hash (y el mismo salt) y se compara el resultado con el hash almacenado. Si coinciden, la contraseña es correcta.</a:t>
            </a:r>
            <a:endParaRPr sz="1100">
              <a:solidFill>
                <a:srgbClr val="333333"/>
              </a:solidFill>
              <a:latin typeface="Arial"/>
              <a:ea typeface="Arial"/>
              <a:cs typeface="Arial"/>
              <a:sym typeface="Arial"/>
            </a:endParaRPr>
          </a:p>
          <a:p>
            <a:pPr indent="0" lvl="0" marL="0" rtl="0" algn="l">
              <a:spcBef>
                <a:spcPts val="1400"/>
              </a:spcBef>
              <a:spcAft>
                <a:spcPts val="0"/>
              </a:spcAft>
              <a:buNone/>
            </a:pPr>
            <a:r>
              <a:rPr b="1" lang="es">
                <a:solidFill>
                  <a:srgbClr val="333333"/>
                </a:solidFill>
                <a:latin typeface="Arial"/>
                <a:ea typeface="Arial"/>
                <a:cs typeface="Arial"/>
                <a:sym typeface="Arial"/>
              </a:rPr>
              <a:t>Ventajas de Usar Hashing para Contraseñas</a:t>
            </a:r>
            <a:endParaRPr b="1">
              <a:solidFill>
                <a:srgbClr val="333333"/>
              </a:solidFill>
              <a:latin typeface="Arial"/>
              <a:ea typeface="Arial"/>
              <a:cs typeface="Arial"/>
              <a:sym typeface="Arial"/>
            </a:endParaRPr>
          </a:p>
          <a:p>
            <a:pPr indent="-277495" lvl="0" marL="457200" rtl="0" algn="l">
              <a:spcBef>
                <a:spcPts val="120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Seguridad</a:t>
            </a:r>
            <a:r>
              <a:rPr lang="es" sz="1100">
                <a:solidFill>
                  <a:srgbClr val="333333"/>
                </a:solidFill>
                <a:latin typeface="Arial"/>
                <a:ea typeface="Arial"/>
                <a:cs typeface="Arial"/>
                <a:sym typeface="Arial"/>
              </a:rPr>
              <a:t>: Almacenar hashes en lugar de contraseñas en texto claro protege las credenciales de los usuarios en caso de una brecha de seguridad.</a:t>
            </a:r>
            <a:endParaRPr sz="1100">
              <a:solidFill>
                <a:srgbClr val="333333"/>
              </a:solidFill>
              <a:latin typeface="Arial"/>
              <a:ea typeface="Arial"/>
              <a:cs typeface="Arial"/>
              <a:sym typeface="Arial"/>
            </a:endParaRPr>
          </a:p>
          <a:p>
            <a:pPr indent="-277495" lvl="0" marL="457200" rtl="0" algn="l">
              <a:spcBef>
                <a:spcPts val="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Imposibilidad de revertir</a:t>
            </a:r>
            <a:r>
              <a:rPr lang="es" sz="1100">
                <a:solidFill>
                  <a:srgbClr val="333333"/>
                </a:solidFill>
                <a:latin typeface="Arial"/>
                <a:ea typeface="Arial"/>
                <a:cs typeface="Arial"/>
                <a:sym typeface="Arial"/>
              </a:rPr>
              <a:t>: Las funciones de hash son unidireccionales, lo que significa que no se puede recuperar la contraseña original a partir del hash.</a:t>
            </a:r>
            <a:endParaRPr>
              <a:solidFill>
                <a:srgbClr val="333333"/>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Bearer</a:t>
            </a:r>
            <a:endParaRPr/>
          </a:p>
        </p:txBody>
      </p:sp>
      <p:sp>
        <p:nvSpPr>
          <p:cNvPr id="218" name="Google Shape;218;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solidFill>
                  <a:srgbClr val="333333"/>
                </a:solidFill>
                <a:latin typeface="Arial"/>
                <a:ea typeface="Arial"/>
                <a:cs typeface="Arial"/>
                <a:sym typeface="Arial"/>
              </a:rPr>
              <a:t>Bearer es un tipo de esquema de autenticación utilizado en la autenticación de recursos HTTP.  En este esquema, un token es incluido en el encabezado de la solicitud HTTP como un valor de la autorización. El servidor recibe el token de portador y lo utiliza para validar la solicitud y determinar el usuario autenticado. </a:t>
            </a:r>
            <a:endParaRPr>
              <a:solidFill>
                <a:srgbClr val="333333"/>
              </a:solidFill>
              <a:latin typeface="Arial"/>
              <a:ea typeface="Arial"/>
              <a:cs typeface="Arial"/>
              <a:sym typeface="Arial"/>
            </a:endParaRPr>
          </a:p>
          <a:p>
            <a:pPr indent="0" lvl="0" marL="0" rtl="0" algn="l">
              <a:spcBef>
                <a:spcPts val="1200"/>
              </a:spcBef>
              <a:spcAft>
                <a:spcPts val="0"/>
              </a:spcAft>
              <a:buNone/>
            </a:pPr>
            <a:r>
              <a:rPr lang="es">
                <a:solidFill>
                  <a:srgbClr val="333333"/>
                </a:solidFill>
                <a:latin typeface="Arial"/>
                <a:ea typeface="Arial"/>
                <a:cs typeface="Arial"/>
                <a:sym typeface="Arial"/>
              </a:rPr>
              <a:t>Sintaxis de uso del token en una solicitud HTTP para incluir un token en una solicitud HTTP es "Authorization: Bearer &lt;token&gt;". </a:t>
            </a:r>
            <a:endParaRPr>
              <a:solidFill>
                <a:srgbClr val="333333"/>
              </a:solidFill>
              <a:latin typeface="Arial"/>
              <a:ea typeface="Arial"/>
              <a:cs typeface="Arial"/>
              <a:sym typeface="Arial"/>
            </a:endParaRPr>
          </a:p>
          <a:p>
            <a:pPr indent="0" lvl="0" marL="0" rtl="0" algn="l">
              <a:spcBef>
                <a:spcPts val="1200"/>
              </a:spcBef>
              <a:spcAft>
                <a:spcPts val="1200"/>
              </a:spcAft>
              <a:buNone/>
            </a:pPr>
            <a:r>
              <a:rPr lang="es">
                <a:solidFill>
                  <a:srgbClr val="333333"/>
                </a:solidFill>
                <a:latin typeface="Arial"/>
                <a:ea typeface="Arial"/>
                <a:cs typeface="Arial"/>
                <a:sym typeface="Arial"/>
              </a:rPr>
              <a:t>En la práctica, esto significa que si el token es, por ejemplo, la cadena eyJhbGciOiJIUzI1NiIsInR5c2VybmFtZSI6Im1sdXVra2FpIiwiaW , el encabezado de autorización tendrá el valor:</a:t>
            </a:r>
            <a:endParaRPr>
              <a:solidFill>
                <a:srgbClr val="333333"/>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Buenas prácticas al utilizar JWT</a:t>
            </a:r>
            <a:endParaRPr/>
          </a:p>
        </p:txBody>
      </p:sp>
      <p:sp>
        <p:nvSpPr>
          <p:cNvPr id="224" name="Google Shape;224;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Clr>
                <a:srgbClr val="010614"/>
              </a:buClr>
              <a:buSzPct val="92857"/>
              <a:buFont typeface="Arial"/>
              <a:buChar char="●"/>
            </a:pPr>
            <a:r>
              <a:rPr lang="es" sz="1400">
                <a:solidFill>
                  <a:srgbClr val="010614"/>
                </a:solidFill>
                <a:latin typeface="Arial"/>
                <a:ea typeface="Arial"/>
                <a:cs typeface="Arial"/>
                <a:sym typeface="Arial"/>
              </a:rPr>
              <a:t>No transmitir información sensible: No se debe transmitir información sensible a través de </a:t>
            </a:r>
            <a:r>
              <a:rPr lang="es" sz="1200">
                <a:solidFill>
                  <a:srgbClr val="010614"/>
                </a:solidFill>
                <a:latin typeface="Arial"/>
                <a:ea typeface="Arial"/>
                <a:cs typeface="Arial"/>
                <a:sym typeface="Arial"/>
              </a:rPr>
              <a:t>JWT</a:t>
            </a:r>
            <a:r>
              <a:rPr lang="es" sz="1400">
                <a:solidFill>
                  <a:srgbClr val="010614"/>
                </a:solidFill>
                <a:latin typeface="Arial"/>
                <a:ea typeface="Arial"/>
                <a:cs typeface="Arial"/>
                <a:sym typeface="Arial"/>
              </a:rPr>
              <a:t>, ya que estos son completamente decodificables. Debemos tratar toda la información transmitida como si fuera enviada en texto plano.</a:t>
            </a:r>
            <a:endParaRPr sz="1400">
              <a:solidFill>
                <a:srgbClr val="010614"/>
              </a:solidFill>
              <a:latin typeface="Arial"/>
              <a:ea typeface="Arial"/>
              <a:cs typeface="Arial"/>
              <a:sym typeface="Arial"/>
            </a:endParaRPr>
          </a:p>
          <a:p>
            <a:pPr indent="-310832" lvl="0" marL="457200" rtl="0" algn="l">
              <a:spcBef>
                <a:spcPts val="0"/>
              </a:spcBef>
              <a:spcAft>
                <a:spcPts val="0"/>
              </a:spcAft>
              <a:buClr>
                <a:srgbClr val="010614"/>
              </a:buClr>
              <a:buSzPct val="100000"/>
              <a:buFont typeface="Arial"/>
              <a:buChar char="●"/>
            </a:pPr>
            <a:r>
              <a:rPr lang="es" sz="1400">
                <a:solidFill>
                  <a:srgbClr val="010614"/>
                </a:solidFill>
                <a:latin typeface="Arial"/>
                <a:ea typeface="Arial"/>
                <a:cs typeface="Arial"/>
                <a:sym typeface="Arial"/>
              </a:rPr>
              <a:t>Mantener los tokens pequeños: Los JWT no son un medio de transmisión de datos sino una forma de verificar la autenticación. Para obtener información de usuarios, se deben crear endpoints en la API que estén disponibles solo si se envía un token válido.</a:t>
            </a:r>
            <a:endParaRPr sz="1400">
              <a:solidFill>
                <a:srgbClr val="010614"/>
              </a:solidFill>
              <a:latin typeface="Arial"/>
              <a:ea typeface="Arial"/>
              <a:cs typeface="Arial"/>
              <a:sym typeface="Arial"/>
            </a:endParaRPr>
          </a:p>
          <a:p>
            <a:pPr indent="-310832" lvl="0" marL="457200" rtl="0" algn="l">
              <a:spcBef>
                <a:spcPts val="0"/>
              </a:spcBef>
              <a:spcAft>
                <a:spcPts val="0"/>
              </a:spcAft>
              <a:buClr>
                <a:srgbClr val="010614"/>
              </a:buClr>
              <a:buSzPct val="100000"/>
              <a:buFont typeface="Arial"/>
              <a:buChar char="●"/>
            </a:pPr>
            <a:r>
              <a:rPr lang="es" sz="1400">
                <a:solidFill>
                  <a:srgbClr val="010614"/>
                </a:solidFill>
                <a:latin typeface="Arial"/>
                <a:ea typeface="Arial"/>
                <a:cs typeface="Arial"/>
                <a:sym typeface="Arial"/>
              </a:rPr>
              <a:t>Configurar tiempos de vida cortos: Es recomendable configurar tiempos de vida cortos para los tokens, ya que cuanto mayor sea el tiempo de vida de un token, mayor es el riesgo de sufrir un ataque.</a:t>
            </a:r>
            <a:endParaRPr sz="1400">
              <a:solidFill>
                <a:srgbClr val="010614"/>
              </a:solidFill>
              <a:latin typeface="Arial"/>
              <a:ea typeface="Arial"/>
              <a:cs typeface="Arial"/>
              <a:sym typeface="Arial"/>
            </a:endParaRPr>
          </a:p>
          <a:p>
            <a:pPr indent="-310832" lvl="0" marL="457200" rtl="0" algn="l">
              <a:spcBef>
                <a:spcPts val="0"/>
              </a:spcBef>
              <a:spcAft>
                <a:spcPts val="0"/>
              </a:spcAft>
              <a:buClr>
                <a:srgbClr val="010614"/>
              </a:buClr>
              <a:buSzPct val="100000"/>
              <a:buFont typeface="Arial"/>
              <a:buChar char="●"/>
            </a:pPr>
            <a:r>
              <a:rPr lang="es" sz="1400">
                <a:solidFill>
                  <a:srgbClr val="010614"/>
                </a:solidFill>
                <a:latin typeface="Arial"/>
                <a:ea typeface="Arial"/>
                <a:cs typeface="Arial"/>
                <a:sym typeface="Arial"/>
              </a:rPr>
              <a:t>Crear JWT opacos: No se deben decodificar los tokens desde el cliente o frontend, ya que el código es público y existe el riesgo de que alguien acceda a las llaves privadas.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Autenticación</a:t>
            </a:r>
            <a:endParaRPr/>
          </a:p>
        </p:txBody>
      </p:sp>
      <p:sp>
        <p:nvSpPr>
          <p:cNvPr id="104" name="Google Shape;104;p15"/>
          <p:cNvSpPr txBox="1"/>
          <p:nvPr>
            <p:ph idx="1" type="body"/>
          </p:nvPr>
        </p:nvSpPr>
        <p:spPr>
          <a:xfrm>
            <a:off x="729450" y="2078875"/>
            <a:ext cx="7688700" cy="2776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1400">
                <a:solidFill>
                  <a:srgbClr val="010614"/>
                </a:solidFill>
                <a:latin typeface="Arial"/>
                <a:ea typeface="Arial"/>
                <a:cs typeface="Arial"/>
                <a:sym typeface="Arial"/>
              </a:rPr>
              <a:t>Es el proceso mediante el cual se verifica la identidad de una persona que intenta acceder a un sistema. Esto se logra proporcionando credenciales, como un nombre de usuario y contraseña. </a:t>
            </a:r>
            <a:endParaRPr sz="1400">
              <a:solidFill>
                <a:srgbClr val="010614"/>
              </a:solidFill>
              <a:latin typeface="Arial"/>
              <a:ea typeface="Arial"/>
              <a:cs typeface="Arial"/>
              <a:sym typeface="Arial"/>
            </a:endParaRPr>
          </a:p>
          <a:p>
            <a:pPr indent="0" lvl="0" marL="0" rtl="0" algn="l">
              <a:spcBef>
                <a:spcPts val="1200"/>
              </a:spcBef>
              <a:spcAft>
                <a:spcPts val="0"/>
              </a:spcAft>
              <a:buNone/>
            </a:pPr>
            <a:r>
              <a:rPr lang="es" sz="1400">
                <a:solidFill>
                  <a:srgbClr val="010614"/>
                </a:solidFill>
                <a:latin typeface="Arial"/>
                <a:ea typeface="Arial"/>
                <a:cs typeface="Arial"/>
                <a:sym typeface="Arial"/>
              </a:rPr>
              <a:t>Una vez que el sistema recibe estas credenciales, determina si la persona es quien afirma ser. La forma más común de autenticación es a través de una página de inicio de sesión, pero también existen métodos más avanzados y seguros que utilizan varios factores de verificación. </a:t>
            </a:r>
            <a:endParaRPr sz="1400">
              <a:solidFill>
                <a:srgbClr val="010614"/>
              </a:solidFill>
              <a:latin typeface="Arial"/>
              <a:ea typeface="Arial"/>
              <a:cs typeface="Arial"/>
              <a:sym typeface="Arial"/>
            </a:endParaRPr>
          </a:p>
          <a:p>
            <a:pPr indent="0" lvl="0" marL="0" rtl="0" algn="l">
              <a:spcBef>
                <a:spcPts val="1200"/>
              </a:spcBef>
              <a:spcAft>
                <a:spcPts val="0"/>
              </a:spcAft>
              <a:buNone/>
            </a:pPr>
            <a:r>
              <a:rPr lang="es" sz="1400">
                <a:solidFill>
                  <a:srgbClr val="010614"/>
                </a:solidFill>
                <a:latin typeface="Arial"/>
                <a:ea typeface="Arial"/>
                <a:cs typeface="Arial"/>
                <a:sym typeface="Arial"/>
              </a:rPr>
              <a:t>Por ejemplo, es común recibir un código de verificación enviado a través de un mensaje de texto o correo electrónico para confirmar la identidad del usuario. por ejemplo, en una aplicación como Facebook y en cómo maneja la autenticación. </a:t>
            </a:r>
            <a:endParaRPr sz="1400">
              <a:solidFill>
                <a:srgbClr val="010614"/>
              </a:solidFill>
              <a:latin typeface="Arial"/>
              <a:ea typeface="Arial"/>
              <a:cs typeface="Arial"/>
              <a:sym typeface="Arial"/>
            </a:endParaRPr>
          </a:p>
          <a:p>
            <a:pPr indent="0" lvl="0" marL="0" rtl="0" algn="l">
              <a:spcBef>
                <a:spcPts val="1200"/>
              </a:spcBef>
              <a:spcAft>
                <a:spcPts val="1200"/>
              </a:spcAft>
              <a:buNone/>
            </a:pPr>
            <a:r>
              <a:rPr lang="es" sz="1400">
                <a:solidFill>
                  <a:srgbClr val="010614"/>
                </a:solidFill>
                <a:latin typeface="Arial"/>
                <a:ea typeface="Arial"/>
                <a:cs typeface="Arial"/>
                <a:sym typeface="Arial"/>
              </a:rPr>
              <a:t>Cuando iniciamos sesión con nuestro correo electrónico y clave, Facebook está </a:t>
            </a:r>
            <a:r>
              <a:rPr lang="es" sz="1400">
                <a:solidFill>
                  <a:srgbClr val="010614"/>
                </a:solidFill>
                <a:latin typeface="Arial"/>
                <a:ea typeface="Arial"/>
                <a:cs typeface="Arial"/>
                <a:sym typeface="Arial"/>
              </a:rPr>
              <a:t>autenticando</a:t>
            </a:r>
            <a:r>
              <a:rPr lang="es" sz="1400">
                <a:solidFill>
                  <a:srgbClr val="010614"/>
                </a:solidFill>
                <a:latin typeface="Arial"/>
                <a:ea typeface="Arial"/>
                <a:cs typeface="Arial"/>
                <a:sym typeface="Arial"/>
              </a:rPr>
              <a:t>, es decir, está comprobando que la contraseña ingresada coincide con la contraseña que se asoció a nuestro correo electrónico. En tanto la contraseña coincida, podremos acceder a la aplicación. Pero si no coincide, Facebook no nos permitirá iniciar sesión porque no puede asegurar que somos quienes decimos ser.</a:t>
            </a:r>
            <a:endParaRPr sz="1400">
              <a:solidFill>
                <a:srgbClr val="010614"/>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Métodos de autenticación más utilizados</a:t>
            </a:r>
            <a:endParaRPr/>
          </a:p>
        </p:txBody>
      </p:sp>
      <p:sp>
        <p:nvSpPr>
          <p:cNvPr id="110" name="Google Shape;110;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
                <a:solidFill>
                  <a:srgbClr val="000000"/>
                </a:solidFill>
                <a:latin typeface="Arial"/>
                <a:ea typeface="Arial"/>
                <a:cs typeface="Arial"/>
                <a:sym typeface="Arial"/>
              </a:rPr>
              <a:t>1. Autenticación Multifactor (MFA)</a:t>
            </a:r>
            <a:endParaRPr>
              <a:solidFill>
                <a:srgbClr val="000000"/>
              </a:solidFill>
              <a:latin typeface="Arial"/>
              <a:ea typeface="Arial"/>
              <a:cs typeface="Arial"/>
              <a:sym typeface="Arial"/>
            </a:endParaRPr>
          </a:p>
          <a:p>
            <a:pPr indent="-298767" lvl="0" marL="457200" rtl="0" algn="l">
              <a:spcBef>
                <a:spcPts val="1200"/>
              </a:spcBef>
              <a:spcAft>
                <a:spcPts val="0"/>
              </a:spcAft>
              <a:buClr>
                <a:srgbClr val="000000"/>
              </a:buClr>
              <a:buSzPct val="100000"/>
              <a:buFont typeface="Arial"/>
              <a:buChar char="●"/>
            </a:pPr>
            <a:r>
              <a:rPr lang="es">
                <a:solidFill>
                  <a:srgbClr val="000000"/>
                </a:solidFill>
                <a:latin typeface="Arial"/>
                <a:ea typeface="Arial"/>
                <a:cs typeface="Arial"/>
                <a:sym typeface="Arial"/>
              </a:rPr>
              <a:t>Combina múltiples métodos de verificación, como algo que el usuario sabe (contraseña), algo que tiene (código SMS o aplicación de autenticación), o algo que es (huella dactilar).</a:t>
            </a:r>
            <a:endParaRPr>
              <a:solidFill>
                <a:srgbClr val="000000"/>
              </a:solidFill>
              <a:latin typeface="Arial"/>
              <a:ea typeface="Arial"/>
              <a:cs typeface="Arial"/>
              <a:sym typeface="Arial"/>
            </a:endParaRPr>
          </a:p>
          <a:p>
            <a:pPr indent="-298767" lvl="0" marL="457200" rtl="0" algn="l">
              <a:spcBef>
                <a:spcPts val="0"/>
              </a:spcBef>
              <a:spcAft>
                <a:spcPts val="0"/>
              </a:spcAft>
              <a:buClr>
                <a:srgbClr val="000000"/>
              </a:buClr>
              <a:buSzPct val="100000"/>
              <a:buFont typeface="Arial"/>
              <a:buChar char="●"/>
            </a:pPr>
            <a:r>
              <a:rPr lang="es">
                <a:solidFill>
                  <a:srgbClr val="000000"/>
                </a:solidFill>
                <a:latin typeface="Arial"/>
                <a:ea typeface="Arial"/>
                <a:cs typeface="Arial"/>
                <a:sym typeface="Arial"/>
              </a:rPr>
              <a:t>Proporciona una capa adicional de seguridad, ya que un atacante necesitaría comprometer más de un factor para acceder.</a:t>
            </a:r>
            <a:endParaRPr>
              <a:solidFill>
                <a:srgbClr val="000000"/>
              </a:solidFill>
              <a:latin typeface="Arial"/>
              <a:ea typeface="Arial"/>
              <a:cs typeface="Arial"/>
              <a:sym typeface="Arial"/>
            </a:endParaRPr>
          </a:p>
          <a:p>
            <a:pPr indent="0" lvl="0" marL="0" rtl="0" algn="l">
              <a:spcBef>
                <a:spcPts val="1200"/>
              </a:spcBef>
              <a:spcAft>
                <a:spcPts val="0"/>
              </a:spcAft>
              <a:buNone/>
            </a:pPr>
            <a:r>
              <a:rPr lang="es">
                <a:solidFill>
                  <a:srgbClr val="000000"/>
                </a:solidFill>
                <a:latin typeface="Arial"/>
                <a:ea typeface="Arial"/>
                <a:cs typeface="Arial"/>
                <a:sym typeface="Arial"/>
              </a:rPr>
              <a:t>2. Sin Contraseña (Passwordless)</a:t>
            </a:r>
            <a:endParaRPr>
              <a:solidFill>
                <a:srgbClr val="000000"/>
              </a:solidFill>
              <a:latin typeface="Arial"/>
              <a:ea typeface="Arial"/>
              <a:cs typeface="Arial"/>
              <a:sym typeface="Arial"/>
            </a:endParaRPr>
          </a:p>
          <a:p>
            <a:pPr indent="-298767" lvl="0" marL="457200" rtl="0" algn="l">
              <a:spcBef>
                <a:spcPts val="1200"/>
              </a:spcBef>
              <a:spcAft>
                <a:spcPts val="0"/>
              </a:spcAft>
              <a:buClr>
                <a:srgbClr val="000000"/>
              </a:buClr>
              <a:buSzPct val="100000"/>
              <a:buFont typeface="Arial"/>
              <a:buChar char="●"/>
            </a:pPr>
            <a:r>
              <a:rPr lang="es">
                <a:solidFill>
                  <a:srgbClr val="000000"/>
                </a:solidFill>
                <a:latin typeface="Arial"/>
                <a:ea typeface="Arial"/>
                <a:cs typeface="Arial"/>
                <a:sym typeface="Arial"/>
              </a:rPr>
              <a:t>Métodos como el "enlace mágico" que envía un enlace de acceso al correo electrónico del usuario.</a:t>
            </a:r>
            <a:endParaRPr>
              <a:solidFill>
                <a:srgbClr val="000000"/>
              </a:solidFill>
              <a:latin typeface="Arial"/>
              <a:ea typeface="Arial"/>
              <a:cs typeface="Arial"/>
              <a:sym typeface="Arial"/>
            </a:endParaRPr>
          </a:p>
          <a:p>
            <a:pPr indent="-298767" lvl="0" marL="457200" rtl="0" algn="l">
              <a:spcBef>
                <a:spcPts val="0"/>
              </a:spcBef>
              <a:spcAft>
                <a:spcPts val="0"/>
              </a:spcAft>
              <a:buClr>
                <a:srgbClr val="000000"/>
              </a:buClr>
              <a:buSzPct val="100000"/>
              <a:buFont typeface="Arial"/>
              <a:buChar char="●"/>
            </a:pPr>
            <a:r>
              <a:rPr lang="es">
                <a:solidFill>
                  <a:srgbClr val="000000"/>
                </a:solidFill>
                <a:latin typeface="Arial"/>
                <a:ea typeface="Arial"/>
                <a:cs typeface="Arial"/>
                <a:sym typeface="Arial"/>
              </a:rPr>
              <a:t>Facilita el acceso sin necesidad de recordar contraseñas, pero depende de la seguridad del correo electrónico del usuario.</a:t>
            </a:r>
            <a:endParaRPr>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idx="1" type="body"/>
          </p:nvPr>
        </p:nvSpPr>
        <p:spPr>
          <a:xfrm>
            <a:off x="729450" y="1394600"/>
            <a:ext cx="7688700" cy="2945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
                <a:solidFill>
                  <a:srgbClr val="333333"/>
                </a:solidFill>
                <a:latin typeface="Arial"/>
                <a:ea typeface="Arial"/>
                <a:cs typeface="Arial"/>
                <a:sym typeface="Arial"/>
              </a:rPr>
              <a:t>3. Autenticación por Redes Sociales</a:t>
            </a:r>
            <a:endParaRPr>
              <a:solidFill>
                <a:srgbClr val="333333"/>
              </a:solidFill>
              <a:latin typeface="Arial"/>
              <a:ea typeface="Arial"/>
              <a:cs typeface="Arial"/>
              <a:sym typeface="Arial"/>
            </a:endParaRPr>
          </a:p>
          <a:p>
            <a:pPr indent="-298767" lvl="0" marL="457200" rtl="0" algn="l">
              <a:spcBef>
                <a:spcPts val="1200"/>
              </a:spcBef>
              <a:spcAft>
                <a:spcPts val="0"/>
              </a:spcAft>
              <a:buClr>
                <a:srgbClr val="333333"/>
              </a:buClr>
              <a:buSzPct val="100000"/>
              <a:buFont typeface="Arial"/>
              <a:buChar char="●"/>
            </a:pPr>
            <a:r>
              <a:rPr lang="es">
                <a:solidFill>
                  <a:srgbClr val="333333"/>
                </a:solidFill>
                <a:latin typeface="Arial"/>
                <a:ea typeface="Arial"/>
                <a:cs typeface="Arial"/>
                <a:sym typeface="Arial"/>
              </a:rPr>
              <a:t>Permite a los usuarios iniciar sesión utilizando cuentas de redes sociales como Facebook, Google o Twitter.</a:t>
            </a:r>
            <a:endParaRPr>
              <a:solidFill>
                <a:srgbClr val="333333"/>
              </a:solidFill>
              <a:latin typeface="Arial"/>
              <a:ea typeface="Arial"/>
              <a:cs typeface="Arial"/>
              <a:sym typeface="Arial"/>
            </a:endParaRPr>
          </a:p>
          <a:p>
            <a:pPr indent="-298767" lvl="0" marL="457200" rtl="0" algn="l">
              <a:spcBef>
                <a:spcPts val="0"/>
              </a:spcBef>
              <a:spcAft>
                <a:spcPts val="0"/>
              </a:spcAft>
              <a:buClr>
                <a:srgbClr val="333333"/>
              </a:buClr>
              <a:buSzPct val="100000"/>
              <a:buFont typeface="Arial"/>
              <a:buChar char="●"/>
            </a:pPr>
            <a:r>
              <a:rPr lang="es">
                <a:solidFill>
                  <a:srgbClr val="333333"/>
                </a:solidFill>
                <a:latin typeface="Arial"/>
                <a:ea typeface="Arial"/>
                <a:cs typeface="Arial"/>
                <a:sym typeface="Arial"/>
              </a:rPr>
              <a:t>Agiliza el proceso de registro y acceso, pero puede implicar compartir información de perfil con el servicio.</a:t>
            </a:r>
            <a:endParaRPr>
              <a:solidFill>
                <a:srgbClr val="333333"/>
              </a:solidFill>
              <a:latin typeface="Arial"/>
              <a:ea typeface="Arial"/>
              <a:cs typeface="Arial"/>
              <a:sym typeface="Arial"/>
            </a:endParaRPr>
          </a:p>
          <a:p>
            <a:pPr indent="0" lvl="0" marL="0" rtl="0" algn="l">
              <a:spcBef>
                <a:spcPts val="1200"/>
              </a:spcBef>
              <a:spcAft>
                <a:spcPts val="0"/>
              </a:spcAft>
              <a:buNone/>
            </a:pPr>
            <a:r>
              <a:rPr lang="es">
                <a:solidFill>
                  <a:srgbClr val="333333"/>
                </a:solidFill>
                <a:latin typeface="Arial"/>
                <a:ea typeface="Arial"/>
                <a:cs typeface="Arial"/>
                <a:sym typeface="Arial"/>
              </a:rPr>
              <a:t>4. Autenticación API</a:t>
            </a:r>
            <a:endParaRPr>
              <a:solidFill>
                <a:srgbClr val="333333"/>
              </a:solidFill>
              <a:latin typeface="Arial"/>
              <a:ea typeface="Arial"/>
              <a:cs typeface="Arial"/>
              <a:sym typeface="Arial"/>
            </a:endParaRPr>
          </a:p>
          <a:p>
            <a:pPr indent="-298767" lvl="0" marL="457200" rtl="0" algn="l">
              <a:spcBef>
                <a:spcPts val="1200"/>
              </a:spcBef>
              <a:spcAft>
                <a:spcPts val="0"/>
              </a:spcAft>
              <a:buClr>
                <a:srgbClr val="333333"/>
              </a:buClr>
              <a:buSzPct val="100000"/>
              <a:buFont typeface="Arial"/>
              <a:buChar char="●"/>
            </a:pPr>
            <a:r>
              <a:rPr lang="es">
                <a:solidFill>
                  <a:srgbClr val="333333"/>
                </a:solidFill>
                <a:latin typeface="Arial"/>
                <a:ea typeface="Arial"/>
                <a:cs typeface="Arial"/>
                <a:sym typeface="Arial"/>
              </a:rPr>
              <a:t>Certifica la identidad del usuario al acceder a recursos en el servidor mediante protocolos como OAuth.</a:t>
            </a:r>
            <a:endParaRPr>
              <a:solidFill>
                <a:srgbClr val="333333"/>
              </a:solidFill>
              <a:latin typeface="Arial"/>
              <a:ea typeface="Arial"/>
              <a:cs typeface="Arial"/>
              <a:sym typeface="Arial"/>
            </a:endParaRPr>
          </a:p>
          <a:p>
            <a:pPr indent="-298767" lvl="0" marL="457200" rtl="0" algn="l">
              <a:spcBef>
                <a:spcPts val="0"/>
              </a:spcBef>
              <a:spcAft>
                <a:spcPts val="0"/>
              </a:spcAft>
              <a:buClr>
                <a:srgbClr val="333333"/>
              </a:buClr>
              <a:buSzPct val="100000"/>
              <a:buFont typeface="Arial"/>
              <a:buChar char="●"/>
            </a:pPr>
            <a:r>
              <a:rPr lang="es">
                <a:solidFill>
                  <a:srgbClr val="333333"/>
                </a:solidFill>
                <a:latin typeface="Arial"/>
                <a:ea typeface="Arial"/>
                <a:cs typeface="Arial"/>
                <a:sym typeface="Arial"/>
              </a:rPr>
              <a:t>Incluye métodos como autenticación básica HTTP y autenticación basada en tokens, que son fundamentales para APIs RESTful.</a:t>
            </a:r>
            <a:endParaRPr>
              <a:solidFill>
                <a:srgbClr val="333333"/>
              </a:solidFill>
              <a:latin typeface="Arial"/>
              <a:ea typeface="Arial"/>
              <a:cs typeface="Arial"/>
              <a:sym typeface="Arial"/>
            </a:endParaRPr>
          </a:p>
          <a:p>
            <a:pPr indent="0" lvl="0" marL="0" rtl="0" algn="l">
              <a:spcBef>
                <a:spcPts val="1200"/>
              </a:spcBef>
              <a:spcAft>
                <a:spcPts val="0"/>
              </a:spcAft>
              <a:buNone/>
            </a:pPr>
            <a:r>
              <a:rPr lang="es">
                <a:solidFill>
                  <a:srgbClr val="333333"/>
                </a:solidFill>
                <a:latin typeface="Arial"/>
                <a:ea typeface="Arial"/>
                <a:cs typeface="Arial"/>
                <a:sym typeface="Arial"/>
              </a:rPr>
              <a:t>5. Autenticación Biométrica</a:t>
            </a:r>
            <a:endParaRPr>
              <a:solidFill>
                <a:srgbClr val="333333"/>
              </a:solidFill>
              <a:latin typeface="Arial"/>
              <a:ea typeface="Arial"/>
              <a:cs typeface="Arial"/>
              <a:sym typeface="Arial"/>
            </a:endParaRPr>
          </a:p>
          <a:p>
            <a:pPr indent="-298767" lvl="0" marL="457200" rtl="0" algn="l">
              <a:spcBef>
                <a:spcPts val="1200"/>
              </a:spcBef>
              <a:spcAft>
                <a:spcPts val="0"/>
              </a:spcAft>
              <a:buClr>
                <a:srgbClr val="333333"/>
              </a:buClr>
              <a:buSzPct val="100000"/>
              <a:buFont typeface="Arial"/>
              <a:buChar char="●"/>
            </a:pPr>
            <a:r>
              <a:rPr lang="es">
                <a:solidFill>
                  <a:srgbClr val="333333"/>
                </a:solidFill>
                <a:latin typeface="Arial"/>
                <a:ea typeface="Arial"/>
                <a:cs typeface="Arial"/>
                <a:sym typeface="Arial"/>
              </a:rPr>
              <a:t>Utiliza características físicas del usuario, como huellas dactilares, reconocimiento facial o escaneo del iris.</a:t>
            </a:r>
            <a:endParaRPr>
              <a:solidFill>
                <a:srgbClr val="333333"/>
              </a:solidFill>
              <a:latin typeface="Arial"/>
              <a:ea typeface="Arial"/>
              <a:cs typeface="Arial"/>
              <a:sym typeface="Arial"/>
            </a:endParaRPr>
          </a:p>
          <a:p>
            <a:pPr indent="-298767" lvl="0" marL="457200" rtl="0" algn="l">
              <a:spcBef>
                <a:spcPts val="0"/>
              </a:spcBef>
              <a:spcAft>
                <a:spcPts val="0"/>
              </a:spcAft>
              <a:buClr>
                <a:srgbClr val="333333"/>
              </a:buClr>
              <a:buSzPct val="100000"/>
              <a:buFont typeface="Arial"/>
              <a:buChar char="●"/>
            </a:pPr>
            <a:r>
              <a:rPr lang="es">
                <a:solidFill>
                  <a:srgbClr val="333333"/>
                </a:solidFill>
                <a:latin typeface="Arial"/>
                <a:ea typeface="Arial"/>
                <a:cs typeface="Arial"/>
                <a:sym typeface="Arial"/>
              </a:rPr>
              <a:t>Cada vez más común en dispositivos móviles, mejora la seguridad al requerir datos que son únicos para el usuario.</a:t>
            </a:r>
            <a:endParaRPr>
              <a:solidFill>
                <a:srgbClr val="333333"/>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Autorización y Seguridad del Sistema</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50">
                <a:solidFill>
                  <a:srgbClr val="010614"/>
                </a:solidFill>
                <a:latin typeface="Arial"/>
                <a:ea typeface="Arial"/>
                <a:cs typeface="Arial"/>
                <a:sym typeface="Arial"/>
              </a:rPr>
              <a:t>La autorización es el proceso de evaluar los permisos necesarios para acceder a un recurso específico o realizar una acción específica. Es lo que define a qué recursos de sistema el usuario autenticado podrá acceder.</a:t>
            </a:r>
            <a:endParaRPr sz="1350">
              <a:solidFill>
                <a:srgbClr val="010614"/>
              </a:solidFill>
              <a:latin typeface="Arial"/>
              <a:ea typeface="Arial"/>
              <a:cs typeface="Arial"/>
              <a:sym typeface="Arial"/>
            </a:endParaRPr>
          </a:p>
          <a:p>
            <a:pPr indent="0" lvl="0" marL="0" rtl="0" algn="l">
              <a:spcBef>
                <a:spcPts val="1200"/>
              </a:spcBef>
              <a:spcAft>
                <a:spcPts val="1200"/>
              </a:spcAft>
              <a:buNone/>
            </a:pPr>
            <a:r>
              <a:rPr lang="es" sz="1350">
                <a:solidFill>
                  <a:srgbClr val="010614"/>
                </a:solidFill>
                <a:latin typeface="Arial"/>
                <a:ea typeface="Arial"/>
                <a:cs typeface="Arial"/>
                <a:sym typeface="Arial"/>
              </a:rPr>
              <a:t>Seguridad del Sistema: Es el resultado de la combinación de autenticación y autorización, por lo que es importante considerar ambos aspectos al desarrollar un proyecto web. Ambos procesos de seguridad proveen capas adicionales de protección a los sistemas y los recursos. Esta protección extra permite que se prevengan numerosos ciberataques que perjudican especialmente a los usuarios.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Métodos de autorización más utilizados</a:t>
            </a:r>
            <a:endParaRPr/>
          </a:p>
        </p:txBody>
      </p:sp>
      <p:sp>
        <p:nvSpPr>
          <p:cNvPr id="127" name="Google Shape;127;p19"/>
          <p:cNvSpPr txBox="1"/>
          <p:nvPr>
            <p:ph idx="1" type="body"/>
          </p:nvPr>
        </p:nvSpPr>
        <p:spPr>
          <a:xfrm>
            <a:off x="729450" y="2078875"/>
            <a:ext cx="7688700" cy="2709600"/>
          </a:xfrm>
          <a:prstGeom prst="rect">
            <a:avLst/>
          </a:prstGeom>
        </p:spPr>
        <p:txBody>
          <a:bodyPr anchorCtr="0" anchor="t" bIns="91425" lIns="91425" spcFirstLastPara="1" rIns="91425" wrap="square" tIns="91425">
            <a:normAutofit fontScale="92500" lnSpcReduction="20000"/>
          </a:bodyPr>
          <a:lstStyle/>
          <a:p>
            <a:pPr indent="0" lvl="0" marL="0" rtl="0" algn="l">
              <a:spcBef>
                <a:spcPts val="1400"/>
              </a:spcBef>
              <a:spcAft>
                <a:spcPts val="0"/>
              </a:spcAft>
              <a:buNone/>
            </a:pPr>
            <a:r>
              <a:rPr b="1" lang="es">
                <a:solidFill>
                  <a:srgbClr val="333333"/>
                </a:solidFill>
                <a:latin typeface="Arial"/>
                <a:ea typeface="Arial"/>
                <a:cs typeface="Arial"/>
                <a:sym typeface="Arial"/>
              </a:rPr>
              <a:t>1. Autorización HTTP</a:t>
            </a:r>
            <a:endParaRPr b="1">
              <a:solidFill>
                <a:srgbClr val="333333"/>
              </a:solidFill>
              <a:latin typeface="Arial"/>
              <a:ea typeface="Arial"/>
              <a:cs typeface="Arial"/>
              <a:sym typeface="Arial"/>
            </a:endParaRPr>
          </a:p>
          <a:p>
            <a:pPr indent="-293211" lvl="0" marL="457200" rtl="0" algn="l">
              <a:spcBef>
                <a:spcPts val="120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Descripción</a:t>
            </a:r>
            <a:r>
              <a:rPr lang="es" sz="1100">
                <a:solidFill>
                  <a:srgbClr val="333333"/>
                </a:solidFill>
                <a:latin typeface="Arial"/>
                <a:ea typeface="Arial"/>
                <a:cs typeface="Arial"/>
                <a:sym typeface="Arial"/>
              </a:rPr>
              <a:t>: Este método se basa en el uso de encabezados HTTP para enviar credenciales de usuario (nombre de usuario y contraseña) al servidor.</a:t>
            </a:r>
            <a:endParaRPr sz="1100">
              <a:solidFill>
                <a:srgbClr val="333333"/>
              </a:solidFill>
              <a:latin typeface="Arial"/>
              <a:ea typeface="Arial"/>
              <a:cs typeface="Arial"/>
              <a:sym typeface="Arial"/>
            </a:endParaRPr>
          </a:p>
          <a:p>
            <a:pPr indent="-293211" lvl="0" marL="457200" rtl="0" algn="l">
              <a:spcBef>
                <a:spcPts val="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Funcionamiento</a:t>
            </a:r>
            <a:r>
              <a:rPr lang="es" sz="1100">
                <a:solidFill>
                  <a:srgbClr val="333333"/>
                </a:solidFill>
                <a:latin typeface="Arial"/>
                <a:ea typeface="Arial"/>
                <a:cs typeface="Arial"/>
                <a:sym typeface="Arial"/>
              </a:rPr>
              <a:t>: Si las credenciales son incorrectas, el servidor responde con un código de estado 401 "Unauthorized". El cliente puede entonces volver a enviar una solicitud con un encabezado Authorization que incluya las credenciales.</a:t>
            </a:r>
            <a:endParaRPr sz="1100">
              <a:solidFill>
                <a:srgbClr val="333333"/>
              </a:solidFill>
              <a:latin typeface="Arial"/>
              <a:ea typeface="Arial"/>
              <a:cs typeface="Arial"/>
              <a:sym typeface="Arial"/>
            </a:endParaRPr>
          </a:p>
          <a:p>
            <a:pPr indent="-293211" lvl="0" marL="457200" rtl="0" algn="l">
              <a:spcBef>
                <a:spcPts val="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Ventajas</a:t>
            </a:r>
            <a:r>
              <a:rPr lang="es" sz="1100">
                <a:solidFill>
                  <a:srgbClr val="333333"/>
                </a:solidFill>
                <a:latin typeface="Arial"/>
                <a:ea typeface="Arial"/>
                <a:cs typeface="Arial"/>
                <a:sym typeface="Arial"/>
              </a:rPr>
              <a:t>: Es un método sencillo y directo, ideal para servicios que no requieren sesiones o cookies.</a:t>
            </a:r>
            <a:endParaRPr sz="1100">
              <a:solidFill>
                <a:srgbClr val="333333"/>
              </a:solidFill>
              <a:latin typeface="Arial"/>
              <a:ea typeface="Arial"/>
              <a:cs typeface="Arial"/>
              <a:sym typeface="Arial"/>
            </a:endParaRPr>
          </a:p>
          <a:p>
            <a:pPr indent="0" lvl="0" marL="0" rtl="0" algn="l">
              <a:spcBef>
                <a:spcPts val="1400"/>
              </a:spcBef>
              <a:spcAft>
                <a:spcPts val="0"/>
              </a:spcAft>
              <a:buNone/>
            </a:pPr>
            <a:r>
              <a:rPr b="1" lang="es">
                <a:solidFill>
                  <a:srgbClr val="333333"/>
                </a:solidFill>
                <a:latin typeface="Arial"/>
                <a:ea typeface="Arial"/>
                <a:cs typeface="Arial"/>
                <a:sym typeface="Arial"/>
              </a:rPr>
              <a:t>2. Autorización API</a:t>
            </a:r>
            <a:endParaRPr b="1">
              <a:solidFill>
                <a:srgbClr val="333333"/>
              </a:solidFill>
              <a:latin typeface="Arial"/>
              <a:ea typeface="Arial"/>
              <a:cs typeface="Arial"/>
              <a:sym typeface="Arial"/>
            </a:endParaRPr>
          </a:p>
          <a:p>
            <a:pPr indent="-293211" lvl="0" marL="457200" rtl="0" algn="l">
              <a:spcBef>
                <a:spcPts val="120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Descripción</a:t>
            </a:r>
            <a:r>
              <a:rPr lang="es" sz="1100">
                <a:solidFill>
                  <a:srgbClr val="333333"/>
                </a:solidFill>
                <a:latin typeface="Arial"/>
                <a:ea typeface="Arial"/>
                <a:cs typeface="Arial"/>
                <a:sym typeface="Arial"/>
              </a:rPr>
              <a:t>: Al registrarse en un servicio, se genera una clave API para el usuario, que se utiliza para acceder a recursos específicos.</a:t>
            </a:r>
            <a:endParaRPr sz="1100">
              <a:solidFill>
                <a:srgbClr val="333333"/>
              </a:solidFill>
              <a:latin typeface="Arial"/>
              <a:ea typeface="Arial"/>
              <a:cs typeface="Arial"/>
              <a:sym typeface="Arial"/>
            </a:endParaRPr>
          </a:p>
          <a:p>
            <a:pPr indent="-293211" lvl="0" marL="457200" rtl="0" algn="l">
              <a:spcBef>
                <a:spcPts val="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Funcionamiento</a:t>
            </a:r>
            <a:r>
              <a:rPr lang="es" sz="1100">
                <a:solidFill>
                  <a:srgbClr val="333333"/>
                </a:solidFill>
                <a:latin typeface="Arial"/>
                <a:ea typeface="Arial"/>
                <a:cs typeface="Arial"/>
                <a:sym typeface="Arial"/>
              </a:rPr>
              <a:t>: La combinación de clave API y un token (que actúa como identificador) permite al cliente autenticar sus solicitudes al servidor. Esta combinación se utiliza en cada interacción para definir el acceso y la respuesta del servidor.</a:t>
            </a:r>
            <a:endParaRPr sz="1100">
              <a:solidFill>
                <a:srgbClr val="333333"/>
              </a:solidFill>
              <a:latin typeface="Arial"/>
              <a:ea typeface="Arial"/>
              <a:cs typeface="Arial"/>
              <a:sym typeface="Arial"/>
            </a:endParaRPr>
          </a:p>
          <a:p>
            <a:pPr indent="-293211" lvl="0" marL="457200" rtl="0" algn="l">
              <a:spcBef>
                <a:spcPts val="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Ventajas</a:t>
            </a:r>
            <a:r>
              <a:rPr lang="es" sz="1100">
                <a:solidFill>
                  <a:srgbClr val="333333"/>
                </a:solidFill>
                <a:latin typeface="Arial"/>
                <a:ea typeface="Arial"/>
                <a:cs typeface="Arial"/>
                <a:sym typeface="Arial"/>
              </a:rPr>
              <a:t>: Proporciona una manera estandarizada de autenticar y autorizar solicitudes en entornos de API, facilitando la integración entre sistemas.</a:t>
            </a:r>
            <a:endParaRPr>
              <a:solidFill>
                <a:srgbClr val="333333"/>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idx="1" type="body"/>
          </p:nvPr>
        </p:nvSpPr>
        <p:spPr>
          <a:xfrm>
            <a:off x="727650" y="1365775"/>
            <a:ext cx="7688700" cy="35478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s">
                <a:solidFill>
                  <a:srgbClr val="333333"/>
                </a:solidFill>
                <a:latin typeface="Arial"/>
                <a:ea typeface="Arial"/>
                <a:cs typeface="Arial"/>
                <a:sym typeface="Arial"/>
              </a:rPr>
              <a:t>3. OAuth 2.0</a:t>
            </a:r>
            <a:endParaRPr b="1">
              <a:solidFill>
                <a:srgbClr val="333333"/>
              </a:solidFill>
              <a:latin typeface="Arial"/>
              <a:ea typeface="Arial"/>
              <a:cs typeface="Arial"/>
              <a:sym typeface="Arial"/>
            </a:endParaRPr>
          </a:p>
          <a:p>
            <a:pPr indent="-298450" lvl="0" marL="457200" rtl="0" algn="l">
              <a:spcBef>
                <a:spcPts val="1200"/>
              </a:spcBef>
              <a:spcAft>
                <a:spcPts val="0"/>
              </a:spcAft>
              <a:buClr>
                <a:srgbClr val="333333"/>
              </a:buClr>
              <a:buSzPts val="1100"/>
              <a:buFont typeface="Arial"/>
              <a:buChar char="●"/>
            </a:pPr>
            <a:r>
              <a:rPr b="1" lang="es" sz="1100">
                <a:solidFill>
                  <a:srgbClr val="333333"/>
                </a:solidFill>
                <a:latin typeface="Arial"/>
                <a:ea typeface="Arial"/>
                <a:cs typeface="Arial"/>
                <a:sym typeface="Arial"/>
              </a:rPr>
              <a:t>Descripción</a:t>
            </a:r>
            <a:r>
              <a:rPr lang="es" sz="1100">
                <a:solidFill>
                  <a:srgbClr val="333333"/>
                </a:solidFill>
                <a:latin typeface="Arial"/>
                <a:ea typeface="Arial"/>
                <a:cs typeface="Arial"/>
                <a:sym typeface="Arial"/>
              </a:rPr>
              <a:t>: Un protocolo que permite la autorización segura de aplicaciones de terceros para acceder a los recursos de un usuario sin compartir sus credenciales.</a:t>
            </a:r>
            <a:endParaRPr sz="1100">
              <a:solidFill>
                <a:srgbClr val="333333"/>
              </a:solidFill>
              <a:latin typeface="Arial"/>
              <a:ea typeface="Arial"/>
              <a:cs typeface="Arial"/>
              <a:sym typeface="Arial"/>
            </a:endParaRPr>
          </a:p>
          <a:p>
            <a:pPr indent="-298450" lvl="0" marL="457200" rtl="0" algn="l">
              <a:spcBef>
                <a:spcPts val="0"/>
              </a:spcBef>
              <a:spcAft>
                <a:spcPts val="0"/>
              </a:spcAft>
              <a:buClr>
                <a:srgbClr val="333333"/>
              </a:buClr>
              <a:buSzPts val="1100"/>
              <a:buFont typeface="Arial"/>
              <a:buChar char="●"/>
            </a:pPr>
            <a:r>
              <a:rPr b="1" lang="es" sz="1100">
                <a:solidFill>
                  <a:srgbClr val="333333"/>
                </a:solidFill>
                <a:latin typeface="Arial"/>
                <a:ea typeface="Arial"/>
                <a:cs typeface="Arial"/>
                <a:sym typeface="Arial"/>
              </a:rPr>
              <a:t>Funcionamiento</a:t>
            </a:r>
            <a:r>
              <a:rPr lang="es" sz="1100">
                <a:solidFill>
                  <a:srgbClr val="333333"/>
                </a:solidFill>
                <a:latin typeface="Arial"/>
                <a:ea typeface="Arial"/>
                <a:cs typeface="Arial"/>
                <a:sym typeface="Arial"/>
              </a:rPr>
              <a:t>: El usuario otorga permiso a una aplicación para realizar acciones en su nombre, usando un token de acceso. Este token se utiliza para acceder a recursos protegidos en el servidor.</a:t>
            </a:r>
            <a:endParaRPr sz="1100">
              <a:solidFill>
                <a:srgbClr val="333333"/>
              </a:solidFill>
              <a:latin typeface="Arial"/>
              <a:ea typeface="Arial"/>
              <a:cs typeface="Arial"/>
              <a:sym typeface="Arial"/>
            </a:endParaRPr>
          </a:p>
          <a:p>
            <a:pPr indent="-298450" lvl="0" marL="457200" rtl="0" algn="l">
              <a:spcBef>
                <a:spcPts val="0"/>
              </a:spcBef>
              <a:spcAft>
                <a:spcPts val="0"/>
              </a:spcAft>
              <a:buClr>
                <a:srgbClr val="333333"/>
              </a:buClr>
              <a:buSzPts val="1100"/>
              <a:buFont typeface="Arial"/>
              <a:buChar char="●"/>
            </a:pPr>
            <a:r>
              <a:rPr b="1" lang="es" sz="1100">
                <a:solidFill>
                  <a:srgbClr val="333333"/>
                </a:solidFill>
                <a:latin typeface="Arial"/>
                <a:ea typeface="Arial"/>
                <a:cs typeface="Arial"/>
                <a:sym typeface="Arial"/>
              </a:rPr>
              <a:t>Ventajas</a:t>
            </a:r>
            <a:r>
              <a:rPr lang="es" sz="1100">
                <a:solidFill>
                  <a:srgbClr val="333333"/>
                </a:solidFill>
                <a:latin typeface="Arial"/>
                <a:ea typeface="Arial"/>
                <a:cs typeface="Arial"/>
                <a:sym typeface="Arial"/>
              </a:rPr>
              <a:t>: Proporciona una forma segura y flexible de manejar la autorización, permitiendo acceso granular a recursos específicos.</a:t>
            </a:r>
            <a:endParaRPr sz="1100">
              <a:solidFill>
                <a:srgbClr val="333333"/>
              </a:solidFill>
              <a:latin typeface="Arial"/>
              <a:ea typeface="Arial"/>
              <a:cs typeface="Arial"/>
              <a:sym typeface="Arial"/>
            </a:endParaRPr>
          </a:p>
          <a:p>
            <a:pPr indent="0" lvl="0" marL="0" rtl="0" algn="l">
              <a:spcBef>
                <a:spcPts val="1400"/>
              </a:spcBef>
              <a:spcAft>
                <a:spcPts val="0"/>
              </a:spcAft>
              <a:buNone/>
            </a:pPr>
            <a:r>
              <a:rPr b="1" lang="es">
                <a:solidFill>
                  <a:srgbClr val="333333"/>
                </a:solidFill>
                <a:latin typeface="Arial"/>
                <a:ea typeface="Arial"/>
                <a:cs typeface="Arial"/>
                <a:sym typeface="Arial"/>
              </a:rPr>
              <a:t>4. Autorización JWT (JSON Web Token)</a:t>
            </a:r>
            <a:endParaRPr b="1">
              <a:solidFill>
                <a:srgbClr val="333333"/>
              </a:solidFill>
              <a:latin typeface="Arial"/>
              <a:ea typeface="Arial"/>
              <a:cs typeface="Arial"/>
              <a:sym typeface="Arial"/>
            </a:endParaRPr>
          </a:p>
          <a:p>
            <a:pPr indent="-298450" lvl="0" marL="457200" rtl="0" algn="l">
              <a:spcBef>
                <a:spcPts val="1200"/>
              </a:spcBef>
              <a:spcAft>
                <a:spcPts val="0"/>
              </a:spcAft>
              <a:buClr>
                <a:srgbClr val="333333"/>
              </a:buClr>
              <a:buSzPts val="1100"/>
              <a:buFont typeface="Arial"/>
              <a:buChar char="●"/>
            </a:pPr>
            <a:r>
              <a:rPr b="1" lang="es" sz="1100">
                <a:solidFill>
                  <a:srgbClr val="333333"/>
                </a:solidFill>
                <a:latin typeface="Arial"/>
                <a:ea typeface="Arial"/>
                <a:cs typeface="Arial"/>
                <a:sym typeface="Arial"/>
              </a:rPr>
              <a:t>Descripción</a:t>
            </a:r>
            <a:r>
              <a:rPr lang="es" sz="1100">
                <a:solidFill>
                  <a:srgbClr val="333333"/>
                </a:solidFill>
                <a:latin typeface="Arial"/>
                <a:ea typeface="Arial"/>
                <a:cs typeface="Arial"/>
                <a:sym typeface="Arial"/>
              </a:rPr>
              <a:t>: Un estándar abierto que permite la transmisión segura de información entre diferentes partes como un objeto JSON, que puede ser verificado y confiado.</a:t>
            </a:r>
            <a:endParaRPr sz="1100">
              <a:solidFill>
                <a:srgbClr val="333333"/>
              </a:solidFill>
              <a:latin typeface="Arial"/>
              <a:ea typeface="Arial"/>
              <a:cs typeface="Arial"/>
              <a:sym typeface="Arial"/>
            </a:endParaRPr>
          </a:p>
          <a:p>
            <a:pPr indent="-298450" lvl="0" marL="457200" rtl="0" algn="l">
              <a:spcBef>
                <a:spcPts val="0"/>
              </a:spcBef>
              <a:spcAft>
                <a:spcPts val="0"/>
              </a:spcAft>
              <a:buClr>
                <a:srgbClr val="333333"/>
              </a:buClr>
              <a:buSzPts val="1100"/>
              <a:buFont typeface="Arial"/>
              <a:buChar char="●"/>
            </a:pPr>
            <a:r>
              <a:rPr b="1" lang="es" sz="1100">
                <a:solidFill>
                  <a:srgbClr val="333333"/>
                </a:solidFill>
                <a:latin typeface="Arial"/>
                <a:ea typeface="Arial"/>
                <a:cs typeface="Arial"/>
                <a:sym typeface="Arial"/>
              </a:rPr>
              <a:t>Funcionamiento</a:t>
            </a:r>
            <a:r>
              <a:rPr lang="es" sz="1100">
                <a:solidFill>
                  <a:srgbClr val="333333"/>
                </a:solidFill>
                <a:latin typeface="Arial"/>
                <a:ea typeface="Arial"/>
                <a:cs typeface="Arial"/>
                <a:sym typeface="Arial"/>
              </a:rPr>
              <a:t>: Se utiliza un par de claves (privada y pública) para firmar y verificar el token. El JWT contiene información sobre el usuario y sus permisos, y se envía en cada solicitud.</a:t>
            </a:r>
            <a:endParaRPr sz="1100">
              <a:solidFill>
                <a:srgbClr val="333333"/>
              </a:solidFill>
              <a:latin typeface="Arial"/>
              <a:ea typeface="Arial"/>
              <a:cs typeface="Arial"/>
              <a:sym typeface="Arial"/>
            </a:endParaRPr>
          </a:p>
          <a:p>
            <a:pPr indent="-298450" lvl="0" marL="457200" rtl="0" algn="l">
              <a:spcBef>
                <a:spcPts val="0"/>
              </a:spcBef>
              <a:spcAft>
                <a:spcPts val="0"/>
              </a:spcAft>
              <a:buClr>
                <a:srgbClr val="333333"/>
              </a:buClr>
              <a:buSzPts val="1100"/>
              <a:buFont typeface="Arial"/>
              <a:buChar char="●"/>
            </a:pPr>
            <a:r>
              <a:rPr b="1" lang="es" sz="1100">
                <a:solidFill>
                  <a:srgbClr val="333333"/>
                </a:solidFill>
                <a:latin typeface="Arial"/>
                <a:ea typeface="Arial"/>
                <a:cs typeface="Arial"/>
                <a:sym typeface="Arial"/>
              </a:rPr>
              <a:t>Ventajas</a:t>
            </a:r>
            <a:r>
              <a:rPr lang="es" sz="1100">
                <a:solidFill>
                  <a:srgbClr val="333333"/>
                </a:solidFill>
                <a:latin typeface="Arial"/>
                <a:ea typeface="Arial"/>
                <a:cs typeface="Arial"/>
                <a:sym typeface="Arial"/>
              </a:rPr>
              <a:t>: Permite la autenticación y autorización de manera descentralizada y escalable, y es ampliamente utilizado en aplicaciones modernas.</a:t>
            </a:r>
            <a:endParaRPr>
              <a:solidFill>
                <a:srgbClr val="33333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568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Json Web Token (JWT)</a:t>
            </a:r>
            <a:endParaRPr/>
          </a:p>
        </p:txBody>
      </p:sp>
      <p:sp>
        <p:nvSpPr>
          <p:cNvPr id="138" name="Google Shape;138;p21"/>
          <p:cNvSpPr txBox="1"/>
          <p:nvPr>
            <p:ph idx="1" type="body"/>
          </p:nvPr>
        </p:nvSpPr>
        <p:spPr>
          <a:xfrm>
            <a:off x="729450" y="1308075"/>
            <a:ext cx="5111400" cy="3566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sz="1400">
                <a:solidFill>
                  <a:srgbClr val="000000"/>
                </a:solidFill>
                <a:latin typeface="Arial"/>
                <a:ea typeface="Arial"/>
                <a:cs typeface="Arial"/>
                <a:sym typeface="Arial"/>
              </a:rPr>
              <a:t>JSON Web Token (JWT) es un estándar abierto que permite la creación de tokens de seguridad para autenticar y autorizar a los usuarios en aplicaciones web y servicios. JWT puede ser utilizado en dos formas: como JSON Web Signature (JWS) o como JSON Web Encryption (JWE).</a:t>
            </a:r>
            <a:endParaRPr sz="1400">
              <a:solidFill>
                <a:srgbClr val="000000"/>
              </a:solidFill>
              <a:latin typeface="Arial"/>
              <a:ea typeface="Arial"/>
              <a:cs typeface="Arial"/>
              <a:sym typeface="Arial"/>
            </a:endParaRPr>
          </a:p>
          <a:p>
            <a:pPr indent="0" lvl="0" marL="444500" rtl="0" algn="l">
              <a:spcBef>
                <a:spcPts val="1200"/>
              </a:spcBef>
              <a:spcAft>
                <a:spcPts val="0"/>
              </a:spcAft>
              <a:buNone/>
            </a:pPr>
            <a:r>
              <a:rPr lang="es" sz="1400">
                <a:solidFill>
                  <a:srgbClr val="000000"/>
                </a:solidFill>
                <a:latin typeface="Arial"/>
                <a:ea typeface="Arial"/>
                <a:cs typeface="Arial"/>
                <a:sym typeface="Arial"/>
              </a:rPr>
              <a:t>JSON Web Signature (JWS) es una forma de firmar digitalmente un token JWT para garantizar su integridad y autenticidad. La firma se basa en un algoritmo de hash y una clave secreta compartida. El receptor del token puede verificar la firma utilizando la clave secreta y el algoritmo de hash especificado en el encabezado del token.</a:t>
            </a:r>
            <a:endParaRPr sz="1400">
              <a:solidFill>
                <a:srgbClr val="000000"/>
              </a:solidFill>
              <a:latin typeface="Arial"/>
              <a:ea typeface="Arial"/>
              <a:cs typeface="Arial"/>
              <a:sym typeface="Arial"/>
            </a:endParaRPr>
          </a:p>
          <a:p>
            <a:pPr indent="0" lvl="0" marL="444500" rtl="0" algn="l">
              <a:spcBef>
                <a:spcPts val="1200"/>
              </a:spcBef>
              <a:spcAft>
                <a:spcPts val="0"/>
              </a:spcAft>
              <a:buNone/>
            </a:pPr>
            <a:r>
              <a:rPr lang="es" sz="1400">
                <a:solidFill>
                  <a:srgbClr val="000000"/>
                </a:solidFill>
                <a:latin typeface="Arial"/>
                <a:ea typeface="Arial"/>
                <a:cs typeface="Arial"/>
                <a:sym typeface="Arial"/>
              </a:rPr>
              <a:t>JSON Web Encryption (JWE) es una forma de cifrar el contenido de un token JWT para proteger la privacidad de los datos. El contenido cifrado se puede descifrar solo con una clave secreta específica. JWE utiliza algoritmos de cifrado para proteger la información.</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es" sz="1400">
                <a:solidFill>
                  <a:srgbClr val="000000"/>
                </a:solidFill>
                <a:latin typeface="Arial"/>
                <a:ea typeface="Arial"/>
                <a:cs typeface="Arial"/>
                <a:sym typeface="Arial"/>
              </a:rPr>
              <a:t>Podemos utilizar dos tipos de algoritmos para codificar nuestros tokens, los simétricos nos permiten encriptar y desencriptar los tokens utilizando una única llave privada, o podemos utilizar algoritmos asimétricos que utilizan una llave privada y una </a:t>
            </a:r>
            <a:r>
              <a:rPr lang="es" sz="1400">
                <a:solidFill>
                  <a:srgbClr val="000000"/>
                </a:solidFill>
                <a:latin typeface="Arial"/>
                <a:ea typeface="Arial"/>
                <a:cs typeface="Arial"/>
                <a:sym typeface="Arial"/>
              </a:rPr>
              <a:t>pública</a:t>
            </a:r>
            <a:r>
              <a:rPr lang="es" sz="1400">
                <a:solidFill>
                  <a:srgbClr val="000000"/>
                </a:solidFill>
                <a:latin typeface="Arial"/>
                <a:ea typeface="Arial"/>
                <a:cs typeface="Arial"/>
                <a:sym typeface="Arial"/>
              </a:rPr>
              <a:t> para tener mayor seguridad y evitar problemas si alguna de las llaves es interceptada.</a:t>
            </a:r>
            <a:endParaRPr>
              <a:solidFill>
                <a:srgbClr val="000000"/>
              </a:solidFill>
              <a:latin typeface="Arial"/>
              <a:ea typeface="Arial"/>
              <a:cs typeface="Arial"/>
              <a:sym typeface="Arial"/>
            </a:endParaRPr>
          </a:p>
        </p:txBody>
      </p:sp>
      <p:pic>
        <p:nvPicPr>
          <p:cNvPr id="139" name="Google Shape;139;p21"/>
          <p:cNvPicPr preferRelativeResize="0"/>
          <p:nvPr/>
        </p:nvPicPr>
        <p:blipFill>
          <a:blip r:embed="rId3">
            <a:alphaModFix/>
          </a:blip>
          <a:stretch>
            <a:fillRect/>
          </a:stretch>
        </p:blipFill>
        <p:spPr>
          <a:xfrm>
            <a:off x="5937023" y="1615950"/>
            <a:ext cx="2844301" cy="29509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