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42d679c7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42d679c7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34084dd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34084dd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58237e0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58237e0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58237e0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58237e0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59a988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59a988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Pautas</a:t>
            </a:r>
            <a:endParaRPr/>
          </a:p>
          <a:p>
            <a:pPr indent="0" lvl="0" marL="0" rtl="0" algn="l">
              <a:spcBef>
                <a:spcPts val="0"/>
              </a:spcBef>
              <a:spcAft>
                <a:spcPts val="0"/>
              </a:spcAft>
              <a:buNone/>
            </a:pPr>
            <a:r>
              <a:rPr lang="es"/>
              <a:t>Segundo</a:t>
            </a:r>
            <a:endParaRPr/>
          </a:p>
          <a:p>
            <a:pPr indent="0" lvl="0" marL="0" rtl="0" algn="l">
              <a:spcBef>
                <a:spcPts val="0"/>
              </a:spcBef>
              <a:spcAft>
                <a:spcPts val="0"/>
              </a:spcAft>
              <a:buNone/>
            </a:pPr>
            <a:r>
              <a:rPr lang="es"/>
              <a:t>Parcial</a:t>
            </a:r>
            <a:endParaRPr/>
          </a:p>
          <a:p>
            <a:pPr indent="0" lvl="0" marL="0" rtl="0" algn="l">
              <a:spcBef>
                <a:spcPts val="0"/>
              </a:spcBef>
              <a:spcAft>
                <a:spcPts val="0"/>
              </a:spcAft>
              <a:buNone/>
            </a:pPr>
            <a:r>
              <a:rPr lang="es"/>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Desarrollo de Sistemas Web - Back End</a:t>
            </a:r>
            <a:endParaRPr/>
          </a:p>
        </p:txBody>
      </p:sp>
      <p:sp>
        <p:nvSpPr>
          <p:cNvPr id="88" name="Google Shape;88;p13"/>
          <p:cNvSpPr txBox="1"/>
          <p:nvPr>
            <p:ph idx="1" type="subTitle"/>
          </p:nvPr>
        </p:nvSpPr>
        <p:spPr>
          <a:xfrm>
            <a:off x="5474975" y="4706750"/>
            <a:ext cx="3531900" cy="291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sz="1200"/>
              <a:t>Versión 1.0 F. Act 19/09/2024</a:t>
            </a:r>
            <a:endParaRPr sz="1100"/>
          </a:p>
        </p:txBody>
      </p:sp>
      <p:pic>
        <p:nvPicPr>
          <p:cNvPr id="89" name="Google Shape;89;p13"/>
          <p:cNvPicPr preferRelativeResize="0"/>
          <p:nvPr/>
        </p:nvPicPr>
        <p:blipFill>
          <a:blip r:embed="rId3">
            <a:alphaModFix/>
          </a:blip>
          <a:stretch>
            <a:fillRect/>
          </a:stretch>
        </p:blipFill>
        <p:spPr>
          <a:xfrm>
            <a:off x="7468025" y="3763200"/>
            <a:ext cx="1017650" cy="1017650"/>
          </a:xfrm>
          <a:prstGeom prst="rect">
            <a:avLst/>
          </a:prstGeom>
          <a:noFill/>
          <a:ln>
            <a:noFill/>
          </a:ln>
        </p:spPr>
      </p:pic>
      <p:pic>
        <p:nvPicPr>
          <p:cNvPr id="90" name="Google Shape;90;p13"/>
          <p:cNvPicPr preferRelativeResize="0"/>
          <p:nvPr/>
        </p:nvPicPr>
        <p:blipFill>
          <a:blip r:embed="rId4">
            <a:alphaModFix/>
          </a:blip>
          <a:stretch>
            <a:fillRect/>
          </a:stretch>
        </p:blipFill>
        <p:spPr>
          <a:xfrm>
            <a:off x="5125550" y="1136275"/>
            <a:ext cx="2809875" cy="172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661050" y="5799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lang="es" sz="2200">
                <a:solidFill>
                  <a:srgbClr val="000000"/>
                </a:solidFill>
                <a:latin typeface="Arial"/>
                <a:ea typeface="Arial"/>
                <a:cs typeface="Arial"/>
                <a:sym typeface="Arial"/>
              </a:rPr>
              <a:t>Introducción</a:t>
            </a:r>
            <a:endParaRPr sz="3700"/>
          </a:p>
        </p:txBody>
      </p:sp>
      <p:sp>
        <p:nvSpPr>
          <p:cNvPr id="96" name="Google Shape;96;p14"/>
          <p:cNvSpPr txBox="1"/>
          <p:nvPr>
            <p:ph idx="1" type="body"/>
          </p:nvPr>
        </p:nvSpPr>
        <p:spPr>
          <a:xfrm>
            <a:off x="729450" y="1267550"/>
            <a:ext cx="8066400" cy="36453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1200"/>
              </a:spcBef>
              <a:spcAft>
                <a:spcPts val="0"/>
              </a:spcAft>
              <a:buNone/>
            </a:pPr>
            <a:r>
              <a:rPr lang="es" sz="1200">
                <a:solidFill>
                  <a:srgbClr val="000000"/>
                </a:solidFill>
                <a:latin typeface="Arial"/>
                <a:ea typeface="Arial"/>
                <a:cs typeface="Arial"/>
                <a:sym typeface="Arial"/>
              </a:rPr>
              <a:t>Este parcial abarca los contenidos de la materia de Desarrollo Web Backend de la carrera. Deberá realizarse en los mismos grupos y con el caso usado anteriormente Se enfocará en la mejora de una aplicación web  creada anteriormente. </a:t>
            </a:r>
            <a:endParaRPr sz="1200">
              <a:solidFill>
                <a:srgbClr val="000000"/>
              </a:solidFill>
              <a:latin typeface="Arial"/>
              <a:ea typeface="Arial"/>
              <a:cs typeface="Arial"/>
              <a:sym typeface="Arial"/>
            </a:endParaRPr>
          </a:p>
          <a:p>
            <a:pPr indent="457200" lvl="0" marL="0" rtl="0" algn="l">
              <a:spcBef>
                <a:spcPts val="1200"/>
              </a:spcBef>
              <a:spcAft>
                <a:spcPts val="0"/>
              </a:spcAft>
              <a:buNone/>
            </a:pPr>
            <a:r>
              <a:rPr lang="es" sz="1200">
                <a:solidFill>
                  <a:srgbClr val="000000"/>
                </a:solidFill>
                <a:latin typeface="Arial"/>
                <a:ea typeface="Arial"/>
                <a:cs typeface="Arial"/>
                <a:sym typeface="Arial"/>
              </a:rPr>
              <a:t>Esta mejora queda a cargo del grupo, todo cambio que consideren pertinente debe registrarse en la documentación y explicarlo en el video del parcial. En caso de no usar algunos de la cátedra en este parcial, explicar en la documentación porque consideraron que no son necesarios.</a:t>
            </a:r>
            <a:endParaRPr sz="1100">
              <a:solidFill>
                <a:srgbClr val="000000"/>
              </a:solidFill>
              <a:latin typeface="Arial"/>
              <a:ea typeface="Arial"/>
              <a:cs typeface="Arial"/>
              <a:sym typeface="Arial"/>
            </a:endParaRPr>
          </a:p>
          <a:p>
            <a:pPr indent="0" lvl="0" marL="0" rtl="0" algn="just">
              <a:lnSpc>
                <a:spcPct val="100000"/>
              </a:lnSpc>
              <a:spcBef>
                <a:spcPts val="1200"/>
              </a:spcBef>
              <a:spcAft>
                <a:spcPts val="0"/>
              </a:spcAft>
              <a:buNone/>
            </a:pPr>
            <a:r>
              <a:rPr b="1" lang="es" sz="1100">
                <a:solidFill>
                  <a:srgbClr val="000000"/>
                </a:solidFill>
                <a:latin typeface="Arial"/>
                <a:ea typeface="Arial"/>
                <a:cs typeface="Arial"/>
                <a:sym typeface="Arial"/>
              </a:rPr>
              <a:t>Objetivos generales:</a:t>
            </a:r>
            <a:endParaRPr b="1" sz="1100">
              <a:solidFill>
                <a:srgbClr val="000000"/>
              </a:solidFill>
              <a:latin typeface="Arial"/>
              <a:ea typeface="Arial"/>
              <a:cs typeface="Arial"/>
              <a:sym typeface="Arial"/>
            </a:endParaRPr>
          </a:p>
          <a:p>
            <a:pPr indent="-293211" lvl="0" marL="457200" rtl="0" algn="just">
              <a:lnSpc>
                <a:spcPct val="100000"/>
              </a:lnSpc>
              <a:spcBef>
                <a:spcPts val="1200"/>
              </a:spcBef>
              <a:spcAft>
                <a:spcPts val="0"/>
              </a:spcAft>
              <a:buClr>
                <a:srgbClr val="000000"/>
              </a:buClr>
              <a:buSzPct val="100000"/>
              <a:buFont typeface="Arial"/>
              <a:buChar char="●"/>
            </a:pPr>
            <a:r>
              <a:rPr lang="es" sz="1100">
                <a:solidFill>
                  <a:srgbClr val="000000"/>
                </a:solidFill>
                <a:latin typeface="Arial"/>
                <a:ea typeface="Arial"/>
                <a:cs typeface="Arial"/>
                <a:sym typeface="Arial"/>
              </a:rPr>
              <a:t>Mejorar un software desarrollado por encargo </a:t>
            </a:r>
            <a:endParaRPr sz="1100">
              <a:solidFill>
                <a:srgbClr val="000000"/>
              </a:solidFill>
              <a:latin typeface="Arial"/>
              <a:ea typeface="Arial"/>
              <a:cs typeface="Arial"/>
              <a:sym typeface="Arial"/>
            </a:endParaRPr>
          </a:p>
          <a:p>
            <a:pPr indent="-293211" lvl="0" marL="457200" rtl="0" algn="just">
              <a:lnSpc>
                <a:spcPct val="100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Integrar equipos de proyecto para el desarrollo</a:t>
            </a:r>
            <a:endParaRPr sz="1100">
              <a:solidFill>
                <a:srgbClr val="000000"/>
              </a:solidFill>
              <a:latin typeface="Arial"/>
              <a:ea typeface="Arial"/>
              <a:cs typeface="Arial"/>
              <a:sym typeface="Arial"/>
            </a:endParaRPr>
          </a:p>
          <a:p>
            <a:pPr indent="-293211" lvl="0" marL="457200" rtl="0" algn="just">
              <a:lnSpc>
                <a:spcPct val="100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Liderar grupos de trabajo y asumir roles especializados.</a:t>
            </a:r>
            <a:endParaRPr sz="1100">
              <a:solidFill>
                <a:srgbClr val="000000"/>
              </a:solidFill>
              <a:latin typeface="Arial"/>
              <a:ea typeface="Arial"/>
              <a:cs typeface="Arial"/>
              <a:sym typeface="Arial"/>
            </a:endParaRPr>
          </a:p>
          <a:p>
            <a:pPr indent="-293211" lvl="0" marL="457200" rtl="0" algn="just">
              <a:lnSpc>
                <a:spcPct val="100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Desempeñarse de manera autónoma en el desarrollo de sistemas de complejidad.</a:t>
            </a:r>
            <a:endParaRPr sz="1100">
              <a:solidFill>
                <a:srgbClr val="000000"/>
              </a:solidFill>
              <a:latin typeface="Arial"/>
              <a:ea typeface="Arial"/>
              <a:cs typeface="Arial"/>
              <a:sym typeface="Arial"/>
            </a:endParaRPr>
          </a:p>
          <a:p>
            <a:pPr indent="-293211" lvl="0" marL="457200" rtl="0" algn="just">
              <a:lnSpc>
                <a:spcPct val="100000"/>
              </a:lnSpc>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Implementar otros conocimientos de otras áreas al desarrollo (FrontEnd, Ing de Software)</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s" sz="1100">
                <a:solidFill>
                  <a:srgbClr val="000000"/>
                </a:solidFill>
                <a:latin typeface="Arial"/>
                <a:ea typeface="Arial"/>
                <a:cs typeface="Arial"/>
                <a:sym typeface="Arial"/>
              </a:rPr>
              <a:t>Objetivos específicos:</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AutoNum type="arabicPeriod"/>
            </a:pPr>
            <a:r>
              <a:rPr lang="es" sz="1100">
                <a:solidFill>
                  <a:srgbClr val="000000"/>
                </a:solidFill>
                <a:latin typeface="Arial"/>
                <a:ea typeface="Arial"/>
                <a:cs typeface="Arial"/>
                <a:sym typeface="Arial"/>
              </a:rPr>
              <a:t>Desarrollar una aplicación web utilizando Node.js y Express.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lang="es" sz="1100">
                <a:solidFill>
                  <a:srgbClr val="000000"/>
                </a:solidFill>
                <a:latin typeface="Arial"/>
                <a:ea typeface="Arial"/>
                <a:cs typeface="Arial"/>
                <a:sym typeface="Arial"/>
              </a:rPr>
              <a:t>Integrar una base de datos con </a:t>
            </a:r>
            <a:r>
              <a:rPr lang="es" sz="1100">
                <a:solidFill>
                  <a:srgbClr val="000000"/>
                </a:solidFill>
                <a:latin typeface="Arial"/>
                <a:ea typeface="Arial"/>
                <a:cs typeface="Arial"/>
                <a:sym typeface="Arial"/>
              </a:rPr>
              <a:t>Mongo</a:t>
            </a:r>
            <a:r>
              <a:rPr lang="es" sz="1100">
                <a:solidFill>
                  <a:srgbClr val="000000"/>
                </a:solidFill>
                <a:latin typeface="Arial"/>
                <a:ea typeface="Arial"/>
                <a:cs typeface="Arial"/>
                <a:sym typeface="Arial"/>
              </a:rPr>
              <a:t> Atlas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lang="es" sz="1100">
                <a:solidFill>
                  <a:srgbClr val="000000"/>
                </a:solidFill>
                <a:latin typeface="Arial"/>
                <a:ea typeface="Arial"/>
                <a:cs typeface="Arial"/>
                <a:sym typeface="Arial"/>
              </a:rPr>
              <a:t>Aplicar conceptos de Autenticación y autorización JWT, Token, Bycript, PasswordHash, Passport, Sesiones, Testing JEST, Supertest, Websocket, Vercel, etc</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lang="es" sz="1100">
                <a:solidFill>
                  <a:srgbClr val="000000"/>
                </a:solidFill>
                <a:latin typeface="Arial"/>
                <a:ea typeface="Arial"/>
                <a:cs typeface="Arial"/>
                <a:sym typeface="Arial"/>
              </a:rPr>
              <a:t>Revisar la Implementación del sistema anterior de rutas dinámicas y middleware, </a:t>
            </a:r>
            <a:r>
              <a:rPr lang="es" sz="1100">
                <a:solidFill>
                  <a:srgbClr val="000000"/>
                </a:solidFill>
                <a:latin typeface="Arial"/>
                <a:ea typeface="Arial"/>
                <a:cs typeface="Arial"/>
                <a:sym typeface="Arial"/>
              </a:rPr>
              <a:t>asincronía y manejo de promesas.</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lang="es" sz="1100">
                <a:solidFill>
                  <a:srgbClr val="000000"/>
                </a:solidFill>
                <a:latin typeface="Arial"/>
                <a:ea typeface="Arial"/>
                <a:cs typeface="Arial"/>
                <a:sym typeface="Arial"/>
              </a:rPr>
              <a:t>Seguir buenas prácticas de desarrollo.</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681375" y="645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Criterios de Evaluación</a:t>
            </a:r>
            <a:endParaRPr/>
          </a:p>
        </p:txBody>
      </p:sp>
      <p:sp>
        <p:nvSpPr>
          <p:cNvPr id="102" name="Google Shape;102;p15"/>
          <p:cNvSpPr txBox="1"/>
          <p:nvPr>
            <p:ph idx="1" type="body"/>
          </p:nvPr>
        </p:nvSpPr>
        <p:spPr>
          <a:xfrm>
            <a:off x="729450" y="1260000"/>
            <a:ext cx="7688700" cy="31722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es" sz="1100">
                <a:solidFill>
                  <a:srgbClr val="000000"/>
                </a:solidFill>
                <a:latin typeface="Arial"/>
                <a:ea typeface="Arial"/>
                <a:cs typeface="Arial"/>
                <a:sym typeface="Arial"/>
              </a:rPr>
              <a:t>Para cumplir con los requisitos establecidos en este proyecto, dejo un desglose detallado de cómo abordar cada sección y cumplir adecuadamente con los criterios de evaluación: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1. Funcionalidad</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Requisitos Funcionales</a:t>
            </a:r>
            <a:r>
              <a:rPr lang="es" sz="1100">
                <a:solidFill>
                  <a:srgbClr val="000000"/>
                </a:solidFill>
                <a:latin typeface="Arial"/>
                <a:ea typeface="Arial"/>
                <a:cs typeface="Arial"/>
                <a:sym typeface="Arial"/>
              </a:rPr>
              <a:t>: Asegúrate de cubrir todos los requisitos establecidos en el enunciado y que la aplicación funcione de acuerdo a lo solicitado.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Extensibilidad</a:t>
            </a:r>
            <a:r>
              <a:rPr lang="es" sz="1100">
                <a:solidFill>
                  <a:srgbClr val="000000"/>
                </a:solidFill>
                <a:latin typeface="Arial"/>
                <a:ea typeface="Arial"/>
                <a:cs typeface="Arial"/>
                <a:sym typeface="Arial"/>
              </a:rPr>
              <a:t>: Considera posibles características adicionales que puedan añadir valor (pero no obligatorias), y que estén alineadas con los contenidos de la cátedra e incorpora elementos aprendidos en otras materias </a:t>
            </a:r>
            <a:r>
              <a:rPr lang="es" sz="1100">
                <a:solidFill>
                  <a:srgbClr val="000000"/>
                </a:solidFill>
                <a:latin typeface="Arial"/>
                <a:ea typeface="Arial"/>
                <a:cs typeface="Arial"/>
                <a:sym typeface="Arial"/>
              </a:rPr>
              <a:t> (pero no obligatorio), </a:t>
            </a:r>
            <a:r>
              <a:rPr lang="es" sz="1100">
                <a:solidFill>
                  <a:srgbClr val="000000"/>
                </a:solidFill>
                <a:latin typeface="Arial"/>
                <a:ea typeface="Arial"/>
                <a:cs typeface="Arial"/>
                <a:sym typeface="Arial"/>
              </a:rPr>
              <a:t>como mejoras en FrontEnd o documentación específica que pueda complementar la estructura del proyecto.</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2. Testing</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Pruebas Automáticas y Manuales</a:t>
            </a:r>
            <a:r>
              <a:rPr lang="es" sz="1100">
                <a:solidFill>
                  <a:srgbClr val="000000"/>
                </a:solidFill>
                <a:latin typeface="Arial"/>
                <a:ea typeface="Arial"/>
                <a:cs typeface="Arial"/>
                <a:sym typeface="Arial"/>
              </a:rPr>
              <a:t>: Implementa pruebas que cubran los aspectos más críticos del sistema. Usa técnicas de testing vistas en clase (No es necesario ahondar en este punto, por lo que con alguna área del sistema que lo realicen será suficiente)</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Documentación de Pruebas</a:t>
            </a:r>
            <a:r>
              <a:rPr lang="es" sz="1100">
                <a:solidFill>
                  <a:srgbClr val="000000"/>
                </a:solidFill>
                <a:latin typeface="Arial"/>
                <a:ea typeface="Arial"/>
                <a:cs typeface="Arial"/>
                <a:sym typeface="Arial"/>
              </a:rPr>
              <a:t>: Documenta las pruebas realizadas con detalles sobre su objetivo, el procedimiento, y los resultados obtenidos.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Grabación en Defensa</a:t>
            </a:r>
            <a:r>
              <a:rPr lang="es" sz="1100">
                <a:solidFill>
                  <a:srgbClr val="000000"/>
                </a:solidFill>
                <a:latin typeface="Arial"/>
                <a:ea typeface="Arial"/>
                <a:cs typeface="Arial"/>
                <a:sym typeface="Arial"/>
              </a:rPr>
              <a:t>: Prepara una demostración de cómo se realizaron las pruebas para que se grabe durante la defensa, mostrando ejemplos de pruebas exitosas y cualquier manejo de errores o casos límite.</a:t>
            </a:r>
            <a:endParaRPr b="1"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idx="1" type="body"/>
          </p:nvPr>
        </p:nvSpPr>
        <p:spPr>
          <a:xfrm>
            <a:off x="729450" y="1279225"/>
            <a:ext cx="7688700" cy="33552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s">
                <a:solidFill>
                  <a:srgbClr val="000000"/>
                </a:solidFill>
                <a:latin typeface="Arial"/>
                <a:ea typeface="Arial"/>
                <a:cs typeface="Arial"/>
                <a:sym typeface="Arial"/>
              </a:rPr>
              <a:t>3. Código</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Estructura y Buenas Prácticas</a:t>
            </a:r>
            <a:r>
              <a:rPr lang="es" sz="1100">
                <a:solidFill>
                  <a:srgbClr val="000000"/>
                </a:solidFill>
                <a:latin typeface="Arial"/>
                <a:ea typeface="Arial"/>
                <a:cs typeface="Arial"/>
                <a:sym typeface="Arial"/>
              </a:rPr>
              <a:t>: Asegúrate de que el código esté organizado y que siga buenas prácticas de desarrollo (como nombres claros para variables y funciones, modularización, reducción de redundancias, entre otros).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Comentarios</a:t>
            </a:r>
            <a:r>
              <a:rPr lang="es" sz="1100">
                <a:solidFill>
                  <a:srgbClr val="000000"/>
                </a:solidFill>
                <a:latin typeface="Arial"/>
                <a:ea typeface="Arial"/>
                <a:cs typeface="Arial"/>
                <a:sym typeface="Arial"/>
              </a:rPr>
              <a:t>: Incluye comentarios mínimos y precisos en las partes críticas del código para poder defenderlo sin depender de ello.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Repositorio y Entrega del Código</a:t>
            </a:r>
            <a:r>
              <a:rPr lang="es" sz="1100">
                <a:solidFill>
                  <a:srgbClr val="000000"/>
                </a:solidFill>
                <a:latin typeface="Arial"/>
                <a:ea typeface="Arial"/>
                <a:cs typeface="Arial"/>
                <a:sym typeface="Arial"/>
              </a:rPr>
              <a:t>: Sube el código a GitHub, asegurándose de tener un README claro. Prepara también un archivo comprimido con el código para la entrega en la plataforma. </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s" sz="1100">
                <a:solidFill>
                  <a:srgbClr val="000000"/>
                </a:solidFill>
                <a:latin typeface="Arial"/>
                <a:ea typeface="Arial"/>
                <a:cs typeface="Arial"/>
                <a:sym typeface="Arial"/>
              </a:rPr>
              <a:t>En cuanto a agregar otros módulos no vistos en clase, se podrá siempre y cuando se explique en la documentación el motivo y porque se implementó. Debe poder explicarse sin problema en el video explicativo.</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4. Documentación</a:t>
            </a:r>
            <a:endParaRPr b="1">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Uso de IA</a:t>
            </a:r>
            <a:r>
              <a:rPr lang="es" sz="1100">
                <a:solidFill>
                  <a:srgbClr val="000000"/>
                </a:solidFill>
                <a:latin typeface="Arial"/>
                <a:ea typeface="Arial"/>
                <a:cs typeface="Arial"/>
                <a:sym typeface="Arial"/>
              </a:rPr>
              <a:t>: Si se utiliza inteligencia artificial como ayuda en el desarrollo o documentación, asegúrate de revisar y formatear bien la información antes de incluirla. Menciona específicamente si el contenido generado fue adaptado o mejorado.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Bibliografía y Fuentes</a:t>
            </a:r>
            <a:r>
              <a:rPr lang="es" sz="1100">
                <a:solidFill>
                  <a:srgbClr val="000000"/>
                </a:solidFill>
                <a:latin typeface="Arial"/>
                <a:ea typeface="Arial"/>
                <a:cs typeface="Arial"/>
                <a:sym typeface="Arial"/>
              </a:rPr>
              <a:t>: Incluir un listado de todas las fuentes consultadas (tutoriales, libros, videos, etc.) con referencias claras y bien organizadas.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Asignación de Roles y Responsabilidades</a:t>
            </a:r>
            <a:r>
              <a:rPr lang="es" sz="1100">
                <a:solidFill>
                  <a:srgbClr val="000000"/>
                </a:solidFill>
                <a:latin typeface="Arial"/>
                <a:ea typeface="Arial"/>
                <a:cs typeface="Arial"/>
                <a:sym typeface="Arial"/>
              </a:rPr>
              <a:t>: Define el papel de cada integrante del equipo en el proyecto, detallando las tareas que realizó cada uno.</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Explicación del Funcionamiento</a:t>
            </a:r>
            <a:r>
              <a:rPr lang="es" sz="1100">
                <a:solidFill>
                  <a:srgbClr val="000000"/>
                </a:solidFill>
                <a:latin typeface="Arial"/>
                <a:ea typeface="Arial"/>
                <a:cs typeface="Arial"/>
                <a:sym typeface="Arial"/>
              </a:rPr>
              <a:t>: Describe el funcionamiento general de la aplicación, las funcionalidades y los módulos principales, detallando la interacción entre ellos. En el caso que no incluyas algo de lo teórico explica el porqué. Por Ej: No usé JWT, porque… La explicación debe ser congruente con el desarrollo y con lo que fue reemplazado.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729450" y="1404200"/>
            <a:ext cx="7688700" cy="2935800"/>
          </a:xfrm>
          <a:prstGeom prst="rect">
            <a:avLst/>
          </a:prstGeom>
        </p:spPr>
        <p:txBody>
          <a:bodyPr anchorCtr="0" anchor="t" bIns="91425" lIns="91425" spcFirstLastPara="1" rIns="91425" wrap="square" tIns="91425">
            <a:normAutofit fontScale="77500" lnSpcReduction="20000"/>
          </a:bodyPr>
          <a:lstStyle/>
          <a:p>
            <a:pPr indent="0" lvl="0" marL="0" rtl="0" algn="l">
              <a:spcBef>
                <a:spcPts val="1400"/>
              </a:spcBef>
              <a:spcAft>
                <a:spcPts val="0"/>
              </a:spcAft>
              <a:buNone/>
            </a:pPr>
            <a:r>
              <a:rPr b="1" lang="es">
                <a:solidFill>
                  <a:srgbClr val="000000"/>
                </a:solidFill>
                <a:latin typeface="Arial"/>
                <a:ea typeface="Arial"/>
                <a:cs typeface="Arial"/>
                <a:sym typeface="Arial"/>
              </a:rPr>
              <a:t>5. Video y Defensa del Proyecto</a:t>
            </a:r>
            <a:endParaRPr b="1">
              <a:solidFill>
                <a:srgbClr val="000000"/>
              </a:solidFill>
              <a:latin typeface="Arial"/>
              <a:ea typeface="Arial"/>
              <a:cs typeface="Arial"/>
              <a:sym typeface="Arial"/>
            </a:endParaRPr>
          </a:p>
          <a:p>
            <a:pPr indent="-282733" lvl="0" marL="457200" rtl="0" algn="l">
              <a:spcBef>
                <a:spcPts val="120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Video en Equipo</a:t>
            </a:r>
            <a:r>
              <a:rPr lang="es" sz="1100">
                <a:solidFill>
                  <a:srgbClr val="000000"/>
                </a:solidFill>
                <a:latin typeface="Arial"/>
                <a:ea typeface="Arial"/>
                <a:cs typeface="Arial"/>
                <a:sym typeface="Arial"/>
              </a:rPr>
              <a:t>: Organiza una sesión grabada (en Google Meet, Zoom, etc.) donde todos los integrantes expliquen la funcionalidad y el código del proyecto. Cada estudiante debe aparecer en cámara y hablar sobre la parte en la que trabajó.</a:t>
            </a:r>
            <a:endParaRPr sz="1100">
              <a:solidFill>
                <a:srgbClr val="000000"/>
              </a:solidFill>
              <a:latin typeface="Arial"/>
              <a:ea typeface="Arial"/>
              <a:cs typeface="Arial"/>
              <a:sym typeface="Arial"/>
            </a:endParaRPr>
          </a:p>
          <a:p>
            <a:pPr indent="-282733" lvl="0" marL="457200" rtl="0" algn="l">
              <a:spcBef>
                <a:spcPts val="0"/>
              </a:spcBef>
              <a:spcAft>
                <a:spcPts val="0"/>
              </a:spcAft>
              <a:buClr>
                <a:srgbClr val="000000"/>
              </a:buClr>
              <a:buSzPct val="100000"/>
              <a:buFont typeface="Arial"/>
              <a:buChar char="●"/>
            </a:pPr>
            <a:r>
              <a:rPr b="1" lang="es" sz="1100">
                <a:solidFill>
                  <a:srgbClr val="000000"/>
                </a:solidFill>
                <a:latin typeface="Arial"/>
                <a:ea typeface="Arial"/>
                <a:cs typeface="Arial"/>
                <a:sym typeface="Arial"/>
              </a:rPr>
              <a:t>Enlace del Video</a:t>
            </a:r>
            <a:r>
              <a:rPr lang="es" sz="1100">
                <a:solidFill>
                  <a:srgbClr val="000000"/>
                </a:solidFill>
                <a:latin typeface="Arial"/>
                <a:ea typeface="Arial"/>
                <a:cs typeface="Arial"/>
                <a:sym typeface="Arial"/>
              </a:rPr>
              <a:t>: Incluye el enlace al video en el documento final (PDF) del proyecto, asegurándote de configurar los permisos de visualización correctamente.</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s">
                <a:solidFill>
                  <a:srgbClr val="000000"/>
                </a:solidFill>
                <a:latin typeface="Arial"/>
                <a:ea typeface="Arial"/>
                <a:cs typeface="Arial"/>
                <a:sym typeface="Arial"/>
              </a:rPr>
              <a:t>6. Entrega</a:t>
            </a:r>
            <a:endParaRPr b="1">
              <a:solidFill>
                <a:srgbClr val="000000"/>
              </a:solidFill>
              <a:latin typeface="Arial"/>
              <a:ea typeface="Arial"/>
              <a:cs typeface="Arial"/>
              <a:sym typeface="Arial"/>
            </a:endParaRPr>
          </a:p>
          <a:p>
            <a:pPr indent="-287655" lvl="0" marL="457200" rtl="0" algn="just">
              <a:spcBef>
                <a:spcPts val="1200"/>
              </a:spcBef>
              <a:spcAft>
                <a:spcPts val="0"/>
              </a:spcAft>
              <a:buClr>
                <a:srgbClr val="000000"/>
              </a:buClr>
              <a:buSzPct val="100000"/>
              <a:buFont typeface="Arial"/>
              <a:buChar char="●"/>
            </a:pPr>
            <a:r>
              <a:rPr b="1" lang="es" sz="1200">
                <a:solidFill>
                  <a:srgbClr val="000000"/>
                </a:solidFill>
                <a:latin typeface="Arial"/>
                <a:ea typeface="Arial"/>
                <a:cs typeface="Arial"/>
                <a:sym typeface="Arial"/>
              </a:rPr>
              <a:t>Documento PDF Completo</a:t>
            </a:r>
            <a:r>
              <a:rPr lang="es" sz="1200">
                <a:solidFill>
                  <a:srgbClr val="000000"/>
                </a:solidFill>
                <a:latin typeface="Arial"/>
                <a:ea typeface="Arial"/>
                <a:cs typeface="Arial"/>
                <a:sym typeface="Arial"/>
              </a:rPr>
              <a:t>: Asegúrate de que la documentación del proyecto sea detallada y clara, en formato PDF. Incluye una sección de introducción, objetivos, especificación de funcionalidades, pruebas, roles, y conclusión.</a:t>
            </a:r>
            <a:endParaRPr sz="1200">
              <a:solidFill>
                <a:srgbClr val="000000"/>
              </a:solidFill>
              <a:latin typeface="Arial"/>
              <a:ea typeface="Arial"/>
              <a:cs typeface="Arial"/>
              <a:sym typeface="Arial"/>
            </a:endParaRPr>
          </a:p>
          <a:p>
            <a:pPr indent="-287655" lvl="0" marL="457200" rtl="0" algn="just">
              <a:spcBef>
                <a:spcPts val="0"/>
              </a:spcBef>
              <a:spcAft>
                <a:spcPts val="0"/>
              </a:spcAft>
              <a:buClr>
                <a:srgbClr val="000000"/>
              </a:buClr>
              <a:buSzPct val="100000"/>
              <a:buFont typeface="Arial"/>
              <a:buChar char="●"/>
            </a:pPr>
            <a:r>
              <a:rPr b="1" lang="es" sz="1200">
                <a:solidFill>
                  <a:srgbClr val="000000"/>
                </a:solidFill>
                <a:latin typeface="Arial"/>
                <a:ea typeface="Arial"/>
                <a:cs typeface="Arial"/>
                <a:sym typeface="Arial"/>
              </a:rPr>
              <a:t>Enlace de Entrega</a:t>
            </a:r>
            <a:r>
              <a:rPr lang="es" sz="1200">
                <a:solidFill>
                  <a:srgbClr val="000000"/>
                </a:solidFill>
                <a:latin typeface="Arial"/>
                <a:ea typeface="Arial"/>
                <a:cs typeface="Arial"/>
                <a:sym typeface="Arial"/>
              </a:rPr>
              <a:t>: Los mismos deben estar en el PDF, no sueltos en la entrega. Agrega los enlaces al video explicativo, el repositorio de GitHub y el desarrollo en línea (si es aplicable).</a:t>
            </a:r>
            <a:endParaRPr sz="1200">
              <a:solidFill>
                <a:srgbClr val="000000"/>
              </a:solidFill>
              <a:latin typeface="Arial"/>
              <a:ea typeface="Arial"/>
              <a:cs typeface="Arial"/>
              <a:sym typeface="Arial"/>
            </a:endParaRPr>
          </a:p>
          <a:p>
            <a:pPr indent="-287655" lvl="0" marL="457200" rtl="0" algn="just">
              <a:spcBef>
                <a:spcPts val="0"/>
              </a:spcBef>
              <a:spcAft>
                <a:spcPts val="0"/>
              </a:spcAft>
              <a:buClr>
                <a:srgbClr val="000000"/>
              </a:buClr>
              <a:buSzPct val="100000"/>
              <a:buFont typeface="Arial"/>
              <a:buChar char="●"/>
            </a:pPr>
            <a:r>
              <a:rPr b="1" lang="es" sz="1200">
                <a:solidFill>
                  <a:srgbClr val="000000"/>
                </a:solidFill>
                <a:latin typeface="Arial"/>
                <a:ea typeface="Arial"/>
                <a:cs typeface="Arial"/>
                <a:sym typeface="Arial"/>
              </a:rPr>
              <a:t>Entrega del código y documentación anterior: </a:t>
            </a:r>
            <a:r>
              <a:rPr lang="es" sz="1200">
                <a:solidFill>
                  <a:srgbClr val="000000"/>
                </a:solidFill>
                <a:latin typeface="Arial"/>
                <a:ea typeface="Arial"/>
                <a:cs typeface="Arial"/>
                <a:sym typeface="Arial"/>
              </a:rPr>
              <a:t>En esta parte debemos subir separado del código actual, la versión anterior y la presente. Por ejemplo realizar dos carpetas una que se llame por ejemplo: Versión 1.0 y la otra Versión 1.1 o el sistema de versionado que elijas. </a:t>
            </a:r>
            <a:endParaRPr sz="1200">
              <a:solidFill>
                <a:srgbClr val="000000"/>
              </a:solidFill>
              <a:latin typeface="Arial"/>
              <a:ea typeface="Arial"/>
              <a:cs typeface="Arial"/>
              <a:sym typeface="Arial"/>
            </a:endParaRPr>
          </a:p>
          <a:p>
            <a:pPr indent="-287655" lvl="0" marL="457200" rtl="0" algn="just">
              <a:spcBef>
                <a:spcPts val="0"/>
              </a:spcBef>
              <a:spcAft>
                <a:spcPts val="0"/>
              </a:spcAft>
              <a:buClr>
                <a:srgbClr val="000000"/>
              </a:buClr>
              <a:buSzPct val="100000"/>
              <a:buFont typeface="Arial"/>
              <a:buChar char="●"/>
            </a:pPr>
            <a:r>
              <a:rPr b="1" lang="es" sz="1200">
                <a:solidFill>
                  <a:srgbClr val="000000"/>
                </a:solidFill>
                <a:latin typeface="Arial"/>
                <a:ea typeface="Arial"/>
                <a:cs typeface="Arial"/>
                <a:sym typeface="Arial"/>
              </a:rPr>
              <a:t>Entrega Individual</a:t>
            </a:r>
            <a:r>
              <a:rPr lang="es" sz="1200">
                <a:solidFill>
                  <a:srgbClr val="000000"/>
                </a:solidFill>
                <a:latin typeface="Arial"/>
                <a:ea typeface="Arial"/>
                <a:cs typeface="Arial"/>
                <a:sym typeface="Arial"/>
              </a:rPr>
              <a:t>: Cada integrante del equipo debe subir su propia copia del proyecto al campus virtual, comprimido en formato ZIP y RAR. NO SE RECIBEN LOS VIDEOS EN EL CAMPUS, colocar el link del mismo en la documentación. Es indispensable este formato para validar la responsabilidad individual de la entrega.</a:t>
            </a:r>
            <a:endParaRPr b="1"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Condiciones de aprobación de la materia</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s" sz="1200">
                <a:solidFill>
                  <a:srgbClr val="000000"/>
                </a:solidFill>
                <a:latin typeface="Arial"/>
                <a:ea typeface="Arial"/>
                <a:cs typeface="Arial"/>
                <a:sym typeface="Arial"/>
              </a:rPr>
              <a:t>Según lo establecido en el programa con los dos parciales aprobados con un 70% en primera instancia y aprobadas las Prácticas Formativas Obligatorias, se da por promocionada la materia. Caso contrario se presentarán en la semana del recuperatorio, tanto el primer parcial (en caso de haberlo desaprobado) o el segundo parcial. </a:t>
            </a:r>
            <a:endParaRPr sz="1200">
              <a:solidFill>
                <a:srgbClr val="000000"/>
              </a:solidFill>
              <a:latin typeface="Arial"/>
              <a:ea typeface="Arial"/>
              <a:cs typeface="Arial"/>
              <a:sym typeface="Arial"/>
            </a:endParaRPr>
          </a:p>
          <a:p>
            <a:pPr indent="0" lvl="0" marL="0" rtl="0" algn="just">
              <a:spcBef>
                <a:spcPts val="1200"/>
              </a:spcBef>
              <a:spcAft>
                <a:spcPts val="0"/>
              </a:spcAft>
              <a:buNone/>
            </a:pPr>
            <a:r>
              <a:rPr b="1" lang="es" sz="1200">
                <a:solidFill>
                  <a:srgbClr val="000000"/>
                </a:solidFill>
                <a:latin typeface="Arial"/>
                <a:ea typeface="Arial"/>
                <a:cs typeface="Arial"/>
                <a:sym typeface="Arial"/>
              </a:rPr>
              <a:t>IMPORTANTE:</a:t>
            </a:r>
            <a:r>
              <a:rPr lang="es" sz="1200">
                <a:solidFill>
                  <a:srgbClr val="000000"/>
                </a:solidFill>
                <a:latin typeface="Arial"/>
                <a:ea typeface="Arial"/>
                <a:cs typeface="Arial"/>
                <a:sym typeface="Arial"/>
              </a:rPr>
              <a:t> Tanto para la promoción como el final deben inscribirse para que se incluya  la calificación en actas en las fechas que les comuniquen del área correspondiente.</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