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2eb429dd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2eb429dd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42d679c7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42d679c7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2eb429dd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2eb429d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2eb429dd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2eb429d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2eb429dd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2eb429dd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eb429dd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eb429dd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2eb429dd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2eb429dd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2eb429dd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2eb429dd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2eb429dd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2eb429dd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Simulador de </a:t>
            </a:r>
            <a:endParaRPr/>
          </a:p>
          <a:p>
            <a:pPr indent="0" lvl="0" marL="0" rtl="0" algn="l">
              <a:spcBef>
                <a:spcPts val="0"/>
              </a:spcBef>
              <a:spcAft>
                <a:spcPts val="0"/>
              </a:spcAft>
              <a:buNone/>
            </a:pPr>
            <a:r>
              <a:rPr lang="es"/>
              <a:t>pedidos</a:t>
            </a:r>
            <a:endParaRPr/>
          </a:p>
          <a:p>
            <a:pPr indent="0" lvl="0" marL="0" rtl="0" algn="l">
              <a:spcBef>
                <a:spcPts val="0"/>
              </a:spcBef>
              <a:spcAft>
                <a:spcPts val="0"/>
              </a:spcAft>
              <a:buNone/>
            </a:pPr>
            <a:r>
              <a:rPr lang="es"/>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1.0 F. Act 05/09/2024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idx="1" type="body"/>
          </p:nvPr>
        </p:nvSpPr>
        <p:spPr>
          <a:xfrm>
            <a:off x="729450" y="1244825"/>
            <a:ext cx="7688700" cy="3095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 sz="1100">
                <a:solidFill>
                  <a:srgbClr val="333333"/>
                </a:solidFill>
                <a:latin typeface="Arial"/>
                <a:ea typeface="Arial"/>
                <a:cs typeface="Arial"/>
                <a:sym typeface="Arial"/>
              </a:rPr>
              <a:t>setTimeout(() =&gt; {</a:t>
            </a:r>
            <a:endParaRPr b="1" sz="1100">
              <a:solidFill>
                <a:srgbClr val="333333"/>
              </a:solidFill>
              <a:latin typeface="Arial"/>
              <a:ea typeface="Arial"/>
              <a:cs typeface="Arial"/>
              <a:sym typeface="Arial"/>
            </a:endParaRPr>
          </a:p>
          <a:p>
            <a:pPr indent="-293211" lvl="0" marL="457200" rtl="0" algn="l">
              <a:spcBef>
                <a:spcPts val="120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setTimeout(..., retraso)</a:t>
            </a:r>
            <a:r>
              <a:rPr lang="es" sz="1100">
                <a:solidFill>
                  <a:srgbClr val="333333"/>
                </a:solidFill>
                <a:latin typeface="Arial"/>
                <a:ea typeface="Arial"/>
                <a:cs typeface="Arial"/>
                <a:sym typeface="Arial"/>
              </a:rPr>
              <a:t>: setTimeout es una función que ejecuta el código dentro de su callback después de un período de tiempo especificado, en milisegundos. En este caso, el tiempo es igual al valor de retraso calculado previamente.</a:t>
            </a:r>
            <a:endParaRPr sz="1100">
              <a:solidFill>
                <a:srgbClr val="333333"/>
              </a:solidFill>
              <a:latin typeface="Arial"/>
              <a:ea typeface="Arial"/>
              <a:cs typeface="Arial"/>
              <a:sym typeface="Arial"/>
            </a:endParaRPr>
          </a:p>
          <a:p>
            <a:pPr indent="0" lvl="0" marL="0" rtl="0" algn="l">
              <a:spcBef>
                <a:spcPts val="1200"/>
              </a:spcBef>
              <a:spcAft>
                <a:spcPts val="0"/>
              </a:spcAft>
              <a:buNone/>
            </a:pPr>
            <a:r>
              <a:rPr b="1" lang="es" sz="1100">
                <a:solidFill>
                  <a:srgbClr val="333333"/>
                </a:solidFill>
                <a:latin typeface="Arial"/>
                <a:ea typeface="Arial"/>
                <a:cs typeface="Arial"/>
                <a:sym typeface="Arial"/>
              </a:rPr>
              <a:t>resolver(Pedido ${pedido.nombre} realizado con éxito después de ${retraso / 1000} segundos.);</a:t>
            </a:r>
            <a:endParaRPr b="1" sz="1100">
              <a:solidFill>
                <a:srgbClr val="333333"/>
              </a:solidFill>
              <a:latin typeface="Arial"/>
              <a:ea typeface="Arial"/>
              <a:cs typeface="Arial"/>
              <a:sym typeface="Arial"/>
            </a:endParaRPr>
          </a:p>
          <a:p>
            <a:pPr indent="-293211" lvl="0" marL="457200" rtl="0" algn="l">
              <a:spcBef>
                <a:spcPts val="120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resolver(...)</a:t>
            </a:r>
            <a:r>
              <a:rPr lang="es" sz="1100">
                <a:solidFill>
                  <a:srgbClr val="333333"/>
                </a:solidFill>
                <a:latin typeface="Arial"/>
                <a:ea typeface="Arial"/>
                <a:cs typeface="Arial"/>
                <a:sym typeface="Arial"/>
              </a:rPr>
              <a:t>: Dentro del callback de setTimeout, se llama a la función resolver para resolver la promesa. La resolución de la promesa se acompaña de un mensaje que indica que el pedido se ha realizado con éxito.</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Pedido ${pedido.nombre} realizado con éxito después de ${retraso / 1000} segundos.</a:t>
            </a:r>
            <a:r>
              <a:rPr lang="es" sz="1100">
                <a:solidFill>
                  <a:srgbClr val="333333"/>
                </a:solidFill>
                <a:latin typeface="Arial"/>
                <a:ea typeface="Arial"/>
                <a:cs typeface="Arial"/>
                <a:sym typeface="Arial"/>
              </a:rPr>
              <a:t>: Utiliza una </a:t>
            </a:r>
            <a:r>
              <a:rPr b="1" lang="es" sz="1100">
                <a:solidFill>
                  <a:srgbClr val="333333"/>
                </a:solidFill>
                <a:latin typeface="Arial"/>
                <a:ea typeface="Arial"/>
                <a:cs typeface="Arial"/>
                <a:sym typeface="Arial"/>
              </a:rPr>
              <a:t>plantilla de cadena de texto</a:t>
            </a:r>
            <a:r>
              <a:rPr lang="es" sz="1100">
                <a:solidFill>
                  <a:srgbClr val="333333"/>
                </a:solidFill>
                <a:latin typeface="Arial"/>
                <a:ea typeface="Arial"/>
                <a:cs typeface="Arial"/>
                <a:sym typeface="Arial"/>
              </a:rPr>
              <a:t> (template literal) para construir un mensaje dinámico. El valor ${pedido.nombre} inserta el nombre del pedido y ${retraso / 1000} convierte el retraso de milisegundos a segundos para mostrarlo en el mensaje.</a:t>
            </a:r>
            <a:endParaRPr sz="1100">
              <a:solidFill>
                <a:srgbClr val="333333"/>
              </a:solidFill>
              <a:latin typeface="Arial"/>
              <a:ea typeface="Arial"/>
              <a:cs typeface="Arial"/>
              <a:sym typeface="Arial"/>
            </a:endParaRPr>
          </a:p>
          <a:p>
            <a:pPr indent="0" lvl="0" marL="0" rtl="0" algn="l">
              <a:spcBef>
                <a:spcPts val="1200"/>
              </a:spcBef>
              <a:spcAft>
                <a:spcPts val="0"/>
              </a:spcAft>
              <a:buNone/>
            </a:pPr>
            <a:r>
              <a:rPr b="1" lang="es" sz="1100">
                <a:solidFill>
                  <a:srgbClr val="333333"/>
                </a:solidFill>
                <a:latin typeface="Arial"/>
                <a:ea typeface="Arial"/>
                <a:cs typeface="Arial"/>
                <a:sym typeface="Arial"/>
              </a:rPr>
              <a:t>}, retraso);</a:t>
            </a:r>
            <a:endParaRPr b="1" sz="1100">
              <a:solidFill>
                <a:srgbClr val="333333"/>
              </a:solidFill>
              <a:latin typeface="Arial"/>
              <a:ea typeface="Arial"/>
              <a:cs typeface="Arial"/>
              <a:sym typeface="Arial"/>
            </a:endParaRPr>
          </a:p>
          <a:p>
            <a:pPr indent="-293211" lvl="0" marL="457200" rtl="0" algn="l">
              <a:spcBef>
                <a:spcPts val="120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 retraso);</a:t>
            </a:r>
            <a:r>
              <a:rPr lang="es" sz="1100">
                <a:solidFill>
                  <a:srgbClr val="333333"/>
                </a:solidFill>
                <a:latin typeface="Arial"/>
                <a:ea typeface="Arial"/>
                <a:cs typeface="Arial"/>
                <a:sym typeface="Arial"/>
              </a:rPr>
              <a:t>: Cierra el setTimeout después de especificar el tiempo de retraso en milisegundos. Esto asegura que el mensaje se enviará después del retraso aleatorio calculado.</a:t>
            </a:r>
            <a:endParaRPr sz="1100">
              <a:solidFill>
                <a:srgbClr val="333333"/>
              </a:solidFill>
              <a:latin typeface="Arial"/>
              <a:ea typeface="Arial"/>
              <a:cs typeface="Arial"/>
              <a:sym typeface="Arial"/>
            </a:endParaRPr>
          </a:p>
          <a:p>
            <a:pPr indent="0" lvl="0" marL="0" rtl="0" algn="l">
              <a:spcBef>
                <a:spcPts val="1200"/>
              </a:spcBef>
              <a:spcAft>
                <a:spcPts val="1200"/>
              </a:spcAft>
              <a:buNone/>
            </a:pPr>
            <a:r>
              <a:t/>
            </a:r>
            <a:endParaRPr>
              <a:solidFill>
                <a:srgbClr val="33333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61050" y="57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Consigna del ejercicio: Gestión de Pedidos</a:t>
            </a:r>
            <a:endParaRPr/>
          </a:p>
        </p:txBody>
      </p:sp>
      <p:sp>
        <p:nvSpPr>
          <p:cNvPr id="96" name="Google Shape;96;p14"/>
          <p:cNvSpPr txBox="1"/>
          <p:nvPr>
            <p:ph idx="1" type="body"/>
          </p:nvPr>
        </p:nvSpPr>
        <p:spPr>
          <a:xfrm>
            <a:off x="729450" y="1267550"/>
            <a:ext cx="8066400" cy="3645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100">
                <a:solidFill>
                  <a:srgbClr val="000000"/>
                </a:solidFill>
                <a:latin typeface="Arial"/>
                <a:ea typeface="Arial"/>
                <a:cs typeface="Arial"/>
                <a:sym typeface="Arial"/>
              </a:rPr>
              <a:t>Este desafío nos acerca más al área de desarrollo y nos prepara para el primer parcial. Desarrollar un sistema de gestión de pedidos que simula la creación, procesamiento y seguimiento de pedidos. El sistema debe actualizar y mostrar el estado de cada pedido y simular retrasos en el procesamiento y en la realización del pedido. Utiliza funciones de generación aleatoria para simular variaciones en el procesamiento de pedidos. El enfoque debe estar en el backend y se utilizará la consola para la salida de datos. El ingreso de datos será simulado por randoms.</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s" sz="1100">
                <a:solidFill>
                  <a:srgbClr val="000000"/>
                </a:solidFill>
                <a:latin typeface="Arial"/>
                <a:ea typeface="Arial"/>
                <a:cs typeface="Arial"/>
                <a:sym typeface="Arial"/>
              </a:rPr>
              <a:t>Definición de la Clase Pedido</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Datos de los Objetos (Arrays)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Funciones Auxiliares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Actualización del Estado del Pedido</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Seguimiento del Proceso del Pedido</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Realización del Pedido</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Generación de Pedidos Aleatorios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Manejo de Pedidos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Generación Continua de Pedidos</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06350" y="668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Definición de la Clase Pedido</a:t>
            </a:r>
            <a:endParaRPr/>
          </a:p>
        </p:txBody>
      </p:sp>
      <p:sp>
        <p:nvSpPr>
          <p:cNvPr id="102" name="Google Shape;102;p15"/>
          <p:cNvSpPr txBox="1"/>
          <p:nvPr>
            <p:ph idx="1" type="body"/>
          </p:nvPr>
        </p:nvSpPr>
        <p:spPr>
          <a:xfrm>
            <a:off x="715775" y="1586425"/>
            <a:ext cx="3716400" cy="2261100"/>
          </a:xfrm>
          <a:prstGeom prst="rect">
            <a:avLst/>
          </a:prstGeom>
          <a:solidFill>
            <a:srgbClr val="1E1E1E"/>
          </a:solidFill>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s" sz="1050">
                <a:solidFill>
                  <a:srgbClr val="6A9955"/>
                </a:solidFill>
                <a:highlight>
                  <a:srgbClr val="1E1E1E"/>
                </a:highlight>
                <a:latin typeface="Courier New"/>
                <a:ea typeface="Courier New"/>
                <a:cs typeface="Courier New"/>
                <a:sym typeface="Courier New"/>
              </a:rPr>
              <a:t>// Definición de la clase Pedido</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Pedido</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constructor</a:t>
            </a:r>
            <a:r>
              <a:rPr lang="es" sz="1050">
                <a:solidFill>
                  <a:srgbClr val="D4D4D4"/>
                </a:solidFill>
                <a:highlight>
                  <a:srgbClr val="1E1E1E"/>
                </a:highlight>
                <a:latin typeface="Courier New"/>
                <a:ea typeface="Courier New"/>
                <a:cs typeface="Courier New"/>
                <a:sym typeface="Courier New"/>
              </a:rPr>
              <a:t>(</a:t>
            </a:r>
            <a:r>
              <a:rPr lang="es" sz="1050">
                <a:solidFill>
                  <a:srgbClr val="9CDCFE"/>
                </a:solidFill>
                <a:highlight>
                  <a:srgbClr val="1E1E1E"/>
                </a:highlight>
                <a:latin typeface="Courier New"/>
                <a:ea typeface="Courier New"/>
                <a:cs typeface="Courier New"/>
                <a:sym typeface="Courier New"/>
              </a:rPr>
              <a:t>nombre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contenido</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precio</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a:t>
            </a:r>
            <a:r>
              <a:rPr lang="es" sz="1050">
                <a:solidFill>
                  <a:srgbClr val="9CDCFE"/>
                </a:solidFill>
                <a:highlight>
                  <a:srgbClr val="1E1E1E"/>
                </a:highlight>
                <a:latin typeface="Courier New"/>
                <a:ea typeface="Courier New"/>
                <a:cs typeface="Courier New"/>
                <a:sym typeface="Courier New"/>
              </a:rPr>
              <a:t>nombre</a:t>
            </a: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nombre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a:t>
            </a:r>
            <a:r>
              <a:rPr lang="es" sz="1050">
                <a:solidFill>
                  <a:srgbClr val="9CDCFE"/>
                </a:solidFill>
                <a:highlight>
                  <a:srgbClr val="1E1E1E"/>
                </a:highlight>
                <a:latin typeface="Courier New"/>
                <a:ea typeface="Courier New"/>
                <a:cs typeface="Courier New"/>
                <a:sym typeface="Courier New"/>
              </a:rPr>
              <a:t>contenido</a:t>
            </a: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contenido</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a:t>
            </a:r>
            <a:r>
              <a:rPr lang="es" sz="1050">
                <a:solidFill>
                  <a:srgbClr val="9CDCFE"/>
                </a:solidFill>
                <a:highlight>
                  <a:srgbClr val="1E1E1E"/>
                </a:highlight>
                <a:latin typeface="Courier New"/>
                <a:ea typeface="Courier New"/>
                <a:cs typeface="Courier New"/>
                <a:sym typeface="Courier New"/>
              </a:rPr>
              <a:t>precio</a:t>
            </a: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precio</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4EC9B0"/>
                </a:solidFill>
                <a:highlight>
                  <a:srgbClr val="1E1E1E"/>
                </a:highlight>
                <a:latin typeface="Courier New"/>
                <a:ea typeface="Courier New"/>
                <a:cs typeface="Courier New"/>
                <a:sym typeface="Courier New"/>
              </a:rPr>
              <a:t>module</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exports</a:t>
            </a:r>
            <a:r>
              <a:rPr lang="es" sz="1050">
                <a:solidFill>
                  <a:srgbClr val="D4D4D4"/>
                </a:solidFill>
                <a:highlight>
                  <a:srgbClr val="1E1E1E"/>
                </a:highlight>
                <a:latin typeface="Courier New"/>
                <a:ea typeface="Courier New"/>
                <a:cs typeface="Courier New"/>
                <a:sym typeface="Courier New"/>
              </a:rPr>
              <a:t> = </a:t>
            </a:r>
            <a:r>
              <a:rPr lang="es" sz="1050">
                <a:solidFill>
                  <a:srgbClr val="4EC9B0"/>
                </a:solidFill>
                <a:highlight>
                  <a:srgbClr val="1E1E1E"/>
                </a:highlight>
                <a:latin typeface="Courier New"/>
                <a:ea typeface="Courier New"/>
                <a:cs typeface="Courier New"/>
                <a:sym typeface="Courier New"/>
              </a:rPr>
              <a:t>Pedido</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03" name="Google Shape;103;p15"/>
          <p:cNvSpPr txBox="1"/>
          <p:nvPr/>
        </p:nvSpPr>
        <p:spPr>
          <a:xfrm>
            <a:off x="4572000" y="1477000"/>
            <a:ext cx="4182900" cy="262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850">
                <a:solidFill>
                  <a:srgbClr val="1E1E1E"/>
                </a:solidFill>
              </a:rPr>
              <a:t>this.nombre es una propiedad del objeto Pedido que se inicializa con el valor del parámetro nombre.</a:t>
            </a:r>
            <a:endParaRPr sz="850">
              <a:solidFill>
                <a:srgbClr val="1E1E1E"/>
              </a:solidFill>
            </a:endParaRPr>
          </a:p>
          <a:p>
            <a:pPr indent="0" lvl="0" marL="0" rtl="0" algn="l">
              <a:lnSpc>
                <a:spcPct val="135714"/>
              </a:lnSpc>
              <a:spcBef>
                <a:spcPts val="0"/>
              </a:spcBef>
              <a:spcAft>
                <a:spcPts val="0"/>
              </a:spcAft>
              <a:buNone/>
            </a:pPr>
            <a:r>
              <a:t/>
            </a:r>
            <a:endParaRPr sz="850">
              <a:solidFill>
                <a:srgbClr val="1E1E1E"/>
              </a:solidFill>
            </a:endParaRPr>
          </a:p>
          <a:p>
            <a:pPr indent="0" lvl="0" marL="0" rtl="0" algn="l">
              <a:lnSpc>
                <a:spcPct val="135714"/>
              </a:lnSpc>
              <a:spcBef>
                <a:spcPts val="0"/>
              </a:spcBef>
              <a:spcAft>
                <a:spcPts val="0"/>
              </a:spcAft>
              <a:buNone/>
            </a:pPr>
            <a:r>
              <a:rPr lang="es" sz="850">
                <a:solidFill>
                  <a:srgbClr val="1E1E1E"/>
                </a:solidFill>
              </a:rPr>
              <a:t>Uso de this: Se usa this para diferenciar entre las propiedades del objeto y los parámetros del constructor.</a:t>
            </a:r>
            <a:endParaRPr sz="850">
              <a:solidFill>
                <a:srgbClr val="1E1E1E"/>
              </a:solidFill>
            </a:endParaRPr>
          </a:p>
          <a:p>
            <a:pPr indent="0" lvl="0" marL="0" rtl="0" algn="l">
              <a:lnSpc>
                <a:spcPct val="135714"/>
              </a:lnSpc>
              <a:spcBef>
                <a:spcPts val="0"/>
              </a:spcBef>
              <a:spcAft>
                <a:spcPts val="0"/>
              </a:spcAft>
              <a:buNone/>
            </a:pPr>
            <a:r>
              <a:t/>
            </a:r>
            <a:endParaRPr sz="850">
              <a:solidFill>
                <a:srgbClr val="1E1E1E"/>
              </a:solidFill>
            </a:endParaRPr>
          </a:p>
          <a:p>
            <a:pPr indent="0" lvl="0" marL="0" rtl="0" algn="l">
              <a:lnSpc>
                <a:spcPct val="135714"/>
              </a:lnSpc>
              <a:spcBef>
                <a:spcPts val="0"/>
              </a:spcBef>
              <a:spcAft>
                <a:spcPts val="0"/>
              </a:spcAft>
              <a:buNone/>
            </a:pPr>
            <a:r>
              <a:rPr lang="es" sz="850">
                <a:solidFill>
                  <a:srgbClr val="1E1E1E"/>
                </a:solidFill>
              </a:rPr>
              <a:t>Sin this, el valor del parámetro nombre se perdería, ya que nombre solo está disponible en el ámbito del constructor.</a:t>
            </a:r>
            <a:endParaRPr sz="850">
              <a:solidFill>
                <a:srgbClr val="1E1E1E"/>
              </a:solidFill>
            </a:endParaRPr>
          </a:p>
          <a:p>
            <a:pPr indent="0" lvl="0" marL="0" rtl="0" algn="l">
              <a:lnSpc>
                <a:spcPct val="135714"/>
              </a:lnSpc>
              <a:spcBef>
                <a:spcPts val="0"/>
              </a:spcBef>
              <a:spcAft>
                <a:spcPts val="0"/>
              </a:spcAft>
              <a:buNone/>
            </a:pPr>
            <a:r>
              <a:rPr lang="es" sz="850">
                <a:solidFill>
                  <a:srgbClr val="1E1E1E"/>
                </a:solidFill>
              </a:rPr>
              <a:t>Las propiedades definidas dentro de una clase usando this (como en el ejemplo del código) son públicas por defecto.</a:t>
            </a:r>
            <a:endParaRPr sz="850">
              <a:solidFill>
                <a:srgbClr val="1E1E1E"/>
              </a:solidFill>
            </a:endParaRPr>
          </a:p>
          <a:p>
            <a:pPr indent="0" lvl="0" marL="0" rtl="0" algn="l">
              <a:lnSpc>
                <a:spcPct val="135714"/>
              </a:lnSpc>
              <a:spcBef>
                <a:spcPts val="0"/>
              </a:spcBef>
              <a:spcAft>
                <a:spcPts val="0"/>
              </a:spcAft>
              <a:buNone/>
            </a:pPr>
            <a:r>
              <a:t/>
            </a:r>
            <a:endParaRPr sz="850">
              <a:solidFill>
                <a:srgbClr val="1E1E1E"/>
              </a:solidFill>
            </a:endParaRPr>
          </a:p>
          <a:p>
            <a:pPr indent="0" lvl="0" marL="0" rtl="0" algn="l">
              <a:lnSpc>
                <a:spcPct val="135714"/>
              </a:lnSpc>
              <a:spcBef>
                <a:spcPts val="0"/>
              </a:spcBef>
              <a:spcAft>
                <a:spcPts val="0"/>
              </a:spcAft>
              <a:buNone/>
            </a:pPr>
            <a:r>
              <a:rPr lang="es" sz="850">
                <a:solidFill>
                  <a:srgbClr val="1E1E1E"/>
                </a:solidFill>
              </a:rPr>
              <a:t>Cada archivo se considera un módulo independiente.</a:t>
            </a:r>
            <a:endParaRPr sz="850">
              <a:solidFill>
                <a:srgbClr val="1E1E1E"/>
              </a:solidFill>
            </a:endParaRPr>
          </a:p>
          <a:p>
            <a:pPr indent="0" lvl="0" marL="0" rtl="0" algn="l">
              <a:lnSpc>
                <a:spcPct val="135714"/>
              </a:lnSpc>
              <a:spcBef>
                <a:spcPts val="0"/>
              </a:spcBef>
              <a:spcAft>
                <a:spcPts val="0"/>
              </a:spcAft>
              <a:buNone/>
            </a:pPr>
            <a:r>
              <a:rPr lang="es" sz="850">
                <a:solidFill>
                  <a:srgbClr val="1E1E1E"/>
                </a:solidFill>
              </a:rPr>
              <a:t>La manera en que estos módulos exportan funcionalidades para ser utilizados</a:t>
            </a:r>
            <a:endParaRPr sz="850">
              <a:solidFill>
                <a:srgbClr val="1E1E1E"/>
              </a:solidFill>
            </a:endParaRPr>
          </a:p>
          <a:p>
            <a:pPr indent="0" lvl="0" marL="0" rtl="0" algn="l">
              <a:lnSpc>
                <a:spcPct val="135714"/>
              </a:lnSpc>
              <a:spcBef>
                <a:spcPts val="0"/>
              </a:spcBef>
              <a:spcAft>
                <a:spcPts val="0"/>
              </a:spcAft>
              <a:buNone/>
            </a:pPr>
            <a:r>
              <a:rPr lang="es" sz="850">
                <a:solidFill>
                  <a:srgbClr val="1E1E1E"/>
                </a:solidFill>
              </a:rPr>
              <a:t>en otros archivos es a través del objeto module.exports.</a:t>
            </a:r>
            <a:endParaRPr sz="850">
              <a:solidFill>
                <a:srgbClr val="1E1E1E"/>
              </a:solidFill>
            </a:endParaRPr>
          </a:p>
        </p:txBody>
      </p:sp>
      <p:sp>
        <p:nvSpPr>
          <p:cNvPr id="104" name="Google Shape;104;p15"/>
          <p:cNvSpPr txBox="1"/>
          <p:nvPr/>
        </p:nvSpPr>
        <p:spPr>
          <a:xfrm>
            <a:off x="715775" y="4035450"/>
            <a:ext cx="80391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 sz="1100">
                <a:solidFill>
                  <a:srgbClr val="1E1E1E"/>
                </a:solidFill>
              </a:rPr>
              <a:t>En la convención de nombres para clases en JavaScript (y en muchos otros lenguajes de programación), es una práctica común usar </a:t>
            </a:r>
            <a:r>
              <a:rPr b="1" lang="es" sz="1100">
                <a:solidFill>
                  <a:srgbClr val="1E1E1E"/>
                </a:solidFill>
              </a:rPr>
              <a:t>PascalCase</a:t>
            </a:r>
            <a:r>
              <a:rPr lang="es" sz="1100">
                <a:solidFill>
                  <a:srgbClr val="1E1E1E"/>
                </a:solidFill>
              </a:rPr>
              <a:t> para nombrar clases. PascalCase es una convención en la que cada palabra en el nombre de la clase comienza con una letra mayúscula, sin espacios ni guiones. </a:t>
            </a:r>
            <a:endParaRPr sz="1100">
              <a:solidFill>
                <a:srgbClr val="1E1E1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Datos de los objetos (Arrays)</a:t>
            </a:r>
            <a:endParaRPr/>
          </a:p>
        </p:txBody>
      </p:sp>
      <p:sp>
        <p:nvSpPr>
          <p:cNvPr id="110" name="Google Shape;110;p16"/>
          <p:cNvSpPr txBox="1"/>
          <p:nvPr>
            <p:ph idx="1" type="body"/>
          </p:nvPr>
        </p:nvSpPr>
        <p:spPr>
          <a:xfrm>
            <a:off x="729450" y="2078875"/>
            <a:ext cx="7688700" cy="40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16"/>
          <p:cNvPicPr preferRelativeResize="0"/>
          <p:nvPr/>
        </p:nvPicPr>
        <p:blipFill>
          <a:blip r:embed="rId3">
            <a:alphaModFix/>
          </a:blip>
          <a:stretch>
            <a:fillRect/>
          </a:stretch>
        </p:blipFill>
        <p:spPr>
          <a:xfrm>
            <a:off x="729450" y="2483275"/>
            <a:ext cx="6915150" cy="222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207825" y="388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Funciones auxiliares</a:t>
            </a:r>
            <a:endParaRPr/>
          </a:p>
          <a:p>
            <a:pPr indent="0" lvl="0" marL="0" rtl="0" algn="l">
              <a:spcBef>
                <a:spcPts val="0"/>
              </a:spcBef>
              <a:spcAft>
                <a:spcPts val="0"/>
              </a:spcAft>
              <a:buNone/>
            </a:pPr>
            <a:r>
              <a:rPr lang="es"/>
              <a:t>	funcion esperar</a:t>
            </a:r>
            <a:endParaRPr/>
          </a:p>
        </p:txBody>
      </p:sp>
      <p:sp>
        <p:nvSpPr>
          <p:cNvPr id="117" name="Google Shape;117;p17"/>
          <p:cNvSpPr txBox="1"/>
          <p:nvPr>
            <p:ph idx="1" type="body"/>
          </p:nvPr>
        </p:nvSpPr>
        <p:spPr>
          <a:xfrm>
            <a:off x="287275" y="1559475"/>
            <a:ext cx="8130900" cy="318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 sz="1100">
                <a:solidFill>
                  <a:srgbClr val="000000"/>
                </a:solidFill>
                <a:latin typeface="Arial"/>
                <a:ea typeface="Arial"/>
                <a:cs typeface="Arial"/>
                <a:sym typeface="Arial"/>
              </a:rPr>
              <a:t>function esperar(ms) {</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s" sz="1100">
                <a:solidFill>
                  <a:srgbClr val="000000"/>
                </a:solidFill>
                <a:latin typeface="Arial"/>
                <a:ea typeface="Arial"/>
                <a:cs typeface="Arial"/>
                <a:sym typeface="Arial"/>
              </a:rPr>
              <a:t>Declara una nueva función llamada esperar que toma un parámetro ms, que representa el número de milisegundos que la función debe esperar.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000000"/>
                </a:solidFill>
                <a:latin typeface="Arial"/>
                <a:ea typeface="Arial"/>
                <a:cs typeface="Arial"/>
                <a:sym typeface="Arial"/>
              </a:rPr>
              <a:t>return new Promise(resolve =&gt; setTimeout(resolve, ms));</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s" sz="1100">
                <a:solidFill>
                  <a:srgbClr val="000000"/>
                </a:solidFill>
                <a:latin typeface="Arial"/>
                <a:ea typeface="Arial"/>
                <a:cs typeface="Arial"/>
                <a:sym typeface="Arial"/>
              </a:rPr>
              <a:t>La función devuelve una nueva instancia de Promise.</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new Promise(...)</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s">
                <a:solidFill>
                  <a:srgbClr val="000000"/>
                </a:solidFill>
                <a:latin typeface="Arial"/>
                <a:ea typeface="Arial"/>
                <a:cs typeface="Arial"/>
                <a:sym typeface="Arial"/>
              </a:rPr>
              <a:t>Crea una nueva promesa en JavaScript. Una promesa es un objeto que representa la eventual finalización (o fracaso) de una operación asincrónica y su resultado.</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resolve =&gt; setTimeout(resolve, ms)</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s">
                <a:solidFill>
                  <a:srgbClr val="000000"/>
                </a:solidFill>
                <a:latin typeface="Arial"/>
                <a:ea typeface="Arial"/>
                <a:cs typeface="Arial"/>
                <a:sym typeface="Arial"/>
              </a:rPr>
              <a:t>Este es el </a:t>
            </a:r>
            <a:r>
              <a:rPr b="1" lang="es">
                <a:solidFill>
                  <a:srgbClr val="000000"/>
                </a:solidFill>
                <a:latin typeface="Arial"/>
                <a:ea typeface="Arial"/>
                <a:cs typeface="Arial"/>
                <a:sym typeface="Arial"/>
              </a:rPr>
              <a:t>constructor</a:t>
            </a:r>
            <a:r>
              <a:rPr lang="es">
                <a:solidFill>
                  <a:srgbClr val="000000"/>
                </a:solidFill>
                <a:latin typeface="Arial"/>
                <a:ea typeface="Arial"/>
                <a:cs typeface="Arial"/>
                <a:sym typeface="Arial"/>
              </a:rPr>
              <a:t> de la promesa, que acepta una función llamada </a:t>
            </a:r>
            <a:r>
              <a:rPr b="1" lang="es">
                <a:solidFill>
                  <a:srgbClr val="000000"/>
                </a:solidFill>
                <a:latin typeface="Arial"/>
                <a:ea typeface="Arial"/>
                <a:cs typeface="Arial"/>
                <a:sym typeface="Arial"/>
              </a:rPr>
              <a:t>executor</a:t>
            </a:r>
            <a:r>
              <a:rPr lang="es">
                <a:solidFill>
                  <a:srgbClr val="000000"/>
                </a:solidFill>
                <a:latin typeface="Arial"/>
                <a:ea typeface="Arial"/>
                <a:cs typeface="Arial"/>
                <a:sym typeface="Arial"/>
              </a:rPr>
              <a:t>. Esta función se ejecuta inmediatamente y recibe dos argumentos: resolve y reject (aunque en este caso solo usamos resolve).</a:t>
            </a: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b="1" lang="es">
                <a:solidFill>
                  <a:srgbClr val="000000"/>
                </a:solidFill>
                <a:latin typeface="Arial"/>
                <a:ea typeface="Arial"/>
                <a:cs typeface="Arial"/>
                <a:sym typeface="Arial"/>
              </a:rPr>
              <a:t>setTimeout(resolve, ms)</a:t>
            </a:r>
            <a:r>
              <a:rPr lang="es">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3211" lvl="2" marL="1371600" rtl="0" algn="l">
              <a:spcBef>
                <a:spcPts val="0"/>
              </a:spcBef>
              <a:spcAft>
                <a:spcPts val="0"/>
              </a:spcAft>
              <a:buClr>
                <a:srgbClr val="000000"/>
              </a:buClr>
              <a:buSzPct val="100000"/>
              <a:buFont typeface="Arial"/>
              <a:buChar char="■"/>
            </a:pPr>
            <a:r>
              <a:rPr lang="es">
                <a:solidFill>
                  <a:srgbClr val="000000"/>
                </a:solidFill>
                <a:latin typeface="Arial"/>
                <a:ea typeface="Arial"/>
                <a:cs typeface="Arial"/>
                <a:sym typeface="Arial"/>
              </a:rPr>
              <a:t>setTimeout es una función de JavaScript que ejecuta el resolve después de ms milisegundos. En otras palabras, una vez que pasen ms milisegundos, setTimeout llama a la función resolve.</a:t>
            </a:r>
            <a:endParaRPr>
              <a:solidFill>
                <a:srgbClr val="000000"/>
              </a:solidFill>
              <a:latin typeface="Arial"/>
              <a:ea typeface="Arial"/>
              <a:cs typeface="Arial"/>
              <a:sym typeface="Arial"/>
            </a:endParaRPr>
          </a:p>
          <a:p>
            <a:pPr indent="-293211" lvl="2" marL="1371600" rtl="0" algn="l">
              <a:spcBef>
                <a:spcPts val="0"/>
              </a:spcBef>
              <a:spcAft>
                <a:spcPts val="0"/>
              </a:spcAft>
              <a:buClr>
                <a:srgbClr val="000000"/>
              </a:buClr>
              <a:buSzPct val="100000"/>
              <a:buFont typeface="Arial"/>
              <a:buChar char="■"/>
            </a:pPr>
            <a:r>
              <a:rPr b="1" lang="es">
                <a:solidFill>
                  <a:srgbClr val="000000"/>
                </a:solidFill>
                <a:latin typeface="Arial"/>
                <a:ea typeface="Arial"/>
                <a:cs typeface="Arial"/>
                <a:sym typeface="Arial"/>
              </a:rPr>
              <a:t>resolve</a:t>
            </a:r>
            <a:r>
              <a:rPr lang="es">
                <a:solidFill>
                  <a:srgbClr val="000000"/>
                </a:solidFill>
                <a:latin typeface="Arial"/>
                <a:ea typeface="Arial"/>
                <a:cs typeface="Arial"/>
                <a:sym typeface="Arial"/>
              </a:rPr>
              <a:t>: Es una función que se llama cuando la promesa debe ser considerada completada exitosamente. Al ser pasada como callback a setTimeout, se asegura de que la promesa se resuelva después del retraso especificado</a:t>
            </a:r>
            <a:r>
              <a:rPr lang="es">
                <a:solidFill>
                  <a:srgbClr val="000000"/>
                </a:solidFill>
                <a:latin typeface="Arial"/>
                <a:ea typeface="Arial"/>
                <a:cs typeface="Arial"/>
                <a:sym typeface="Arial"/>
              </a:rPr>
              <a:t>.</a:t>
            </a:r>
            <a:endParaRPr>
              <a:solidFill>
                <a:srgbClr val="000000"/>
              </a:solidFill>
              <a:latin typeface="Arial"/>
              <a:ea typeface="Arial"/>
              <a:cs typeface="Arial"/>
              <a:sym typeface="Arial"/>
            </a:endParaRPr>
          </a:p>
        </p:txBody>
      </p:sp>
      <p:pic>
        <p:nvPicPr>
          <p:cNvPr id="118" name="Google Shape;118;p17"/>
          <p:cNvPicPr preferRelativeResize="0"/>
          <p:nvPr/>
        </p:nvPicPr>
        <p:blipFill>
          <a:blip r:embed="rId3">
            <a:alphaModFix/>
          </a:blip>
          <a:stretch>
            <a:fillRect/>
          </a:stretch>
        </p:blipFill>
        <p:spPr>
          <a:xfrm>
            <a:off x="3409950" y="470913"/>
            <a:ext cx="5734050" cy="84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7650" y="485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Actualización del Estado del Pedido</a:t>
            </a:r>
            <a:endParaRPr/>
          </a:p>
        </p:txBody>
      </p:sp>
      <p:sp>
        <p:nvSpPr>
          <p:cNvPr id="124" name="Google Shape;124;p18"/>
          <p:cNvSpPr txBox="1"/>
          <p:nvPr>
            <p:ph idx="1" type="body"/>
          </p:nvPr>
        </p:nvSpPr>
        <p:spPr>
          <a:xfrm>
            <a:off x="191500" y="957525"/>
            <a:ext cx="3228300" cy="3958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100">
                <a:solidFill>
                  <a:schemeClr val="dk2"/>
                </a:solidFill>
                <a:latin typeface="Arial"/>
                <a:ea typeface="Arial"/>
                <a:cs typeface="Arial"/>
                <a:sym typeface="Arial"/>
              </a:rPr>
              <a:t>La función muestra mensajes en la consola y haciendo pausas entre cada etapa del proceso. Utiliza async y await para manejar las operaciones asíncronas de forma secuencial, lo que permite que el flujo de la función sea más fácil de leer y mantener. La gestión de errores asegura que cualquier problema durante el proceso se capture y se informe adecuadamente. </a:t>
            </a:r>
            <a:endParaRPr sz="1100">
              <a:solidFill>
                <a:schemeClr val="dk2"/>
              </a:solidFill>
              <a:latin typeface="Arial"/>
              <a:ea typeface="Arial"/>
              <a:cs typeface="Arial"/>
              <a:sym typeface="Arial"/>
            </a:endParaRPr>
          </a:p>
          <a:p>
            <a:pPr indent="0" lvl="0" marL="0" rtl="0" algn="l">
              <a:spcBef>
                <a:spcPts val="1200"/>
              </a:spcBef>
              <a:spcAft>
                <a:spcPts val="0"/>
              </a:spcAft>
              <a:buNone/>
            </a:pPr>
            <a:r>
              <a:rPr lang="es" sz="1100">
                <a:solidFill>
                  <a:schemeClr val="dk2"/>
                </a:solidFill>
                <a:latin typeface="Arial"/>
                <a:ea typeface="Arial"/>
                <a:cs typeface="Arial"/>
                <a:sym typeface="Arial"/>
              </a:rPr>
              <a:t>La palabra clave async indica que la función seguirProcesoPedido es asíncrona, lo que permite usar await dentro de ella. Esta función toma un argumento, pedido, que es un objeto que contiene detalles del pedido.</a:t>
            </a:r>
            <a:endParaRPr sz="1100">
              <a:solidFill>
                <a:schemeClr val="dk2"/>
              </a:solidFill>
              <a:latin typeface="Arial"/>
              <a:ea typeface="Arial"/>
              <a:cs typeface="Arial"/>
              <a:sym typeface="Arial"/>
            </a:endParaRPr>
          </a:p>
          <a:p>
            <a:pPr indent="0" lvl="0" marL="0" rtl="0" algn="l">
              <a:spcBef>
                <a:spcPts val="1200"/>
              </a:spcBef>
              <a:spcAft>
                <a:spcPts val="1200"/>
              </a:spcAft>
              <a:buNone/>
            </a:pPr>
            <a:r>
              <a:rPr lang="es" sz="1100">
                <a:solidFill>
                  <a:schemeClr val="dk2"/>
                </a:solidFill>
                <a:latin typeface="Arial"/>
                <a:ea typeface="Arial"/>
                <a:cs typeface="Arial"/>
                <a:sym typeface="Arial"/>
              </a:rPr>
              <a:t>Manejo de errores: El bloque try contiene el código que se ejecutará de manera asíncrona. Si ocurre algún error durante la ejecución, el bloque catch captura el error y muestra un mensaje en la consola.</a:t>
            </a:r>
            <a:endParaRPr sz="1100">
              <a:solidFill>
                <a:schemeClr val="dk2"/>
              </a:solidFill>
              <a:latin typeface="Arial"/>
              <a:ea typeface="Arial"/>
              <a:cs typeface="Arial"/>
              <a:sym typeface="Arial"/>
            </a:endParaRPr>
          </a:p>
        </p:txBody>
      </p:sp>
      <p:pic>
        <p:nvPicPr>
          <p:cNvPr id="125" name="Google Shape;125;p18"/>
          <p:cNvPicPr preferRelativeResize="0"/>
          <p:nvPr/>
        </p:nvPicPr>
        <p:blipFill>
          <a:blip r:embed="rId3">
            <a:alphaModFix/>
          </a:blip>
          <a:stretch>
            <a:fillRect/>
          </a:stretch>
        </p:blipFill>
        <p:spPr>
          <a:xfrm>
            <a:off x="3419800" y="957522"/>
            <a:ext cx="5213325" cy="299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7650" y="675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Promesa</a:t>
            </a:r>
            <a:endParaRPr/>
          </a:p>
        </p:txBody>
      </p:sp>
      <p:sp>
        <p:nvSpPr>
          <p:cNvPr id="131" name="Google Shape;131;p19"/>
          <p:cNvSpPr txBox="1"/>
          <p:nvPr>
            <p:ph idx="1" type="body"/>
          </p:nvPr>
        </p:nvSpPr>
        <p:spPr>
          <a:xfrm>
            <a:off x="729450" y="1313225"/>
            <a:ext cx="7688700" cy="34881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s" sz="1100">
                <a:solidFill>
                  <a:srgbClr val="000000"/>
                </a:solidFill>
                <a:latin typeface="Arial"/>
                <a:ea typeface="Arial"/>
                <a:cs typeface="Arial"/>
                <a:sym typeface="Arial"/>
              </a:rPr>
              <a:t>Es un objeto que representa el resultado eventual de una operación asincrónica. Una promesa puede estar en uno de tres </a:t>
            </a:r>
            <a:r>
              <a:rPr lang="es" sz="1100">
                <a:solidFill>
                  <a:srgbClr val="333333"/>
                </a:solidFill>
                <a:latin typeface="Arial"/>
                <a:ea typeface="Arial"/>
                <a:cs typeface="Arial"/>
                <a:sym typeface="Arial"/>
              </a:rPr>
              <a:t>estados:</a:t>
            </a:r>
            <a:endParaRPr sz="1100">
              <a:solidFill>
                <a:srgbClr val="333333"/>
              </a:solidFill>
              <a:latin typeface="Arial"/>
              <a:ea typeface="Arial"/>
              <a:cs typeface="Arial"/>
              <a:sym typeface="Arial"/>
            </a:endParaRPr>
          </a:p>
          <a:p>
            <a:pPr indent="-293211" lvl="1" marL="914400" rtl="0" algn="l">
              <a:spcBef>
                <a:spcPts val="1200"/>
              </a:spcBef>
              <a:spcAft>
                <a:spcPts val="0"/>
              </a:spcAft>
              <a:buClr>
                <a:srgbClr val="333333"/>
              </a:buClr>
              <a:buSzPct val="100000"/>
              <a:buFont typeface="Arial"/>
              <a:buChar char="○"/>
            </a:pPr>
            <a:r>
              <a:rPr b="1" lang="es">
                <a:solidFill>
                  <a:srgbClr val="333333"/>
                </a:solidFill>
                <a:latin typeface="Arial"/>
                <a:ea typeface="Arial"/>
                <a:cs typeface="Arial"/>
                <a:sym typeface="Arial"/>
              </a:rPr>
              <a:t>Pending (Pendiente)</a:t>
            </a:r>
            <a:r>
              <a:rPr lang="es">
                <a:solidFill>
                  <a:srgbClr val="333333"/>
                </a:solidFill>
                <a:latin typeface="Arial"/>
                <a:ea typeface="Arial"/>
                <a:cs typeface="Arial"/>
                <a:sym typeface="Arial"/>
              </a:rPr>
              <a:t>: El estado inicial, antes de que la promesa se resuelva o se rechace.</a:t>
            </a:r>
            <a:endParaRPr>
              <a:solidFill>
                <a:srgbClr val="333333"/>
              </a:solidFill>
              <a:latin typeface="Arial"/>
              <a:ea typeface="Arial"/>
              <a:cs typeface="Arial"/>
              <a:sym typeface="Arial"/>
            </a:endParaRPr>
          </a:p>
          <a:p>
            <a:pPr indent="-293211" lvl="1" marL="914400" rtl="0" algn="l">
              <a:spcBef>
                <a:spcPts val="0"/>
              </a:spcBef>
              <a:spcAft>
                <a:spcPts val="0"/>
              </a:spcAft>
              <a:buClr>
                <a:srgbClr val="333333"/>
              </a:buClr>
              <a:buSzPct val="100000"/>
              <a:buFont typeface="Arial"/>
              <a:buChar char="○"/>
            </a:pPr>
            <a:r>
              <a:rPr b="1" lang="es">
                <a:solidFill>
                  <a:srgbClr val="333333"/>
                </a:solidFill>
                <a:latin typeface="Arial"/>
                <a:ea typeface="Arial"/>
                <a:cs typeface="Arial"/>
                <a:sym typeface="Arial"/>
              </a:rPr>
              <a:t>Fulfilled (Cumplida)</a:t>
            </a:r>
            <a:r>
              <a:rPr lang="es">
                <a:solidFill>
                  <a:srgbClr val="333333"/>
                </a:solidFill>
                <a:latin typeface="Arial"/>
                <a:ea typeface="Arial"/>
                <a:cs typeface="Arial"/>
                <a:sym typeface="Arial"/>
              </a:rPr>
              <a:t>: La operación asincrónica se completó con éxito, y la promesa tiene un valor de resultado.</a:t>
            </a:r>
            <a:endParaRPr>
              <a:solidFill>
                <a:srgbClr val="333333"/>
              </a:solidFill>
              <a:latin typeface="Arial"/>
              <a:ea typeface="Arial"/>
              <a:cs typeface="Arial"/>
              <a:sym typeface="Arial"/>
            </a:endParaRPr>
          </a:p>
          <a:p>
            <a:pPr indent="-293211" lvl="1" marL="914400" rtl="0" algn="l">
              <a:spcBef>
                <a:spcPts val="0"/>
              </a:spcBef>
              <a:spcAft>
                <a:spcPts val="0"/>
              </a:spcAft>
              <a:buClr>
                <a:srgbClr val="333333"/>
              </a:buClr>
              <a:buSzPct val="100000"/>
              <a:buFont typeface="Arial"/>
              <a:buChar char="○"/>
            </a:pPr>
            <a:r>
              <a:rPr b="1" lang="es">
                <a:solidFill>
                  <a:srgbClr val="333333"/>
                </a:solidFill>
                <a:latin typeface="Arial"/>
                <a:ea typeface="Arial"/>
                <a:cs typeface="Arial"/>
                <a:sym typeface="Arial"/>
              </a:rPr>
              <a:t>Rejected (Rechazada)</a:t>
            </a:r>
            <a:r>
              <a:rPr lang="es">
                <a:solidFill>
                  <a:srgbClr val="333333"/>
                </a:solidFill>
                <a:latin typeface="Arial"/>
                <a:ea typeface="Arial"/>
                <a:cs typeface="Arial"/>
                <a:sym typeface="Arial"/>
              </a:rPr>
              <a:t>: La operación asincrónica falló, y la promesa tiene un motivo de rechazo (error).</a:t>
            </a:r>
            <a:endParaRPr>
              <a:solidFill>
                <a:srgbClr val="333333"/>
              </a:solidFill>
              <a:latin typeface="Arial"/>
              <a:ea typeface="Arial"/>
              <a:cs typeface="Arial"/>
              <a:sym typeface="Arial"/>
            </a:endParaRPr>
          </a:p>
          <a:p>
            <a:pPr indent="0" lvl="0" marL="0" rtl="0" algn="l">
              <a:spcBef>
                <a:spcPts val="1200"/>
              </a:spcBef>
              <a:spcAft>
                <a:spcPts val="0"/>
              </a:spcAft>
              <a:buNone/>
            </a:pPr>
            <a:r>
              <a:rPr b="1" lang="es" sz="1100">
                <a:solidFill>
                  <a:srgbClr val="333333"/>
                </a:solidFill>
                <a:latin typeface="Arial"/>
                <a:ea typeface="Arial"/>
                <a:cs typeface="Arial"/>
                <a:sym typeface="Arial"/>
              </a:rPr>
              <a:t>Uso de Promesas</a:t>
            </a:r>
            <a:endParaRPr b="1" sz="1100">
              <a:solidFill>
                <a:srgbClr val="333333"/>
              </a:solidFill>
              <a:latin typeface="Arial"/>
              <a:ea typeface="Arial"/>
              <a:cs typeface="Arial"/>
              <a:sym typeface="Arial"/>
            </a:endParaRPr>
          </a:p>
          <a:p>
            <a:pPr indent="-293211" lvl="0" marL="457200" rtl="0" algn="l">
              <a:spcBef>
                <a:spcPts val="120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Creación</a:t>
            </a:r>
            <a:r>
              <a:rPr lang="es" sz="1100">
                <a:solidFill>
                  <a:srgbClr val="333333"/>
                </a:solidFill>
                <a:latin typeface="Arial"/>
                <a:ea typeface="Arial"/>
                <a:cs typeface="Arial"/>
                <a:sym typeface="Arial"/>
              </a:rPr>
              <a:t>: Se crea una promesa usando new Promise(), y se pasa una función llamada </a:t>
            </a:r>
            <a:r>
              <a:rPr b="1" lang="es" sz="1100">
                <a:solidFill>
                  <a:srgbClr val="333333"/>
                </a:solidFill>
                <a:latin typeface="Arial"/>
                <a:ea typeface="Arial"/>
                <a:cs typeface="Arial"/>
                <a:sym typeface="Arial"/>
              </a:rPr>
              <a:t>executor</a:t>
            </a:r>
            <a:r>
              <a:rPr lang="es" sz="1100">
                <a:solidFill>
                  <a:srgbClr val="333333"/>
                </a:solidFill>
                <a:latin typeface="Arial"/>
                <a:ea typeface="Arial"/>
                <a:cs typeface="Arial"/>
                <a:sym typeface="Arial"/>
              </a:rPr>
              <a:t> que tiene dos parámetros: resolve y reject. La función executor se llama inmediatamente, y debe invocar resolve si la operación tiene éxito o reject si falla.</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Consumiendo Promesas</a:t>
            </a:r>
            <a:r>
              <a:rPr lang="es" sz="1100">
                <a:solidFill>
                  <a:srgbClr val="333333"/>
                </a:solidFill>
                <a:latin typeface="Arial"/>
                <a:ea typeface="Arial"/>
                <a:cs typeface="Arial"/>
                <a:sym typeface="Arial"/>
              </a:rPr>
              <a:t>:</a:t>
            </a:r>
            <a:endParaRPr sz="1100">
              <a:solidFill>
                <a:srgbClr val="333333"/>
              </a:solidFill>
              <a:latin typeface="Arial"/>
              <a:ea typeface="Arial"/>
              <a:cs typeface="Arial"/>
              <a:sym typeface="Arial"/>
            </a:endParaRPr>
          </a:p>
          <a:p>
            <a:pPr indent="-293211" lvl="1" marL="914400" rtl="0" algn="l">
              <a:spcBef>
                <a:spcPts val="0"/>
              </a:spcBef>
              <a:spcAft>
                <a:spcPts val="0"/>
              </a:spcAft>
              <a:buClr>
                <a:srgbClr val="333333"/>
              </a:buClr>
              <a:buSzPct val="100000"/>
              <a:buFont typeface="Arial"/>
              <a:buChar char="○"/>
            </a:pPr>
            <a:r>
              <a:rPr b="1" lang="es">
                <a:solidFill>
                  <a:srgbClr val="333333"/>
                </a:solidFill>
                <a:latin typeface="Arial"/>
                <a:ea typeface="Arial"/>
                <a:cs typeface="Arial"/>
                <a:sym typeface="Arial"/>
              </a:rPr>
              <a:t>.then(onFulfilled, onRejected)</a:t>
            </a:r>
            <a:r>
              <a:rPr lang="es">
                <a:solidFill>
                  <a:srgbClr val="333333"/>
                </a:solidFill>
                <a:latin typeface="Arial"/>
                <a:ea typeface="Arial"/>
                <a:cs typeface="Arial"/>
                <a:sym typeface="Arial"/>
              </a:rPr>
              <a:t>: Se utiliza para manejar el resultado de una promesa cuando se resuelve o se rechaza. onFulfilled es una función que se llama si la promesa se resuelve exitosamente, y onRejected se llama si la promesa es rechazada.</a:t>
            </a:r>
            <a:endParaRPr>
              <a:solidFill>
                <a:srgbClr val="333333"/>
              </a:solidFill>
              <a:latin typeface="Arial"/>
              <a:ea typeface="Arial"/>
              <a:cs typeface="Arial"/>
              <a:sym typeface="Arial"/>
            </a:endParaRPr>
          </a:p>
          <a:p>
            <a:pPr indent="-293211" lvl="1" marL="914400" rtl="0" algn="l">
              <a:spcBef>
                <a:spcPts val="0"/>
              </a:spcBef>
              <a:spcAft>
                <a:spcPts val="0"/>
              </a:spcAft>
              <a:buClr>
                <a:srgbClr val="333333"/>
              </a:buClr>
              <a:buSzPct val="100000"/>
              <a:buFont typeface="Arial"/>
              <a:buChar char="○"/>
            </a:pPr>
            <a:r>
              <a:rPr b="1" lang="es">
                <a:solidFill>
                  <a:srgbClr val="333333"/>
                </a:solidFill>
                <a:latin typeface="Arial"/>
                <a:ea typeface="Arial"/>
                <a:cs typeface="Arial"/>
                <a:sym typeface="Arial"/>
              </a:rPr>
              <a:t>.catch(onRejected)</a:t>
            </a:r>
            <a:r>
              <a:rPr lang="es">
                <a:solidFill>
                  <a:srgbClr val="333333"/>
                </a:solidFill>
                <a:latin typeface="Arial"/>
                <a:ea typeface="Arial"/>
                <a:cs typeface="Arial"/>
                <a:sym typeface="Arial"/>
              </a:rPr>
              <a:t>: Se utiliza para manejar errores si la promesa es rechazada. Es equivalente a proporcionar un segundo argumento a .then().</a:t>
            </a:r>
            <a:endParaRPr>
              <a:solidFill>
                <a:srgbClr val="333333"/>
              </a:solidFill>
              <a:latin typeface="Arial"/>
              <a:ea typeface="Arial"/>
              <a:cs typeface="Arial"/>
              <a:sym typeface="Arial"/>
            </a:endParaRPr>
          </a:p>
          <a:p>
            <a:pPr indent="-293211" lvl="1" marL="914400" rtl="0" algn="l">
              <a:spcBef>
                <a:spcPts val="0"/>
              </a:spcBef>
              <a:spcAft>
                <a:spcPts val="0"/>
              </a:spcAft>
              <a:buClr>
                <a:srgbClr val="333333"/>
              </a:buClr>
              <a:buSzPct val="100000"/>
              <a:buFont typeface="Arial"/>
              <a:buChar char="○"/>
            </a:pPr>
            <a:r>
              <a:rPr b="1" lang="es">
                <a:solidFill>
                  <a:srgbClr val="333333"/>
                </a:solidFill>
                <a:latin typeface="Arial"/>
                <a:ea typeface="Arial"/>
                <a:cs typeface="Arial"/>
                <a:sym typeface="Arial"/>
              </a:rPr>
              <a:t>.finally(onFinally)</a:t>
            </a:r>
            <a:r>
              <a:rPr lang="es">
                <a:solidFill>
                  <a:srgbClr val="333333"/>
                </a:solidFill>
                <a:latin typeface="Arial"/>
                <a:ea typeface="Arial"/>
                <a:cs typeface="Arial"/>
                <a:sym typeface="Arial"/>
              </a:rPr>
              <a:t>: Se ejecuta después de que la promesa se haya cumplido o rechazado, sin importar el resultado.</a:t>
            </a:r>
            <a:endParaRPr>
              <a:solidFill>
                <a:srgbClr val="333333"/>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Genera de </a:t>
            </a:r>
            <a:r>
              <a:rPr lang="es"/>
              <a:t>manera</a:t>
            </a:r>
            <a:r>
              <a:rPr lang="es"/>
              <a:t> aleatorio un </a:t>
            </a:r>
            <a:r>
              <a:rPr lang="es"/>
              <a:t>índice</a:t>
            </a:r>
            <a:r>
              <a:rPr lang="es"/>
              <a:t> para el array</a:t>
            </a:r>
            <a:endParaRPr/>
          </a:p>
        </p:txBody>
      </p:sp>
      <p:sp>
        <p:nvSpPr>
          <p:cNvPr id="137" name="Google Shape;137;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0"/>
          <p:cNvPicPr preferRelativeResize="0"/>
          <p:nvPr/>
        </p:nvPicPr>
        <p:blipFill>
          <a:blip r:embed="rId3">
            <a:alphaModFix/>
          </a:blip>
          <a:stretch>
            <a:fillRect/>
          </a:stretch>
        </p:blipFill>
        <p:spPr>
          <a:xfrm>
            <a:off x="729450" y="2064825"/>
            <a:ext cx="5069249" cy="101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idx="1" type="body"/>
          </p:nvPr>
        </p:nvSpPr>
        <p:spPr>
          <a:xfrm>
            <a:off x="168600" y="560850"/>
            <a:ext cx="4044600" cy="4350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s" sz="1100">
                <a:solidFill>
                  <a:srgbClr val="333333"/>
                </a:solidFill>
                <a:latin typeface="Arial"/>
                <a:ea typeface="Arial"/>
                <a:cs typeface="Arial"/>
                <a:sym typeface="Arial"/>
              </a:rPr>
              <a:t>async function realizarPedido(pedido) {</a:t>
            </a:r>
            <a:endParaRPr b="1" sz="1100">
              <a:solidFill>
                <a:srgbClr val="333333"/>
              </a:solidFill>
              <a:latin typeface="Arial"/>
              <a:ea typeface="Arial"/>
              <a:cs typeface="Arial"/>
              <a:sym typeface="Arial"/>
            </a:endParaRPr>
          </a:p>
          <a:p>
            <a:pPr indent="0" lvl="0" marL="0" rtl="0" algn="l">
              <a:spcBef>
                <a:spcPts val="1200"/>
              </a:spcBef>
              <a:spcAft>
                <a:spcPts val="0"/>
              </a:spcAft>
              <a:buNone/>
            </a:pPr>
            <a:r>
              <a:t/>
            </a:r>
            <a:endParaRPr b="1" sz="1100">
              <a:solidFill>
                <a:srgbClr val="333333"/>
              </a:solidFill>
              <a:latin typeface="Arial"/>
              <a:ea typeface="Arial"/>
              <a:cs typeface="Arial"/>
              <a:sym typeface="Arial"/>
            </a:endParaRPr>
          </a:p>
          <a:p>
            <a:pPr indent="-293211" lvl="0" marL="457200" rtl="0" algn="l">
              <a:spcBef>
                <a:spcPts val="120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async</a:t>
            </a:r>
            <a:r>
              <a:rPr lang="es" sz="1100">
                <a:solidFill>
                  <a:srgbClr val="333333"/>
                </a:solidFill>
                <a:latin typeface="Arial"/>
                <a:ea typeface="Arial"/>
                <a:cs typeface="Arial"/>
                <a:sym typeface="Arial"/>
              </a:rPr>
              <a:t>: La palabra clave async indica que la función realizarPedido es una función asincrónica. Esto significa que la función puede contener await y siempre devolverá una promesa.</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realizarPedido(pedido)</a:t>
            </a:r>
            <a:r>
              <a:rPr lang="es" sz="1100">
                <a:solidFill>
                  <a:srgbClr val="333333"/>
                </a:solidFill>
                <a:latin typeface="Arial"/>
                <a:ea typeface="Arial"/>
                <a:cs typeface="Arial"/>
                <a:sym typeface="Arial"/>
              </a:rPr>
              <a:t>: El nombre de la función es realizarPedido y toma un argumento llamado pedido. Este argumento representa el pedido que se está procesando.</a:t>
            </a:r>
            <a:endParaRPr sz="1100">
              <a:solidFill>
                <a:srgbClr val="333333"/>
              </a:solidFill>
              <a:latin typeface="Arial"/>
              <a:ea typeface="Arial"/>
              <a:cs typeface="Arial"/>
              <a:sym typeface="Arial"/>
            </a:endParaRPr>
          </a:p>
          <a:p>
            <a:pPr indent="0" lvl="0" marL="0" rtl="0" algn="l">
              <a:spcBef>
                <a:spcPts val="1200"/>
              </a:spcBef>
              <a:spcAft>
                <a:spcPts val="0"/>
              </a:spcAft>
              <a:buNone/>
            </a:pPr>
            <a:r>
              <a:rPr b="1" lang="es" sz="1100">
                <a:solidFill>
                  <a:srgbClr val="333333"/>
                </a:solidFill>
                <a:latin typeface="Arial"/>
                <a:ea typeface="Arial"/>
                <a:cs typeface="Arial"/>
                <a:sym typeface="Arial"/>
              </a:rPr>
              <a:t>const retraso = Math.floor(Math.random() * 10000) + 1000;</a:t>
            </a:r>
            <a:endParaRPr b="1" sz="1100">
              <a:solidFill>
                <a:srgbClr val="333333"/>
              </a:solidFill>
              <a:latin typeface="Arial"/>
              <a:ea typeface="Arial"/>
              <a:cs typeface="Arial"/>
              <a:sym typeface="Arial"/>
            </a:endParaRPr>
          </a:p>
          <a:p>
            <a:pPr indent="-293211" lvl="0" marL="457200" rtl="0" algn="l">
              <a:spcBef>
                <a:spcPts val="120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Math.random()</a:t>
            </a:r>
            <a:r>
              <a:rPr lang="es" sz="1100">
                <a:solidFill>
                  <a:srgbClr val="333333"/>
                </a:solidFill>
                <a:latin typeface="Arial"/>
                <a:ea typeface="Arial"/>
                <a:cs typeface="Arial"/>
                <a:sym typeface="Arial"/>
              </a:rPr>
              <a:t>: Genera un número decimal aleatorio entre 0 (inclusive) y 1 (exclusivo).</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Math.random() * 10000</a:t>
            </a:r>
            <a:r>
              <a:rPr lang="es" sz="1100">
                <a:solidFill>
                  <a:srgbClr val="333333"/>
                </a:solidFill>
                <a:latin typeface="Arial"/>
                <a:ea typeface="Arial"/>
                <a:cs typeface="Arial"/>
                <a:sym typeface="Arial"/>
              </a:rPr>
              <a:t>: Multiplica el número aleatorio por 10000 para obtener un valor en el rango de 0 a 9999.</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Math.floor(...)</a:t>
            </a:r>
            <a:r>
              <a:rPr lang="es" sz="1100">
                <a:solidFill>
                  <a:srgbClr val="333333"/>
                </a:solidFill>
                <a:latin typeface="Arial"/>
                <a:ea typeface="Arial"/>
                <a:cs typeface="Arial"/>
                <a:sym typeface="Arial"/>
              </a:rPr>
              <a:t>: Redondea el número hacia abajo al entero más cercano. Esto convierte el número decimal en un número entero dentro del rango de 0 a 9999.</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+ 1000</a:t>
            </a:r>
            <a:r>
              <a:rPr lang="es" sz="1100">
                <a:solidFill>
                  <a:srgbClr val="333333"/>
                </a:solidFill>
                <a:latin typeface="Arial"/>
                <a:ea typeface="Arial"/>
                <a:cs typeface="Arial"/>
                <a:sym typeface="Arial"/>
              </a:rPr>
              <a:t>: Añade 1000 milisegundos al resultado para garantizar que el retraso sea siempre al menos 1 segundo. Así, el rango de retraso será de 1000 a 11000 milisegundos (1 a 11 segundos).</a:t>
            </a:r>
            <a:endParaRPr>
              <a:solidFill>
                <a:srgbClr val="333333"/>
              </a:solidFill>
              <a:latin typeface="Arial"/>
              <a:ea typeface="Arial"/>
              <a:cs typeface="Arial"/>
              <a:sym typeface="Arial"/>
            </a:endParaRPr>
          </a:p>
        </p:txBody>
      </p:sp>
      <p:pic>
        <p:nvPicPr>
          <p:cNvPr id="144" name="Google Shape;144;p21"/>
          <p:cNvPicPr preferRelativeResize="0"/>
          <p:nvPr/>
        </p:nvPicPr>
        <p:blipFill>
          <a:blip r:embed="rId3">
            <a:alphaModFix/>
          </a:blip>
          <a:stretch>
            <a:fillRect/>
          </a:stretch>
        </p:blipFill>
        <p:spPr>
          <a:xfrm>
            <a:off x="4286250" y="560838"/>
            <a:ext cx="4857750" cy="2143125"/>
          </a:xfrm>
          <a:prstGeom prst="rect">
            <a:avLst/>
          </a:prstGeom>
          <a:noFill/>
          <a:ln>
            <a:noFill/>
          </a:ln>
        </p:spPr>
      </p:pic>
      <p:sp>
        <p:nvSpPr>
          <p:cNvPr id="145" name="Google Shape;145;p21"/>
          <p:cNvSpPr txBox="1"/>
          <p:nvPr/>
        </p:nvSpPr>
        <p:spPr>
          <a:xfrm>
            <a:off x="4286250" y="2831650"/>
            <a:ext cx="4857900" cy="18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100">
                <a:solidFill>
                  <a:srgbClr val="333333"/>
                </a:solidFill>
              </a:rPr>
              <a:t>return new Promise((resolver) =&gt; {</a:t>
            </a:r>
            <a:endParaRPr b="1" sz="1100">
              <a:solidFill>
                <a:srgbClr val="333333"/>
              </a:solidFill>
            </a:endParaRPr>
          </a:p>
          <a:p>
            <a:pPr indent="-298450" lvl="0" marL="457200" rtl="0" algn="l">
              <a:lnSpc>
                <a:spcPct val="115000"/>
              </a:lnSpc>
              <a:spcBef>
                <a:spcPts val="1200"/>
              </a:spcBef>
              <a:spcAft>
                <a:spcPts val="0"/>
              </a:spcAft>
              <a:buClr>
                <a:srgbClr val="333333"/>
              </a:buClr>
              <a:buSzPts val="1100"/>
              <a:buChar char="●"/>
            </a:pPr>
            <a:r>
              <a:rPr b="1" lang="es" sz="1100">
                <a:solidFill>
                  <a:srgbClr val="333333"/>
                </a:solidFill>
              </a:rPr>
              <a:t>return new Promise(...)</a:t>
            </a:r>
            <a:r>
              <a:rPr lang="es" sz="1100">
                <a:solidFill>
                  <a:srgbClr val="333333"/>
                </a:solidFill>
              </a:rPr>
              <a:t>: La función devuelve una nueva promesa. Una promesa en JavaScript es un objeto que representa la eventual finalización (o falla) de una operación asincrónica y su valor resultante.</a:t>
            </a:r>
            <a:endParaRPr sz="1100">
              <a:solidFill>
                <a:srgbClr val="333333"/>
              </a:solidFill>
            </a:endParaRPr>
          </a:p>
          <a:p>
            <a:pPr indent="-298450" lvl="0" marL="457200" rtl="0" algn="l">
              <a:lnSpc>
                <a:spcPct val="115000"/>
              </a:lnSpc>
              <a:spcBef>
                <a:spcPts val="0"/>
              </a:spcBef>
              <a:spcAft>
                <a:spcPts val="0"/>
              </a:spcAft>
              <a:buClr>
                <a:srgbClr val="333333"/>
              </a:buClr>
              <a:buSzPts val="1100"/>
              <a:buChar char="●"/>
            </a:pPr>
            <a:r>
              <a:rPr b="1" lang="es" sz="1100">
                <a:solidFill>
                  <a:srgbClr val="333333"/>
                </a:solidFill>
              </a:rPr>
              <a:t>(resolver) =&gt; { ... }</a:t>
            </a:r>
            <a:r>
              <a:rPr lang="es" sz="1100">
                <a:solidFill>
                  <a:srgbClr val="333333"/>
                </a:solidFill>
              </a:rPr>
              <a:t>: Se pasa una función de callback a la promesa. Esta función recibe un parámetro llamado resolver (o resolve), que es una función que se llama para resolver la promesa.</a:t>
            </a:r>
            <a:endParaRPr sz="1300">
              <a:solidFill>
                <a:srgbClr val="33333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