
<file path=[Content_Types].xml><?xml version="1.0" encoding="utf-8"?>
<Types xmlns="http://schemas.openxmlformats.org/package/2006/content-types">
  <Default Extension="dat" ContentType="text/plai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dd84141b6899463e"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0" r:id="rId2"/>
    <p:sldId id="292" r:id="rId3"/>
    <p:sldId id="291" r:id="rId4"/>
    <p:sldId id="293" r:id="rId5"/>
    <p:sldId id="299" r:id="rId6"/>
    <p:sldId id="297" r:id="rId7"/>
    <p:sldId id="298" r:id="rId8"/>
    <p:sldId id="303" r:id="rId9"/>
    <p:sldId id="301" r:id="rId10"/>
    <p:sldId id="300" r:id="rId11"/>
    <p:sldId id="306" r:id="rId12"/>
    <p:sldId id="308" r:id="rId13"/>
    <p:sldId id="304" r:id="rId14"/>
    <p:sldId id="307" r:id="rId15"/>
    <p:sldId id="309" r:id="rId16"/>
    <p:sldId id="305"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0" r:id="rId37"/>
    <p:sldId id="331" r:id="rId38"/>
    <p:sldId id="332" r:id="rId39"/>
    <p:sldId id="333" r:id="rId40"/>
    <p:sldId id="334" r:id="rId41"/>
  </p:sldIdLst>
  <p:sldSz cx="5040313" cy="3600450"/>
  <p:notesSz cx="6858000" cy="9144000"/>
  <p:defaultTextStyle>
    <a:defPPr>
      <a:defRPr lang="zh-CN"/>
    </a:defPPr>
    <a:lvl1pPr marL="0" algn="l" defTabSz="483809" rtl="0" eaLnBrk="1" latinLnBrk="0" hangingPunct="1">
      <a:defRPr sz="952" kern="1200">
        <a:solidFill>
          <a:schemeClr val="tx1"/>
        </a:solidFill>
        <a:latin typeface="+mn-lt"/>
        <a:ea typeface="+mn-ea"/>
        <a:cs typeface="+mn-cs"/>
      </a:defRPr>
    </a:lvl1pPr>
    <a:lvl2pPr marL="241905" algn="l" defTabSz="483809" rtl="0" eaLnBrk="1" latinLnBrk="0" hangingPunct="1">
      <a:defRPr sz="952" kern="1200">
        <a:solidFill>
          <a:schemeClr val="tx1"/>
        </a:solidFill>
        <a:latin typeface="+mn-lt"/>
        <a:ea typeface="+mn-ea"/>
        <a:cs typeface="+mn-cs"/>
      </a:defRPr>
    </a:lvl2pPr>
    <a:lvl3pPr marL="483809" algn="l" defTabSz="483809" rtl="0" eaLnBrk="1" latinLnBrk="0" hangingPunct="1">
      <a:defRPr sz="952" kern="1200">
        <a:solidFill>
          <a:schemeClr val="tx1"/>
        </a:solidFill>
        <a:latin typeface="+mn-lt"/>
        <a:ea typeface="+mn-ea"/>
        <a:cs typeface="+mn-cs"/>
      </a:defRPr>
    </a:lvl3pPr>
    <a:lvl4pPr marL="725714" algn="l" defTabSz="483809" rtl="0" eaLnBrk="1" latinLnBrk="0" hangingPunct="1">
      <a:defRPr sz="952" kern="1200">
        <a:solidFill>
          <a:schemeClr val="tx1"/>
        </a:solidFill>
        <a:latin typeface="+mn-lt"/>
        <a:ea typeface="+mn-ea"/>
        <a:cs typeface="+mn-cs"/>
      </a:defRPr>
    </a:lvl4pPr>
    <a:lvl5pPr marL="967618" algn="l" defTabSz="483809" rtl="0" eaLnBrk="1" latinLnBrk="0" hangingPunct="1">
      <a:defRPr sz="952" kern="1200">
        <a:solidFill>
          <a:schemeClr val="tx1"/>
        </a:solidFill>
        <a:latin typeface="+mn-lt"/>
        <a:ea typeface="+mn-ea"/>
        <a:cs typeface="+mn-cs"/>
      </a:defRPr>
    </a:lvl5pPr>
    <a:lvl6pPr marL="1209523" algn="l" defTabSz="483809" rtl="0" eaLnBrk="1" latinLnBrk="0" hangingPunct="1">
      <a:defRPr sz="952" kern="1200">
        <a:solidFill>
          <a:schemeClr val="tx1"/>
        </a:solidFill>
        <a:latin typeface="+mn-lt"/>
        <a:ea typeface="+mn-ea"/>
        <a:cs typeface="+mn-cs"/>
      </a:defRPr>
    </a:lvl6pPr>
    <a:lvl7pPr marL="1451427" algn="l" defTabSz="483809" rtl="0" eaLnBrk="1" latinLnBrk="0" hangingPunct="1">
      <a:defRPr sz="952" kern="1200">
        <a:solidFill>
          <a:schemeClr val="tx1"/>
        </a:solidFill>
        <a:latin typeface="+mn-lt"/>
        <a:ea typeface="+mn-ea"/>
        <a:cs typeface="+mn-cs"/>
      </a:defRPr>
    </a:lvl7pPr>
    <a:lvl8pPr marL="1693332" algn="l" defTabSz="483809" rtl="0" eaLnBrk="1" latinLnBrk="0" hangingPunct="1">
      <a:defRPr sz="952" kern="1200">
        <a:solidFill>
          <a:schemeClr val="tx1"/>
        </a:solidFill>
        <a:latin typeface="+mn-lt"/>
        <a:ea typeface="+mn-ea"/>
        <a:cs typeface="+mn-cs"/>
      </a:defRPr>
    </a:lvl8pPr>
    <a:lvl9pPr marL="1935236" algn="l" defTabSz="483809" rtl="0" eaLnBrk="1" latinLnBrk="0" hangingPunct="1">
      <a:defRPr sz="952" kern="1200">
        <a:solidFill>
          <a:schemeClr val="tx1"/>
        </a:solidFill>
        <a:latin typeface="+mn-lt"/>
        <a:ea typeface="+mn-ea"/>
        <a:cs typeface="+mn-cs"/>
      </a:defRPr>
    </a:lvl9pPr>
  </p:defaultTextStyle>
  <p:extLst>
    <p:ext uri="{521415D9-36F7-43E2-AB2F-B90AF26B5E84}">
      <p14:sectionLst xmlns:p14="http://schemas.microsoft.com/office/powerpoint/2010/main">
        <p14:section name="第01节：开篇介绍" id="{B31B90C0-5D5C-CC44-91AE-5FEC509FADEB}">
          <p14:sldIdLst>
            <p14:sldId id="290"/>
          </p14:sldIdLst>
        </p14:section>
        <p14:section name="第02节：搭建(DDD + RPC)架构" id="{4E26EDBC-E4C3-0F46-841E-F2CF949D3C9D}">
          <p14:sldIdLst>
            <p14:sldId id="292"/>
            <p14:sldId id="291"/>
          </p14:sldIdLst>
        </p14:section>
        <p14:section name="第03节：跑通广播模式RPC过程调用" id="{82EEE277-78AA-0944-B590-3456F49B409C}">
          <p14:sldIdLst>
            <p14:sldId id="293"/>
            <p14:sldId id="299"/>
            <p14:sldId id="297"/>
            <p14:sldId id="298"/>
          </p14:sldIdLst>
        </p14:section>
        <p14:section name="第04节：抽奖活动策略库表设计" id="{33E3B2D1-51CA-E441-804A-0B78E7000C21}">
          <p14:sldIdLst>
            <p14:sldId id="303"/>
            <p14:sldId id="301"/>
          </p14:sldIdLst>
        </p14:section>
        <p14:section name="第05节：抽奖策略领域模块开发" id="{62657CCC-9BDD-7446-BD91-4C794E38FAA8}">
          <p14:sldIdLst>
            <p14:sldId id="300"/>
            <p14:sldId id="306"/>
            <p14:sldId id="308"/>
            <p14:sldId id="304"/>
            <p14:sldId id="307"/>
            <p14:sldId id="309"/>
            <p14:sldId id="305"/>
          </p14:sldIdLst>
        </p14:section>
        <p14:section name="第06节：模板模式处理抽奖流程" id="{84F77648-E86A-054F-BC17-7B62F53BA57E}">
          <p14:sldIdLst>
            <p14:sldId id="310"/>
            <p14:sldId id="311"/>
          </p14:sldIdLst>
        </p14:section>
        <p14:section name="第07节：简单工厂搭建发奖领域" id="{00986AC2-EFDA-9C4D-A222-387888DAB5C2}">
          <p14:sldIdLst>
            <p14:sldId id="312"/>
            <p14:sldId id="313"/>
          </p14:sldIdLst>
        </p14:section>
        <p14:section name="第08节：活动领域的配置与状态" id="{71A7BBFC-CA1C-3F46-A438-9708A4F6DF61}">
          <p14:sldIdLst>
            <p14:sldId id="314"/>
            <p14:sldId id="315"/>
          </p14:sldIdLst>
        </p14:section>
        <p14:section name="第09节：ID生成策略领域开发" id="{F120FBA7-757A-2F43-A292-C7D24C0ADDE9}">
          <p14:sldIdLst>
            <p14:sldId id="316"/>
          </p14:sldIdLst>
        </p14:section>
        <p14:section name="第10节：实现和使用分库分表" id="{474DB359-EF0A-A24D-85FE-1E5A3F5F54A1}">
          <p14:sldIdLst>
            <p14:sldId id="317"/>
            <p14:sldId id="318"/>
            <p14:sldId id="319"/>
          </p14:sldIdLst>
        </p14:section>
        <p14:section name="第11节：声明事务领取活动领域开发" id="{3E51A057-9DD9-C941-95A7-624BE8394DFA}">
          <p14:sldIdLst>
            <p14:sldId id="320"/>
          </p14:sldIdLst>
        </p14:section>
        <p14:section name="第12节：在应用层编排抽奖过程" id="{7C13831B-B1C9-D242-B9A3-4C50F70DB8AE}">
          <p14:sldIdLst>
            <p14:sldId id="321"/>
            <p14:sldId id="322"/>
          </p14:sldIdLst>
        </p14:section>
        <p14:section name="第13节：规则引擎量化人群参与活动" id="{58D6AF54-2FA6-2F4E-B0E0-1B2FC6BEB106}">
          <p14:sldIdLst>
            <p14:sldId id="323"/>
            <p14:sldId id="324"/>
            <p14:sldId id="325"/>
          </p14:sldIdLst>
        </p14:section>
        <p14:section name="第14节：门面接口封装和对象转换" id="{C4A39E4F-645E-CA4A-90D9-048E9764C5C0}">
          <p14:sldIdLst>
            <p14:sldId id="326"/>
            <p14:sldId id="327"/>
            <p14:sldId id="328"/>
          </p14:sldIdLst>
        </p14:section>
        <p14:section name="第15节：搭建MQ消息组件Kafka服务环境" id="{70F62F9D-6622-B740-B2B4-5C887869A0CA}">
          <p14:sldIdLst>
            <p14:sldId id="330"/>
          </p14:sldIdLst>
        </p14:section>
        <p14:section name="第16节：使用MQ解耦抽奖发货流程" id="{DA24B721-E949-A04F-BDB0-32C53AC8D7CC}">
          <p14:sldIdLst>
            <p14:sldId id="331"/>
            <p14:sldId id="332"/>
          </p14:sldIdLst>
        </p14:section>
        <p14:section name="第17节：引入xxl-job处理活动状态扫描" id="{E916FE80-1421-5842-B75C-9C24788E4717}">
          <p14:sldIdLst>
            <p14:sldId id="333"/>
            <p14:sldId id="3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 initials="s" lastIdx="11" clrIdx="0">
    <p:extLst>
      <p:ext uri="{19B8F6BF-5375-455C-9EA6-DF929625EA0E}">
        <p15:presenceInfo xmlns:p15="http://schemas.microsoft.com/office/powerpoint/2012/main" userId="sy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40FF"/>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632" autoAdjust="0"/>
  </p:normalViewPr>
  <p:slideViewPr>
    <p:cSldViewPr snapToGrid="0">
      <p:cViewPr varScale="1">
        <p:scale>
          <a:sx n="201" d="100"/>
          <a:sy n="201" d="100"/>
        </p:scale>
        <p:origin x="16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FC481-15AF-45CA-8376-B9BCE636A15E}"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1270000" y="1143000"/>
            <a:ext cx="43180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8315C-DE2B-45F3-9BBE-174F0A7AF260}" type="slidenum">
              <a:rPr lang="zh-CN" altLang="en-US" smtClean="0"/>
              <a:t>‹#›</a:t>
            </a:fld>
            <a:endParaRPr lang="zh-CN" altLang="en-US"/>
          </a:p>
        </p:txBody>
      </p:sp>
    </p:spTree>
    <p:extLst>
      <p:ext uri="{BB962C8B-B14F-4D97-AF65-F5344CB8AC3E}">
        <p14:creationId xmlns:p14="http://schemas.microsoft.com/office/powerpoint/2010/main" val="1745033901"/>
      </p:ext>
    </p:extLst>
  </p:cSld>
  <p:clrMap bg1="lt1" tx1="dk1" bg2="lt2" tx2="dk2" accent1="accent1" accent2="accent2" accent3="accent3" accent4="accent4" accent5="accent5" accent6="accent6" hlink="hlink" folHlink="folHlink"/>
  <p:notesStyle>
    <a:lvl1pPr marL="0" algn="l" defTabSz="483809" rtl="0" eaLnBrk="1" latinLnBrk="0" hangingPunct="1">
      <a:defRPr sz="635" kern="1200">
        <a:solidFill>
          <a:schemeClr val="tx1"/>
        </a:solidFill>
        <a:latin typeface="+mn-lt"/>
        <a:ea typeface="+mn-ea"/>
        <a:cs typeface="+mn-cs"/>
      </a:defRPr>
    </a:lvl1pPr>
    <a:lvl2pPr marL="241905" algn="l" defTabSz="483809" rtl="0" eaLnBrk="1" latinLnBrk="0" hangingPunct="1">
      <a:defRPr sz="635" kern="1200">
        <a:solidFill>
          <a:schemeClr val="tx1"/>
        </a:solidFill>
        <a:latin typeface="+mn-lt"/>
        <a:ea typeface="+mn-ea"/>
        <a:cs typeface="+mn-cs"/>
      </a:defRPr>
    </a:lvl2pPr>
    <a:lvl3pPr marL="483809" algn="l" defTabSz="483809" rtl="0" eaLnBrk="1" latinLnBrk="0" hangingPunct="1">
      <a:defRPr sz="635" kern="1200">
        <a:solidFill>
          <a:schemeClr val="tx1"/>
        </a:solidFill>
        <a:latin typeface="+mn-lt"/>
        <a:ea typeface="+mn-ea"/>
        <a:cs typeface="+mn-cs"/>
      </a:defRPr>
    </a:lvl3pPr>
    <a:lvl4pPr marL="725714" algn="l" defTabSz="483809" rtl="0" eaLnBrk="1" latinLnBrk="0" hangingPunct="1">
      <a:defRPr sz="635" kern="1200">
        <a:solidFill>
          <a:schemeClr val="tx1"/>
        </a:solidFill>
        <a:latin typeface="+mn-lt"/>
        <a:ea typeface="+mn-ea"/>
        <a:cs typeface="+mn-cs"/>
      </a:defRPr>
    </a:lvl4pPr>
    <a:lvl5pPr marL="967618" algn="l" defTabSz="483809" rtl="0" eaLnBrk="1" latinLnBrk="0" hangingPunct="1">
      <a:defRPr sz="635" kern="1200">
        <a:solidFill>
          <a:schemeClr val="tx1"/>
        </a:solidFill>
        <a:latin typeface="+mn-lt"/>
        <a:ea typeface="+mn-ea"/>
        <a:cs typeface="+mn-cs"/>
      </a:defRPr>
    </a:lvl5pPr>
    <a:lvl6pPr marL="1209523" algn="l" defTabSz="483809" rtl="0" eaLnBrk="1" latinLnBrk="0" hangingPunct="1">
      <a:defRPr sz="635" kern="1200">
        <a:solidFill>
          <a:schemeClr val="tx1"/>
        </a:solidFill>
        <a:latin typeface="+mn-lt"/>
        <a:ea typeface="+mn-ea"/>
        <a:cs typeface="+mn-cs"/>
      </a:defRPr>
    </a:lvl6pPr>
    <a:lvl7pPr marL="1451427" algn="l" defTabSz="483809" rtl="0" eaLnBrk="1" latinLnBrk="0" hangingPunct="1">
      <a:defRPr sz="635" kern="1200">
        <a:solidFill>
          <a:schemeClr val="tx1"/>
        </a:solidFill>
        <a:latin typeface="+mn-lt"/>
        <a:ea typeface="+mn-ea"/>
        <a:cs typeface="+mn-cs"/>
      </a:defRPr>
    </a:lvl7pPr>
    <a:lvl8pPr marL="1693332" algn="l" defTabSz="483809" rtl="0" eaLnBrk="1" latinLnBrk="0" hangingPunct="1">
      <a:defRPr sz="635" kern="1200">
        <a:solidFill>
          <a:schemeClr val="tx1"/>
        </a:solidFill>
        <a:latin typeface="+mn-lt"/>
        <a:ea typeface="+mn-ea"/>
        <a:cs typeface="+mn-cs"/>
      </a:defRPr>
    </a:lvl8pPr>
    <a:lvl9pPr marL="1935236" algn="l" defTabSz="483809" rtl="0" eaLnBrk="1" latinLnBrk="0" hangingPunct="1">
      <a:defRPr sz="63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30041" y="589241"/>
            <a:ext cx="3780235" cy="1253490"/>
          </a:xfrm>
          <a:prstGeom prst="rect">
            <a:avLst/>
          </a:prstGeom>
        </p:spPr>
        <p:txBody>
          <a:bodyPr anchor="b"/>
          <a:lstStyle>
            <a:lvl1pPr algn="ctr">
              <a:defRPr sz="2479"/>
            </a:lvl1pPr>
          </a:lstStyle>
          <a:p>
            <a:r>
              <a:rPr lang="zh-CN" altLang="en-US"/>
              <a:t>单击此处编辑母版标题样式</a:t>
            </a:r>
          </a:p>
        </p:txBody>
      </p:sp>
      <p:sp>
        <p:nvSpPr>
          <p:cNvPr id="3" name="副标题 2"/>
          <p:cNvSpPr>
            <a:spLocks noGrp="1"/>
          </p:cNvSpPr>
          <p:nvPr>
            <p:ph type="subTitle" idx="1"/>
          </p:nvPr>
        </p:nvSpPr>
        <p:spPr>
          <a:xfrm>
            <a:off x="630041" y="1891074"/>
            <a:ext cx="3780235" cy="869275"/>
          </a:xfrm>
          <a:prstGeom prst="rect">
            <a:avLst/>
          </a:prstGeom>
        </p:spPr>
        <p:txBody>
          <a:bodyPr/>
          <a:lstStyle>
            <a:lvl1pPr marL="0" indent="0" algn="ctr">
              <a:buNone/>
              <a:defRPr sz="993"/>
            </a:lvl1pPr>
            <a:lvl2pPr marL="189005" indent="0" algn="ctr">
              <a:buNone/>
              <a:defRPr sz="827"/>
            </a:lvl2pPr>
            <a:lvl3pPr marL="378012" indent="0" algn="ctr">
              <a:buNone/>
              <a:defRPr sz="743"/>
            </a:lvl3pPr>
            <a:lvl4pPr marL="567017" indent="0" algn="ctr">
              <a:buNone/>
              <a:defRPr sz="661"/>
            </a:lvl4pPr>
            <a:lvl5pPr marL="756022" indent="0" algn="ctr">
              <a:buNone/>
              <a:defRPr sz="661"/>
            </a:lvl5pPr>
            <a:lvl6pPr marL="945027" indent="0" algn="ctr">
              <a:buNone/>
              <a:defRPr sz="661"/>
            </a:lvl6pPr>
            <a:lvl7pPr marL="1134033" indent="0" algn="ctr">
              <a:buNone/>
              <a:defRPr sz="661"/>
            </a:lvl7pPr>
            <a:lvl8pPr marL="1323038" indent="0" algn="ctr">
              <a:buNone/>
              <a:defRPr sz="661"/>
            </a:lvl8pPr>
            <a:lvl9pPr marL="1512045" indent="0" algn="ctr">
              <a:buNone/>
              <a:defRPr sz="661"/>
            </a:lvl9pPr>
          </a:lstStyle>
          <a:p>
            <a:r>
              <a:rPr lang="zh-CN" altLang="en-US"/>
              <a:t>单击以编辑母版副标题样式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7767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46522" y="958453"/>
            <a:ext cx="4347270" cy="228445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59677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606975" y="191694"/>
            <a:ext cx="1086817" cy="305121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6525" y="191694"/>
            <a:ext cx="3197449" cy="305121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86391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46522" y="958453"/>
            <a:ext cx="4347270"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88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3896" y="897618"/>
            <a:ext cx="4347270" cy="1497687"/>
          </a:xfrm>
          <a:prstGeom prst="rect">
            <a:avLst/>
          </a:prstGeom>
        </p:spPr>
        <p:txBody>
          <a:bodyPr anchor="b"/>
          <a:lstStyle>
            <a:lvl1pPr>
              <a:defRPr sz="2479"/>
            </a:lvl1pPr>
          </a:lstStyle>
          <a:p>
            <a:r>
              <a:rPr lang="zh-CN" altLang="en-US"/>
              <a:t>单击此处编辑母版标题样式</a:t>
            </a:r>
          </a:p>
        </p:txBody>
      </p:sp>
      <p:sp>
        <p:nvSpPr>
          <p:cNvPr id="3" name="文本占位符 2"/>
          <p:cNvSpPr>
            <a:spLocks noGrp="1"/>
          </p:cNvSpPr>
          <p:nvPr>
            <p:ph type="body" idx="1"/>
          </p:nvPr>
        </p:nvSpPr>
        <p:spPr>
          <a:xfrm>
            <a:off x="343896" y="2409469"/>
            <a:ext cx="4347270" cy="787598"/>
          </a:xfrm>
          <a:prstGeom prst="rect">
            <a:avLst/>
          </a:prstGeom>
        </p:spPr>
        <p:txBody>
          <a:bodyPr/>
          <a:lstStyle>
            <a:lvl1pPr marL="0" indent="0">
              <a:buNone/>
              <a:defRPr sz="993">
                <a:solidFill>
                  <a:schemeClr val="tx1">
                    <a:tint val="75000"/>
                  </a:schemeClr>
                </a:solidFill>
              </a:defRPr>
            </a:lvl1pPr>
            <a:lvl2pPr marL="189005" indent="0">
              <a:buNone/>
              <a:defRPr sz="827">
                <a:solidFill>
                  <a:schemeClr val="tx1">
                    <a:tint val="75000"/>
                  </a:schemeClr>
                </a:solidFill>
              </a:defRPr>
            </a:lvl2pPr>
            <a:lvl3pPr marL="378012" indent="0">
              <a:buNone/>
              <a:defRPr sz="743">
                <a:solidFill>
                  <a:schemeClr val="tx1">
                    <a:tint val="75000"/>
                  </a:schemeClr>
                </a:solidFill>
              </a:defRPr>
            </a:lvl3pPr>
            <a:lvl4pPr marL="567017" indent="0">
              <a:buNone/>
              <a:defRPr sz="661">
                <a:solidFill>
                  <a:schemeClr val="tx1">
                    <a:tint val="75000"/>
                  </a:schemeClr>
                </a:solidFill>
              </a:defRPr>
            </a:lvl4pPr>
            <a:lvl5pPr marL="756022" indent="0">
              <a:buNone/>
              <a:defRPr sz="661">
                <a:solidFill>
                  <a:schemeClr val="tx1">
                    <a:tint val="75000"/>
                  </a:schemeClr>
                </a:solidFill>
              </a:defRPr>
            </a:lvl5pPr>
            <a:lvl6pPr marL="945027" indent="0">
              <a:buNone/>
              <a:defRPr sz="661">
                <a:solidFill>
                  <a:schemeClr val="tx1">
                    <a:tint val="75000"/>
                  </a:schemeClr>
                </a:solidFill>
              </a:defRPr>
            </a:lvl6pPr>
            <a:lvl7pPr marL="1134033" indent="0">
              <a:buNone/>
              <a:defRPr sz="661">
                <a:solidFill>
                  <a:schemeClr val="tx1">
                    <a:tint val="75000"/>
                  </a:schemeClr>
                </a:solidFill>
              </a:defRPr>
            </a:lvl7pPr>
            <a:lvl8pPr marL="1323038" indent="0">
              <a:buNone/>
              <a:defRPr sz="661">
                <a:solidFill>
                  <a:schemeClr val="tx1">
                    <a:tint val="75000"/>
                  </a:schemeClr>
                </a:solidFill>
              </a:defRPr>
            </a:lvl8pPr>
            <a:lvl9pPr marL="1512045" indent="0">
              <a:buNone/>
              <a:defRPr sz="661">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5" name="页脚占位符 4"/>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4978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46525"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551659" y="958453"/>
            <a:ext cx="2142133" cy="228445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2180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47178" y="191695"/>
            <a:ext cx="4347270" cy="695921"/>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347178" y="882611"/>
            <a:ext cx="2132288"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4" name="内容占位符 3"/>
          <p:cNvSpPr>
            <a:spLocks noGrp="1"/>
          </p:cNvSpPr>
          <p:nvPr>
            <p:ph sz="half" idx="2"/>
          </p:nvPr>
        </p:nvSpPr>
        <p:spPr>
          <a:xfrm>
            <a:off x="347178" y="1315169"/>
            <a:ext cx="2132288"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551658" y="882611"/>
            <a:ext cx="2142790" cy="432554"/>
          </a:xfrm>
          <a:prstGeom prst="rect">
            <a:avLst/>
          </a:prstGeom>
        </p:spPr>
        <p:txBody>
          <a:bodyPr anchor="b"/>
          <a:lstStyle>
            <a:lvl1pPr marL="0" indent="0">
              <a:buNone/>
              <a:defRPr sz="993" b="1"/>
            </a:lvl1pPr>
            <a:lvl2pPr marL="189005" indent="0">
              <a:buNone/>
              <a:defRPr sz="827" b="1"/>
            </a:lvl2pPr>
            <a:lvl3pPr marL="378012" indent="0">
              <a:buNone/>
              <a:defRPr sz="743" b="1"/>
            </a:lvl3pPr>
            <a:lvl4pPr marL="567017" indent="0">
              <a:buNone/>
              <a:defRPr sz="661" b="1"/>
            </a:lvl4pPr>
            <a:lvl5pPr marL="756022" indent="0">
              <a:buNone/>
              <a:defRPr sz="661" b="1"/>
            </a:lvl5pPr>
            <a:lvl6pPr marL="945027" indent="0">
              <a:buNone/>
              <a:defRPr sz="661" b="1"/>
            </a:lvl6pPr>
            <a:lvl7pPr marL="1134033" indent="0">
              <a:buNone/>
              <a:defRPr sz="661" b="1"/>
            </a:lvl7pPr>
            <a:lvl8pPr marL="1323038" indent="0">
              <a:buNone/>
              <a:defRPr sz="661" b="1"/>
            </a:lvl8pPr>
            <a:lvl9pPr marL="1512045" indent="0">
              <a:buNone/>
              <a:defRPr sz="661" b="1"/>
            </a:lvl9pPr>
          </a:lstStyle>
          <a:p>
            <a:pPr lvl="0"/>
            <a:r>
              <a:rPr lang="zh-CN" altLang="en-US"/>
              <a:t>编辑母版文本样式</a:t>
            </a:r>
          </a:p>
        </p:txBody>
      </p:sp>
      <p:sp>
        <p:nvSpPr>
          <p:cNvPr id="6" name="内容占位符 5"/>
          <p:cNvSpPr>
            <a:spLocks noGrp="1"/>
          </p:cNvSpPr>
          <p:nvPr>
            <p:ph sz="quarter" idx="4"/>
          </p:nvPr>
        </p:nvSpPr>
        <p:spPr>
          <a:xfrm>
            <a:off x="2551658" y="1315169"/>
            <a:ext cx="2142790" cy="1934409"/>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8" name="页脚占位符 7"/>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394533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46522" y="191695"/>
            <a:ext cx="4347270" cy="69592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4" name="页脚占位符 3"/>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21145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3" name="页脚占位符 2"/>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37209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内容占位符 2"/>
          <p:cNvSpPr>
            <a:spLocks noGrp="1"/>
          </p:cNvSpPr>
          <p:nvPr>
            <p:ph idx="1"/>
          </p:nvPr>
        </p:nvSpPr>
        <p:spPr>
          <a:xfrm>
            <a:off x="2142790" y="518404"/>
            <a:ext cx="2551658" cy="2558653"/>
          </a:xfrm>
          <a:prstGeom prst="rect">
            <a:avLst/>
          </a:prstGeom>
        </p:spPr>
        <p:txBody>
          <a:bodyPr/>
          <a:lstStyle>
            <a:lvl1pPr>
              <a:defRPr sz="1323"/>
            </a:lvl1pPr>
            <a:lvl2pPr>
              <a:defRPr sz="1158"/>
            </a:lvl2pPr>
            <a:lvl3pPr>
              <a:defRPr sz="993"/>
            </a:lvl3pPr>
            <a:lvl4pPr>
              <a:defRPr sz="827"/>
            </a:lvl4pPr>
            <a:lvl5pPr>
              <a:defRPr sz="827"/>
            </a:lvl5pPr>
            <a:lvl6pPr>
              <a:defRPr sz="827"/>
            </a:lvl6pPr>
            <a:lvl7pPr>
              <a:defRPr sz="827"/>
            </a:lvl7pPr>
            <a:lvl8pPr>
              <a:defRPr sz="827"/>
            </a:lvl8pPr>
            <a:lvl9pPr>
              <a:defRPr sz="827"/>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652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47178" y="240035"/>
            <a:ext cx="1625632" cy="840105"/>
          </a:xfrm>
          <a:prstGeom prst="rect">
            <a:avLst/>
          </a:prstGeom>
        </p:spPr>
        <p:txBody>
          <a:bodyPr anchor="b"/>
          <a:lstStyle>
            <a:lvl1pPr>
              <a:defRPr sz="1323"/>
            </a:lvl1pPr>
          </a:lstStyle>
          <a:p>
            <a:r>
              <a:rPr lang="zh-CN" altLang="en-US"/>
              <a:t>单击此处编辑母版标题样式</a:t>
            </a:r>
          </a:p>
        </p:txBody>
      </p:sp>
      <p:sp>
        <p:nvSpPr>
          <p:cNvPr id="3" name="图片占位符 2"/>
          <p:cNvSpPr>
            <a:spLocks noGrp="1"/>
          </p:cNvSpPr>
          <p:nvPr>
            <p:ph type="pic" idx="1"/>
          </p:nvPr>
        </p:nvSpPr>
        <p:spPr>
          <a:xfrm>
            <a:off x="2142790" y="518404"/>
            <a:ext cx="2551658" cy="2558653"/>
          </a:xfrm>
          <a:prstGeom prst="rect">
            <a:avLst/>
          </a:prstGeom>
        </p:spPr>
        <p:txBody>
          <a:bodyPr/>
          <a:lstStyle>
            <a:lvl1pPr marL="0" indent="0">
              <a:buNone/>
              <a:defRPr sz="1323"/>
            </a:lvl1pPr>
            <a:lvl2pPr marL="189005" indent="0">
              <a:buNone/>
              <a:defRPr sz="1158"/>
            </a:lvl2pPr>
            <a:lvl3pPr marL="378012" indent="0">
              <a:buNone/>
              <a:defRPr sz="993"/>
            </a:lvl3pPr>
            <a:lvl4pPr marL="567017" indent="0">
              <a:buNone/>
              <a:defRPr sz="827"/>
            </a:lvl4pPr>
            <a:lvl5pPr marL="756022" indent="0">
              <a:buNone/>
              <a:defRPr sz="827"/>
            </a:lvl5pPr>
            <a:lvl6pPr marL="945027" indent="0">
              <a:buNone/>
              <a:defRPr sz="827"/>
            </a:lvl6pPr>
            <a:lvl7pPr marL="1134033" indent="0">
              <a:buNone/>
              <a:defRPr sz="827"/>
            </a:lvl7pPr>
            <a:lvl8pPr marL="1323038" indent="0">
              <a:buNone/>
              <a:defRPr sz="827"/>
            </a:lvl8pPr>
            <a:lvl9pPr marL="1512045" indent="0">
              <a:buNone/>
              <a:defRPr sz="827"/>
            </a:lvl9pPr>
          </a:lstStyle>
          <a:p>
            <a:endParaRPr lang="zh-CN" altLang="en-US"/>
          </a:p>
        </p:txBody>
      </p:sp>
      <p:sp>
        <p:nvSpPr>
          <p:cNvPr id="4" name="文本占位符 3"/>
          <p:cNvSpPr>
            <a:spLocks noGrp="1"/>
          </p:cNvSpPr>
          <p:nvPr>
            <p:ph type="body" sz="half" idx="2"/>
          </p:nvPr>
        </p:nvSpPr>
        <p:spPr>
          <a:xfrm>
            <a:off x="347178" y="1080135"/>
            <a:ext cx="1625632" cy="2001084"/>
          </a:xfrm>
          <a:prstGeom prst="rect">
            <a:avLst/>
          </a:prstGeom>
        </p:spPr>
        <p:txBody>
          <a:bodyPr/>
          <a:lstStyle>
            <a:lvl1pPr marL="0" indent="0">
              <a:buNone/>
              <a:defRPr sz="661"/>
            </a:lvl1pPr>
            <a:lvl2pPr marL="189005" indent="0">
              <a:buNone/>
              <a:defRPr sz="580"/>
            </a:lvl2pPr>
            <a:lvl3pPr marL="378012" indent="0">
              <a:buNone/>
              <a:defRPr sz="496"/>
            </a:lvl3pPr>
            <a:lvl4pPr marL="567017" indent="0">
              <a:buNone/>
              <a:defRPr sz="413"/>
            </a:lvl4pPr>
            <a:lvl5pPr marL="756022" indent="0">
              <a:buNone/>
              <a:defRPr sz="413"/>
            </a:lvl5pPr>
            <a:lvl6pPr marL="945027" indent="0">
              <a:buNone/>
              <a:defRPr sz="413"/>
            </a:lvl6pPr>
            <a:lvl7pPr marL="1134033" indent="0">
              <a:buNone/>
              <a:defRPr sz="413"/>
            </a:lvl7pPr>
            <a:lvl8pPr marL="1323038" indent="0">
              <a:buNone/>
              <a:defRPr sz="413"/>
            </a:lvl8pPr>
            <a:lvl9pPr marL="1512045" indent="0">
              <a:buNone/>
              <a:defRPr sz="413"/>
            </a:lvl9pPr>
          </a:lstStyle>
          <a:p>
            <a:pPr lvl="0"/>
            <a:r>
              <a:rPr lang="zh-CN" altLang="en-US"/>
              <a:t>编辑母版文本样式</a:t>
            </a:r>
          </a:p>
        </p:txBody>
      </p:sp>
      <p:sp>
        <p:nvSpPr>
          <p:cNvPr id="5" name="日期占位符 4"/>
          <p:cNvSpPr>
            <a:spLocks noGrp="1"/>
          </p:cNvSpPr>
          <p:nvPr>
            <p:ph type="dt" sz="half" idx="10"/>
          </p:nvPr>
        </p:nvSpPr>
        <p:spPr>
          <a:xfrm>
            <a:off x="346523" y="3337089"/>
            <a:ext cx="1134070" cy="191691"/>
          </a:xfrm>
          <a:prstGeom prst="rect">
            <a:avLst/>
          </a:prstGeom>
        </p:spPr>
        <p:txBody>
          <a:bodyPr/>
          <a:lstStyle/>
          <a:p>
            <a:fld id="{DCD554A7-7CC4-40A9-A60E-4E72AAE3CDC5}" type="datetimeFigureOut">
              <a:rPr lang="zh-CN" altLang="en-US" smtClean="0"/>
              <a:t>2021/11/6</a:t>
            </a:fld>
            <a:endParaRPr lang="zh-CN" altLang="en-US"/>
          </a:p>
        </p:txBody>
      </p:sp>
      <p:sp>
        <p:nvSpPr>
          <p:cNvPr id="6" name="页脚占位符 5"/>
          <p:cNvSpPr>
            <a:spLocks noGrp="1"/>
          </p:cNvSpPr>
          <p:nvPr>
            <p:ph type="ftr" sz="quarter" idx="11"/>
          </p:nvPr>
        </p:nvSpPr>
        <p:spPr>
          <a:xfrm>
            <a:off x="1669604" y="3337089"/>
            <a:ext cx="1701106" cy="19169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3559721" y="3337089"/>
            <a:ext cx="1134070" cy="191691"/>
          </a:xfrm>
          <a:prstGeom prst="rect">
            <a:avLst/>
          </a:prstGeom>
        </p:spPr>
        <p:txBody>
          <a:bodyPr/>
          <a:lstStyle/>
          <a:p>
            <a:fld id="{2841A471-881D-4944-AEB4-2E77C7E7BCC6}" type="slidenum">
              <a:rPr lang="zh-CN" altLang="en-US" smtClean="0"/>
              <a:t>‹#›</a:t>
            </a:fld>
            <a:endParaRPr lang="zh-CN" altLang="en-US"/>
          </a:p>
        </p:txBody>
      </p:sp>
    </p:spTree>
    <p:extLst>
      <p:ext uri="{BB962C8B-B14F-4D97-AF65-F5344CB8AC3E}">
        <p14:creationId xmlns:p14="http://schemas.microsoft.com/office/powerpoint/2010/main" val="146455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文本框 72"/>
          <p:cNvSpPr txBox="1"/>
          <p:nvPr userDrawn="1"/>
        </p:nvSpPr>
        <p:spPr>
          <a:xfrm rot="19612160">
            <a:off x="-142205" y="-3676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4" name="文本框 73"/>
          <p:cNvSpPr txBox="1"/>
          <p:nvPr userDrawn="1"/>
        </p:nvSpPr>
        <p:spPr>
          <a:xfrm rot="19612160">
            <a:off x="-221751" y="-591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5" name="文本框 74"/>
          <p:cNvSpPr txBox="1"/>
          <p:nvPr userDrawn="1"/>
        </p:nvSpPr>
        <p:spPr>
          <a:xfrm rot="19612160">
            <a:off x="-201866" y="1942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6" name="文本框 75"/>
          <p:cNvSpPr txBox="1"/>
          <p:nvPr userDrawn="1"/>
        </p:nvSpPr>
        <p:spPr>
          <a:xfrm rot="19612160">
            <a:off x="-181979" y="44884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7" name="文本框 76"/>
          <p:cNvSpPr txBox="1"/>
          <p:nvPr userDrawn="1"/>
        </p:nvSpPr>
        <p:spPr>
          <a:xfrm rot="19612160">
            <a:off x="-201863" y="723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78" name="文本框 77"/>
          <p:cNvSpPr txBox="1"/>
          <p:nvPr userDrawn="1"/>
        </p:nvSpPr>
        <p:spPr>
          <a:xfrm rot="19612160">
            <a:off x="-191920" y="9975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0" name="文本框 79"/>
          <p:cNvSpPr txBox="1"/>
          <p:nvPr userDrawn="1"/>
        </p:nvSpPr>
        <p:spPr>
          <a:xfrm rot="19612160">
            <a:off x="-181980" y="130608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1" name="文本框 80"/>
          <p:cNvSpPr txBox="1"/>
          <p:nvPr userDrawn="1"/>
        </p:nvSpPr>
        <p:spPr>
          <a:xfrm rot="19612160">
            <a:off x="2542706" y="23842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2" name="文本框 81"/>
          <p:cNvSpPr txBox="1"/>
          <p:nvPr userDrawn="1"/>
        </p:nvSpPr>
        <p:spPr>
          <a:xfrm rot="19612160">
            <a:off x="-181980" y="19099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3" name="文本框 82"/>
          <p:cNvSpPr txBox="1"/>
          <p:nvPr userDrawn="1"/>
        </p:nvSpPr>
        <p:spPr>
          <a:xfrm rot="19612160">
            <a:off x="-172039" y="224603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4" name="文本框 83"/>
          <p:cNvSpPr txBox="1"/>
          <p:nvPr userDrawn="1"/>
        </p:nvSpPr>
        <p:spPr>
          <a:xfrm rot="19612160">
            <a:off x="-181980" y="25821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5" name="文本框 84"/>
          <p:cNvSpPr txBox="1"/>
          <p:nvPr userDrawn="1"/>
        </p:nvSpPr>
        <p:spPr>
          <a:xfrm rot="19612160">
            <a:off x="-191923" y="289419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6" name="文本框 85"/>
          <p:cNvSpPr txBox="1"/>
          <p:nvPr userDrawn="1"/>
        </p:nvSpPr>
        <p:spPr>
          <a:xfrm rot="19612160">
            <a:off x="-56083" y="309019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7" name="文本框 86"/>
          <p:cNvSpPr txBox="1"/>
          <p:nvPr userDrawn="1"/>
        </p:nvSpPr>
        <p:spPr>
          <a:xfrm rot="19612160">
            <a:off x="780046" y="-4132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8" name="文本框 87"/>
          <p:cNvSpPr txBox="1"/>
          <p:nvPr userDrawn="1"/>
        </p:nvSpPr>
        <p:spPr>
          <a:xfrm rot="19612160">
            <a:off x="799733" y="-15920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89" name="文本框 88"/>
          <p:cNvSpPr txBox="1"/>
          <p:nvPr userDrawn="1"/>
        </p:nvSpPr>
        <p:spPr>
          <a:xfrm rot="19612160">
            <a:off x="780043" y="941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0" name="文本框 89"/>
          <p:cNvSpPr txBox="1"/>
          <p:nvPr userDrawn="1"/>
        </p:nvSpPr>
        <p:spPr>
          <a:xfrm rot="19612160">
            <a:off x="816964" y="3487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1" name="文本框 90"/>
          <p:cNvSpPr txBox="1"/>
          <p:nvPr userDrawn="1"/>
        </p:nvSpPr>
        <p:spPr>
          <a:xfrm rot="19612160">
            <a:off x="798504" y="68133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2" name="文本框 91"/>
          <p:cNvSpPr txBox="1"/>
          <p:nvPr userDrawn="1"/>
        </p:nvSpPr>
        <p:spPr>
          <a:xfrm rot="19612160">
            <a:off x="834198" y="98242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3" name="文本框 92"/>
          <p:cNvSpPr txBox="1"/>
          <p:nvPr userDrawn="1"/>
        </p:nvSpPr>
        <p:spPr>
          <a:xfrm rot="19612160">
            <a:off x="851430" y="126381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4" name="文本框 93"/>
          <p:cNvSpPr txBox="1"/>
          <p:nvPr userDrawn="1"/>
        </p:nvSpPr>
        <p:spPr>
          <a:xfrm rot="19612160">
            <a:off x="824256" y="162059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5" name="文本框 94"/>
          <p:cNvSpPr txBox="1"/>
          <p:nvPr userDrawn="1"/>
        </p:nvSpPr>
        <p:spPr>
          <a:xfrm rot="19612160">
            <a:off x="832872" y="195503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6" name="文本框 95"/>
          <p:cNvSpPr txBox="1"/>
          <p:nvPr userDrawn="1"/>
        </p:nvSpPr>
        <p:spPr>
          <a:xfrm rot="19612160">
            <a:off x="822930" y="227369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7" name="文本框 96"/>
          <p:cNvSpPr txBox="1"/>
          <p:nvPr userDrawn="1"/>
        </p:nvSpPr>
        <p:spPr>
          <a:xfrm rot="19612160">
            <a:off x="975863" y="243994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8" name="文本框 97"/>
          <p:cNvSpPr txBox="1"/>
          <p:nvPr userDrawn="1"/>
        </p:nvSpPr>
        <p:spPr>
          <a:xfrm rot="19612160">
            <a:off x="518332" y="30357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99" name="文本框 98"/>
          <p:cNvSpPr txBox="1"/>
          <p:nvPr userDrawn="1"/>
        </p:nvSpPr>
        <p:spPr>
          <a:xfrm rot="19612160">
            <a:off x="1594132" y="23699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0" name="文本框 99"/>
          <p:cNvSpPr txBox="1"/>
          <p:nvPr userDrawn="1"/>
        </p:nvSpPr>
        <p:spPr>
          <a:xfrm rot="19612160">
            <a:off x="973321" y="3052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1" name="文本框 100"/>
          <p:cNvSpPr txBox="1"/>
          <p:nvPr userDrawn="1"/>
        </p:nvSpPr>
        <p:spPr>
          <a:xfrm rot="19612160">
            <a:off x="1980945" y="240387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2" name="文本框 101"/>
          <p:cNvSpPr txBox="1"/>
          <p:nvPr userDrawn="1"/>
        </p:nvSpPr>
        <p:spPr>
          <a:xfrm rot="19612160">
            <a:off x="1523089" y="305050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3" name="文本框 102"/>
          <p:cNvSpPr txBox="1"/>
          <p:nvPr userDrawn="1"/>
        </p:nvSpPr>
        <p:spPr>
          <a:xfrm rot="19612160">
            <a:off x="-162330" y="160415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4" name="文本框 103"/>
          <p:cNvSpPr txBox="1"/>
          <p:nvPr userDrawn="1"/>
        </p:nvSpPr>
        <p:spPr>
          <a:xfrm rot="19612160">
            <a:off x="2098408" y="304885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5" name="文本框 104"/>
          <p:cNvSpPr txBox="1"/>
          <p:nvPr userDrawn="1"/>
        </p:nvSpPr>
        <p:spPr>
          <a:xfrm rot="19612160">
            <a:off x="3117869" y="237092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6" name="文本框 105"/>
          <p:cNvSpPr txBox="1"/>
          <p:nvPr userDrawn="1"/>
        </p:nvSpPr>
        <p:spPr>
          <a:xfrm rot="19612160">
            <a:off x="2594920" y="306406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7" name="文本框 106"/>
          <p:cNvSpPr txBox="1"/>
          <p:nvPr userDrawn="1"/>
        </p:nvSpPr>
        <p:spPr>
          <a:xfrm rot="19612160">
            <a:off x="3622146" y="238655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8" name="文本框 107"/>
          <p:cNvSpPr txBox="1"/>
          <p:nvPr userDrawn="1"/>
        </p:nvSpPr>
        <p:spPr>
          <a:xfrm rot="19612160">
            <a:off x="3138879" y="308767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09" name="文本框 108"/>
          <p:cNvSpPr txBox="1"/>
          <p:nvPr userDrawn="1"/>
        </p:nvSpPr>
        <p:spPr>
          <a:xfrm rot="19612160">
            <a:off x="4158496" y="241792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0" name="文本框 109"/>
          <p:cNvSpPr txBox="1"/>
          <p:nvPr userDrawn="1"/>
        </p:nvSpPr>
        <p:spPr>
          <a:xfrm rot="19612160">
            <a:off x="3622791" y="307204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1" name="文本框 110"/>
          <p:cNvSpPr txBox="1"/>
          <p:nvPr userDrawn="1"/>
        </p:nvSpPr>
        <p:spPr>
          <a:xfrm rot="19612160">
            <a:off x="4580372" y="246375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2" name="文本框 111"/>
          <p:cNvSpPr txBox="1"/>
          <p:nvPr userDrawn="1"/>
        </p:nvSpPr>
        <p:spPr>
          <a:xfrm rot="19612160">
            <a:off x="4137487" y="305646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3" name="文本框 112"/>
          <p:cNvSpPr txBox="1"/>
          <p:nvPr userDrawn="1"/>
        </p:nvSpPr>
        <p:spPr>
          <a:xfrm rot="19612160">
            <a:off x="4559361" y="30564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4" name="文本框 113"/>
          <p:cNvSpPr txBox="1"/>
          <p:nvPr userDrawn="1"/>
        </p:nvSpPr>
        <p:spPr>
          <a:xfrm rot="19612160">
            <a:off x="1778987" y="-2466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5" name="文本框 114"/>
          <p:cNvSpPr txBox="1"/>
          <p:nvPr userDrawn="1"/>
        </p:nvSpPr>
        <p:spPr>
          <a:xfrm rot="19612160">
            <a:off x="1821984" y="3944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6" name="文本框 115"/>
          <p:cNvSpPr txBox="1"/>
          <p:nvPr userDrawn="1"/>
        </p:nvSpPr>
        <p:spPr>
          <a:xfrm rot="19612160">
            <a:off x="1856064" y="33015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7" name="文本框 116"/>
          <p:cNvSpPr txBox="1"/>
          <p:nvPr userDrawn="1"/>
        </p:nvSpPr>
        <p:spPr>
          <a:xfrm rot="19612160">
            <a:off x="1868401" y="63461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8" name="文本框 117"/>
          <p:cNvSpPr txBox="1"/>
          <p:nvPr userDrawn="1"/>
        </p:nvSpPr>
        <p:spPr>
          <a:xfrm rot="19612160">
            <a:off x="1810139" y="97621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19" name="文本框 118"/>
          <p:cNvSpPr txBox="1"/>
          <p:nvPr userDrawn="1"/>
        </p:nvSpPr>
        <p:spPr>
          <a:xfrm rot="19612160">
            <a:off x="1824774" y="130608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0" name="文本框 119"/>
          <p:cNvSpPr txBox="1"/>
          <p:nvPr userDrawn="1"/>
        </p:nvSpPr>
        <p:spPr>
          <a:xfrm rot="19612160">
            <a:off x="1801190" y="163881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1" name="文本框 120"/>
          <p:cNvSpPr txBox="1"/>
          <p:nvPr userDrawn="1"/>
        </p:nvSpPr>
        <p:spPr>
          <a:xfrm rot="19612160">
            <a:off x="2014037" y="179219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2" name="文本框 121"/>
          <p:cNvSpPr txBox="1"/>
          <p:nvPr userDrawn="1"/>
        </p:nvSpPr>
        <p:spPr>
          <a:xfrm rot="19612160">
            <a:off x="2855393" y="66754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3" name="文本框 122"/>
          <p:cNvSpPr txBox="1"/>
          <p:nvPr userDrawn="1"/>
        </p:nvSpPr>
        <p:spPr>
          <a:xfrm rot="19612160">
            <a:off x="2784006" y="32450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4" name="文本框 123"/>
          <p:cNvSpPr txBox="1"/>
          <p:nvPr userDrawn="1"/>
        </p:nvSpPr>
        <p:spPr>
          <a:xfrm rot="19612160">
            <a:off x="2921017" y="-135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5" name="文本框 124"/>
          <p:cNvSpPr txBox="1"/>
          <p:nvPr userDrawn="1"/>
        </p:nvSpPr>
        <p:spPr>
          <a:xfrm rot="19612160">
            <a:off x="2821272" y="-275241"/>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6" name="文本框 125"/>
          <p:cNvSpPr txBox="1"/>
          <p:nvPr userDrawn="1"/>
        </p:nvSpPr>
        <p:spPr>
          <a:xfrm rot="19612160">
            <a:off x="3754559" y="-283218"/>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7" name="文本框 126"/>
          <p:cNvSpPr txBox="1"/>
          <p:nvPr userDrawn="1"/>
        </p:nvSpPr>
        <p:spPr>
          <a:xfrm rot="19612160">
            <a:off x="3836405" y="5732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8" name="文本框 127"/>
          <p:cNvSpPr txBox="1"/>
          <p:nvPr userDrawn="1"/>
        </p:nvSpPr>
        <p:spPr>
          <a:xfrm rot="19612160">
            <a:off x="2883753" y="9531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29" name="文本框 128"/>
          <p:cNvSpPr txBox="1"/>
          <p:nvPr userDrawn="1"/>
        </p:nvSpPr>
        <p:spPr>
          <a:xfrm rot="19612160">
            <a:off x="3932071" y="30089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0" name="文本框 129"/>
          <p:cNvSpPr txBox="1"/>
          <p:nvPr userDrawn="1"/>
        </p:nvSpPr>
        <p:spPr>
          <a:xfrm rot="19612160">
            <a:off x="3043396" y="1143834"/>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1" name="文本框 130"/>
          <p:cNvSpPr txBox="1"/>
          <p:nvPr userDrawn="1"/>
        </p:nvSpPr>
        <p:spPr>
          <a:xfrm rot="19612160">
            <a:off x="4043443" y="49700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2" name="文本框 131"/>
          <p:cNvSpPr txBox="1"/>
          <p:nvPr userDrawn="1"/>
        </p:nvSpPr>
        <p:spPr>
          <a:xfrm rot="19612160">
            <a:off x="2605245" y="1729463"/>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3" name="文本框 132"/>
          <p:cNvSpPr txBox="1"/>
          <p:nvPr userDrawn="1"/>
        </p:nvSpPr>
        <p:spPr>
          <a:xfrm rot="19612160">
            <a:off x="3628435" y="1090697"/>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4" name="文本框 133"/>
          <p:cNvSpPr txBox="1"/>
          <p:nvPr userDrawn="1"/>
        </p:nvSpPr>
        <p:spPr>
          <a:xfrm rot="19612160">
            <a:off x="4617722" y="44083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5" name="文本框 134"/>
          <p:cNvSpPr txBox="1"/>
          <p:nvPr userDrawn="1"/>
        </p:nvSpPr>
        <p:spPr>
          <a:xfrm rot="19612160">
            <a:off x="2972680" y="177656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6" name="文本框 135"/>
          <p:cNvSpPr txBox="1"/>
          <p:nvPr userDrawn="1"/>
        </p:nvSpPr>
        <p:spPr>
          <a:xfrm rot="19612160">
            <a:off x="4002424" y="1133152"/>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7" name="文本框 136"/>
          <p:cNvSpPr txBox="1"/>
          <p:nvPr userDrawn="1"/>
        </p:nvSpPr>
        <p:spPr>
          <a:xfrm rot="19612160">
            <a:off x="3549371" y="1768235"/>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8" name="文本框 137"/>
          <p:cNvSpPr txBox="1"/>
          <p:nvPr userDrawn="1"/>
        </p:nvSpPr>
        <p:spPr>
          <a:xfrm rot="19612160">
            <a:off x="4548480" y="1132619"/>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39" name="文本框 138"/>
          <p:cNvSpPr txBox="1"/>
          <p:nvPr userDrawn="1"/>
        </p:nvSpPr>
        <p:spPr>
          <a:xfrm rot="19612160">
            <a:off x="4079187" y="1757380"/>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
        <p:nvSpPr>
          <p:cNvPr id="140" name="文本框 139"/>
          <p:cNvSpPr txBox="1"/>
          <p:nvPr userDrawn="1"/>
        </p:nvSpPr>
        <p:spPr>
          <a:xfrm rot="19612160">
            <a:off x="4596502" y="1756266"/>
            <a:ext cx="1492908" cy="238848"/>
          </a:xfrm>
          <a:prstGeom prst="rect">
            <a:avLst/>
          </a:prstGeom>
          <a:noFill/>
        </p:spPr>
        <p:txBody>
          <a:bodyPr wrap="square" rtlCol="0">
            <a:spAutoFit/>
          </a:bodyPr>
          <a:lstStyle/>
          <a:p>
            <a:r>
              <a:rPr lang="zh-CN" altLang="en-US" sz="952" dirty="0">
                <a:solidFill>
                  <a:schemeClr val="bg1">
                    <a:lumMod val="95000"/>
                  </a:schemeClr>
                </a:solidFill>
                <a:latin typeface="方正舒体" panose="02010601030101010101" pitchFamily="2" charset="-122"/>
                <a:ea typeface="方正舒体" panose="02010601030101010101" pitchFamily="2" charset="-122"/>
              </a:rPr>
              <a:t>小傅哥</a:t>
            </a:r>
            <a:r>
              <a:rPr lang="en-US" altLang="zh-CN" sz="952" dirty="0">
                <a:solidFill>
                  <a:schemeClr val="bg1">
                    <a:lumMod val="95000"/>
                  </a:schemeClr>
                </a:solidFill>
                <a:latin typeface="方正舒体" panose="02010601030101010101" pitchFamily="2" charset="-122"/>
                <a:ea typeface="方正舒体" panose="02010601030101010101" pitchFamily="2" charset="-122"/>
              </a:rPr>
              <a:t> bugstack.cn</a:t>
            </a:r>
            <a:endParaRPr lang="zh-CN" altLang="en-US" sz="952" dirty="0">
              <a:solidFill>
                <a:schemeClr val="bg1">
                  <a:lumMod val="95000"/>
                </a:schemeClr>
              </a:solidFill>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56184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78012" rtl="0" eaLnBrk="1" latinLnBrk="0" hangingPunct="1">
        <a:lnSpc>
          <a:spcPct val="90000"/>
        </a:lnSpc>
        <a:spcBef>
          <a:spcPct val="0"/>
        </a:spcBef>
        <a:buNone/>
        <a:defRPr sz="1818" kern="1200">
          <a:solidFill>
            <a:schemeClr val="tx1"/>
          </a:solidFill>
          <a:latin typeface="+mj-lt"/>
          <a:ea typeface="+mj-ea"/>
          <a:cs typeface="+mj-cs"/>
        </a:defRPr>
      </a:lvl1pPr>
    </p:titleStyle>
    <p:bodyStyle>
      <a:lvl1pPr marL="94502" indent="-94502" algn="l" defTabSz="378012" rtl="0" eaLnBrk="1" latinLnBrk="0" hangingPunct="1">
        <a:lnSpc>
          <a:spcPct val="90000"/>
        </a:lnSpc>
        <a:spcBef>
          <a:spcPts val="413"/>
        </a:spcBef>
        <a:buFont typeface="Arial" panose="020B0604020202020204" pitchFamily="34" charset="0"/>
        <a:buChar char="•"/>
        <a:defRPr sz="1158" kern="1200">
          <a:solidFill>
            <a:schemeClr val="tx1"/>
          </a:solidFill>
          <a:latin typeface="+mn-lt"/>
          <a:ea typeface="+mn-ea"/>
          <a:cs typeface="+mn-cs"/>
        </a:defRPr>
      </a:lvl1pPr>
      <a:lvl2pPr marL="283508" indent="-94502" algn="l" defTabSz="378012" rtl="0" eaLnBrk="1" latinLnBrk="0" hangingPunct="1">
        <a:lnSpc>
          <a:spcPct val="90000"/>
        </a:lnSpc>
        <a:spcBef>
          <a:spcPts val="207"/>
        </a:spcBef>
        <a:buFont typeface="Arial" panose="020B0604020202020204" pitchFamily="34" charset="0"/>
        <a:buChar char="•"/>
        <a:defRPr sz="993" kern="1200">
          <a:solidFill>
            <a:schemeClr val="tx1"/>
          </a:solidFill>
          <a:latin typeface="+mn-lt"/>
          <a:ea typeface="+mn-ea"/>
          <a:cs typeface="+mn-cs"/>
        </a:defRPr>
      </a:lvl2pPr>
      <a:lvl3pPr marL="472513" indent="-94502" algn="l" defTabSz="378012" rtl="0" eaLnBrk="1" latinLnBrk="0" hangingPunct="1">
        <a:lnSpc>
          <a:spcPct val="90000"/>
        </a:lnSpc>
        <a:spcBef>
          <a:spcPts val="207"/>
        </a:spcBef>
        <a:buFont typeface="Arial" panose="020B0604020202020204" pitchFamily="34" charset="0"/>
        <a:buChar char="•"/>
        <a:defRPr sz="827" kern="1200">
          <a:solidFill>
            <a:schemeClr val="tx1"/>
          </a:solidFill>
          <a:latin typeface="+mn-lt"/>
          <a:ea typeface="+mn-ea"/>
          <a:cs typeface="+mn-cs"/>
        </a:defRPr>
      </a:lvl3pPr>
      <a:lvl4pPr marL="661520"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4pPr>
      <a:lvl5pPr marL="850524"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5pPr>
      <a:lvl6pPr marL="1039531"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6pPr>
      <a:lvl7pPr marL="1228535"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7pPr>
      <a:lvl8pPr marL="1417542"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8pPr>
      <a:lvl9pPr marL="1606546" indent="-94502" algn="l" defTabSz="378012" rtl="0" eaLnBrk="1" latinLnBrk="0" hangingPunct="1">
        <a:lnSpc>
          <a:spcPct val="90000"/>
        </a:lnSpc>
        <a:spcBef>
          <a:spcPts val="207"/>
        </a:spcBef>
        <a:buFont typeface="Arial" panose="020B0604020202020204" pitchFamily="34" charset="0"/>
        <a:buChar char="•"/>
        <a:defRPr sz="743" kern="1200">
          <a:solidFill>
            <a:schemeClr val="tx1"/>
          </a:solidFill>
          <a:latin typeface="+mn-lt"/>
          <a:ea typeface="+mn-ea"/>
          <a:cs typeface="+mn-cs"/>
        </a:defRPr>
      </a:lvl9pPr>
    </p:bodyStyle>
    <p:otherStyle>
      <a:defPPr>
        <a:defRPr lang="zh-CN"/>
      </a:defPPr>
      <a:lvl1pPr marL="0" algn="l" defTabSz="378012" rtl="0" eaLnBrk="1" latinLnBrk="0" hangingPunct="1">
        <a:defRPr sz="743" kern="1200">
          <a:solidFill>
            <a:schemeClr val="tx1"/>
          </a:solidFill>
          <a:latin typeface="+mn-lt"/>
          <a:ea typeface="+mn-ea"/>
          <a:cs typeface="+mn-cs"/>
        </a:defRPr>
      </a:lvl1pPr>
      <a:lvl2pPr marL="189005" algn="l" defTabSz="378012" rtl="0" eaLnBrk="1" latinLnBrk="0" hangingPunct="1">
        <a:defRPr sz="743" kern="1200">
          <a:solidFill>
            <a:schemeClr val="tx1"/>
          </a:solidFill>
          <a:latin typeface="+mn-lt"/>
          <a:ea typeface="+mn-ea"/>
          <a:cs typeface="+mn-cs"/>
        </a:defRPr>
      </a:lvl2pPr>
      <a:lvl3pPr marL="378012" algn="l" defTabSz="378012" rtl="0" eaLnBrk="1" latinLnBrk="0" hangingPunct="1">
        <a:defRPr sz="743" kern="1200">
          <a:solidFill>
            <a:schemeClr val="tx1"/>
          </a:solidFill>
          <a:latin typeface="+mn-lt"/>
          <a:ea typeface="+mn-ea"/>
          <a:cs typeface="+mn-cs"/>
        </a:defRPr>
      </a:lvl3pPr>
      <a:lvl4pPr marL="567017" algn="l" defTabSz="378012" rtl="0" eaLnBrk="1" latinLnBrk="0" hangingPunct="1">
        <a:defRPr sz="743" kern="1200">
          <a:solidFill>
            <a:schemeClr val="tx1"/>
          </a:solidFill>
          <a:latin typeface="+mn-lt"/>
          <a:ea typeface="+mn-ea"/>
          <a:cs typeface="+mn-cs"/>
        </a:defRPr>
      </a:lvl4pPr>
      <a:lvl5pPr marL="756022" algn="l" defTabSz="378012" rtl="0" eaLnBrk="1" latinLnBrk="0" hangingPunct="1">
        <a:defRPr sz="743" kern="1200">
          <a:solidFill>
            <a:schemeClr val="tx1"/>
          </a:solidFill>
          <a:latin typeface="+mn-lt"/>
          <a:ea typeface="+mn-ea"/>
          <a:cs typeface="+mn-cs"/>
        </a:defRPr>
      </a:lvl5pPr>
      <a:lvl6pPr marL="945027" algn="l" defTabSz="378012" rtl="0" eaLnBrk="1" latinLnBrk="0" hangingPunct="1">
        <a:defRPr sz="743" kern="1200">
          <a:solidFill>
            <a:schemeClr val="tx1"/>
          </a:solidFill>
          <a:latin typeface="+mn-lt"/>
          <a:ea typeface="+mn-ea"/>
          <a:cs typeface="+mn-cs"/>
        </a:defRPr>
      </a:lvl6pPr>
      <a:lvl7pPr marL="1134033" algn="l" defTabSz="378012" rtl="0" eaLnBrk="1" latinLnBrk="0" hangingPunct="1">
        <a:defRPr sz="743" kern="1200">
          <a:solidFill>
            <a:schemeClr val="tx1"/>
          </a:solidFill>
          <a:latin typeface="+mn-lt"/>
          <a:ea typeface="+mn-ea"/>
          <a:cs typeface="+mn-cs"/>
        </a:defRPr>
      </a:lvl7pPr>
      <a:lvl8pPr marL="1323038" algn="l" defTabSz="378012" rtl="0" eaLnBrk="1" latinLnBrk="0" hangingPunct="1">
        <a:defRPr sz="743" kern="1200">
          <a:solidFill>
            <a:schemeClr val="tx1"/>
          </a:solidFill>
          <a:latin typeface="+mn-lt"/>
          <a:ea typeface="+mn-ea"/>
          <a:cs typeface="+mn-cs"/>
        </a:defRPr>
      </a:lvl8pPr>
      <a:lvl9pPr marL="1512045" algn="l" defTabSz="378012" rtl="0" eaLnBrk="1" latinLnBrk="0" hangingPunct="1">
        <a:defRPr sz="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rt.spring.i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4CDBC5D-6C84-1C4C-8942-34063F719411}"/>
              </a:ext>
            </a:extLst>
          </p:cNvPr>
          <p:cNvSpPr/>
          <p:nvPr/>
        </p:nvSpPr>
        <p:spPr>
          <a:xfrm>
            <a:off x="2" y="-1"/>
            <a:ext cx="5040313" cy="3600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 name="AutoShape 2">
            <a:extLst>
              <a:ext uri="{FF2B5EF4-FFF2-40B4-BE49-F238E27FC236}">
                <a16:creationId xmlns:a16="http://schemas.microsoft.com/office/drawing/2014/main" id="{01545138-0B0B-2047-A4B1-35085E930892}"/>
              </a:ext>
            </a:extLst>
          </p:cNvPr>
          <p:cNvSpPr>
            <a:spLocks noChangeAspect="1" noChangeArrowheads="1"/>
          </p:cNvSpPr>
          <p:nvPr/>
        </p:nvSpPr>
        <p:spPr bwMode="auto">
          <a:xfrm>
            <a:off x="2366963" y="164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BE33FDAD-041F-A644-9737-2808F236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2139333"/>
          </a:xfrm>
          <a:prstGeom prst="rect">
            <a:avLst/>
          </a:prstGeom>
        </p:spPr>
      </p:pic>
      <p:cxnSp>
        <p:nvCxnSpPr>
          <p:cNvPr id="6" name="直线箭头连接符 5">
            <a:extLst>
              <a:ext uri="{FF2B5EF4-FFF2-40B4-BE49-F238E27FC236}">
                <a16:creationId xmlns:a16="http://schemas.microsoft.com/office/drawing/2014/main" id="{C06EB952-4AE2-0D40-94E8-5EEB3B0387F5}"/>
              </a:ext>
            </a:extLst>
          </p:cNvPr>
          <p:cNvCxnSpPr>
            <a:cxnSpLocks/>
          </p:cNvCxnSpPr>
          <p:nvPr/>
        </p:nvCxnSpPr>
        <p:spPr>
          <a:xfrm flipV="1">
            <a:off x="156578" y="2630469"/>
            <a:ext cx="4528159" cy="1"/>
          </a:xfrm>
          <a:prstGeom prst="straightConnector1">
            <a:avLst/>
          </a:prstGeom>
          <a:ln w="1905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40ED648-044E-B642-BF3C-5021A6489B61}"/>
              </a:ext>
            </a:extLst>
          </p:cNvPr>
          <p:cNvSpPr/>
          <p:nvPr/>
        </p:nvSpPr>
        <p:spPr>
          <a:xfrm>
            <a:off x="407096" y="2567835"/>
            <a:ext cx="125262" cy="12526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椭圆 11">
            <a:extLst>
              <a:ext uri="{FF2B5EF4-FFF2-40B4-BE49-F238E27FC236}">
                <a16:creationId xmlns:a16="http://schemas.microsoft.com/office/drawing/2014/main" id="{3D58C59B-5C91-524A-8CE9-6A7008EA8F48}"/>
              </a:ext>
            </a:extLst>
          </p:cNvPr>
          <p:cNvSpPr/>
          <p:nvPr/>
        </p:nvSpPr>
        <p:spPr>
          <a:xfrm>
            <a:off x="1692826" y="2567835"/>
            <a:ext cx="125262" cy="12526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4" name="椭圆 13">
            <a:extLst>
              <a:ext uri="{FF2B5EF4-FFF2-40B4-BE49-F238E27FC236}">
                <a16:creationId xmlns:a16="http://schemas.microsoft.com/office/drawing/2014/main" id="{7586F2C3-8B3A-3540-81C5-6B602933D5F6}"/>
              </a:ext>
            </a:extLst>
          </p:cNvPr>
          <p:cNvSpPr/>
          <p:nvPr/>
        </p:nvSpPr>
        <p:spPr>
          <a:xfrm>
            <a:off x="2978556" y="2567835"/>
            <a:ext cx="125262" cy="12526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椭圆 15">
            <a:extLst>
              <a:ext uri="{FF2B5EF4-FFF2-40B4-BE49-F238E27FC236}">
                <a16:creationId xmlns:a16="http://schemas.microsoft.com/office/drawing/2014/main" id="{EAD0AAF8-8341-4941-B55A-366D2EDE05EA}"/>
              </a:ext>
            </a:extLst>
          </p:cNvPr>
          <p:cNvSpPr/>
          <p:nvPr/>
        </p:nvSpPr>
        <p:spPr>
          <a:xfrm>
            <a:off x="4264285" y="2569265"/>
            <a:ext cx="125262" cy="12526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17" name="直线箭头连接符 16">
            <a:extLst>
              <a:ext uri="{FF2B5EF4-FFF2-40B4-BE49-F238E27FC236}">
                <a16:creationId xmlns:a16="http://schemas.microsoft.com/office/drawing/2014/main" id="{B33ADC58-CF8D-7342-93B4-AC4098275F74}"/>
              </a:ext>
            </a:extLst>
          </p:cNvPr>
          <p:cNvCxnSpPr>
            <a:cxnSpLocks/>
            <a:stCxn id="10" idx="4"/>
          </p:cNvCxnSpPr>
          <p:nvPr/>
        </p:nvCxnSpPr>
        <p:spPr>
          <a:xfrm>
            <a:off x="469726" y="2693097"/>
            <a:ext cx="0" cy="46346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34A9D5DB-2B4D-944C-AAA6-9F031EB4F171}"/>
              </a:ext>
            </a:extLst>
          </p:cNvPr>
          <p:cNvSpPr txBox="1"/>
          <p:nvPr/>
        </p:nvSpPr>
        <p:spPr>
          <a:xfrm>
            <a:off x="469725" y="2951646"/>
            <a:ext cx="914400" cy="238848"/>
          </a:xfrm>
          <a:prstGeom prst="rect">
            <a:avLst/>
          </a:prstGeom>
          <a:noFill/>
        </p:spPr>
        <p:txBody>
          <a:bodyPr wrap="square" rtlCol="0">
            <a:spAutoFit/>
          </a:bodyPr>
          <a:lstStyle/>
          <a:p>
            <a:r>
              <a:rPr kumimoji="1" lang="zh-CN" altLang="en-US"/>
              <a:t>为什么搞项目？</a:t>
            </a:r>
          </a:p>
        </p:txBody>
      </p:sp>
      <p:cxnSp>
        <p:nvCxnSpPr>
          <p:cNvPr id="21" name="直线箭头连接符 20">
            <a:extLst>
              <a:ext uri="{FF2B5EF4-FFF2-40B4-BE49-F238E27FC236}">
                <a16:creationId xmlns:a16="http://schemas.microsoft.com/office/drawing/2014/main" id="{D3FE5359-35BF-B846-9D22-AAB935C2F0A4}"/>
              </a:ext>
            </a:extLst>
          </p:cNvPr>
          <p:cNvCxnSpPr>
            <a:cxnSpLocks/>
            <a:stCxn id="12" idx="4"/>
          </p:cNvCxnSpPr>
          <p:nvPr/>
        </p:nvCxnSpPr>
        <p:spPr>
          <a:xfrm>
            <a:off x="1755456" y="2693097"/>
            <a:ext cx="0" cy="463462"/>
          </a:xfrm>
          <a:prstGeom prst="straightConnector1">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BEFD2DC5-60F0-794E-BC44-E8C401195116}"/>
              </a:ext>
            </a:extLst>
          </p:cNvPr>
          <p:cNvCxnSpPr>
            <a:cxnSpLocks/>
            <a:stCxn id="14" idx="4"/>
          </p:cNvCxnSpPr>
          <p:nvPr/>
        </p:nvCxnSpPr>
        <p:spPr>
          <a:xfrm>
            <a:off x="3041186" y="2693097"/>
            <a:ext cx="0" cy="463462"/>
          </a:xfrm>
          <a:prstGeom prst="straightConnector1">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4562CDB6-58ED-D943-A666-1615174AAFA6}"/>
              </a:ext>
            </a:extLst>
          </p:cNvPr>
          <p:cNvCxnSpPr>
            <a:cxnSpLocks/>
            <a:stCxn id="16" idx="4"/>
          </p:cNvCxnSpPr>
          <p:nvPr/>
        </p:nvCxnSpPr>
        <p:spPr>
          <a:xfrm>
            <a:off x="4326916" y="2694527"/>
            <a:ext cx="0" cy="462032"/>
          </a:xfrm>
          <a:prstGeom prst="straightConnector1">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83D644E-A16E-2942-969A-52D434C86BB2}"/>
              </a:ext>
            </a:extLst>
          </p:cNvPr>
          <p:cNvSpPr txBox="1"/>
          <p:nvPr/>
        </p:nvSpPr>
        <p:spPr>
          <a:xfrm>
            <a:off x="1755454" y="2951646"/>
            <a:ext cx="914400" cy="238848"/>
          </a:xfrm>
          <a:prstGeom prst="rect">
            <a:avLst/>
          </a:prstGeom>
          <a:noFill/>
        </p:spPr>
        <p:txBody>
          <a:bodyPr wrap="square" rtlCol="0">
            <a:spAutoFit/>
          </a:bodyPr>
          <a:lstStyle/>
          <a:p>
            <a:r>
              <a:rPr kumimoji="1" lang="zh-CN" altLang="en-US">
                <a:solidFill>
                  <a:srgbClr val="00B050"/>
                </a:solidFill>
              </a:rPr>
              <a:t>是什么样项目？</a:t>
            </a:r>
          </a:p>
        </p:txBody>
      </p:sp>
      <p:sp>
        <p:nvSpPr>
          <p:cNvPr id="31" name="文本框 30">
            <a:extLst>
              <a:ext uri="{FF2B5EF4-FFF2-40B4-BE49-F238E27FC236}">
                <a16:creationId xmlns:a16="http://schemas.microsoft.com/office/drawing/2014/main" id="{5FE66B44-EEC6-5B46-974E-4F8E48ECEA7E}"/>
              </a:ext>
            </a:extLst>
          </p:cNvPr>
          <p:cNvSpPr txBox="1"/>
          <p:nvPr/>
        </p:nvSpPr>
        <p:spPr>
          <a:xfrm>
            <a:off x="3041183" y="2945383"/>
            <a:ext cx="914400" cy="238848"/>
          </a:xfrm>
          <a:prstGeom prst="rect">
            <a:avLst/>
          </a:prstGeom>
          <a:noFill/>
        </p:spPr>
        <p:txBody>
          <a:bodyPr wrap="square" rtlCol="0">
            <a:spAutoFit/>
          </a:bodyPr>
          <a:lstStyle/>
          <a:p>
            <a:r>
              <a:rPr kumimoji="1" lang="zh-CN" altLang="en-US">
                <a:solidFill>
                  <a:srgbClr val="FFC000"/>
                </a:solidFill>
              </a:rPr>
              <a:t>要怎么学项目？</a:t>
            </a:r>
          </a:p>
        </p:txBody>
      </p:sp>
      <p:sp>
        <p:nvSpPr>
          <p:cNvPr id="32" name="文本框 31">
            <a:extLst>
              <a:ext uri="{FF2B5EF4-FFF2-40B4-BE49-F238E27FC236}">
                <a16:creationId xmlns:a16="http://schemas.microsoft.com/office/drawing/2014/main" id="{F3CB8A8E-1B5D-9446-ACFA-BFD44B7A6406}"/>
              </a:ext>
            </a:extLst>
          </p:cNvPr>
          <p:cNvSpPr txBox="1"/>
          <p:nvPr/>
        </p:nvSpPr>
        <p:spPr>
          <a:xfrm>
            <a:off x="4331761" y="2951646"/>
            <a:ext cx="914400" cy="238848"/>
          </a:xfrm>
          <a:prstGeom prst="rect">
            <a:avLst/>
          </a:prstGeom>
          <a:noFill/>
        </p:spPr>
        <p:txBody>
          <a:bodyPr wrap="square" rtlCol="0">
            <a:spAutoFit/>
          </a:bodyPr>
          <a:lstStyle/>
          <a:p>
            <a:r>
              <a:rPr kumimoji="1" lang="zh-CN" altLang="en-US">
                <a:solidFill>
                  <a:srgbClr val="C00000"/>
                </a:solidFill>
              </a:rPr>
              <a:t>收获？</a:t>
            </a:r>
          </a:p>
        </p:txBody>
      </p:sp>
    </p:spTree>
    <p:extLst>
      <p:ext uri="{BB962C8B-B14F-4D97-AF65-F5344CB8AC3E}">
        <p14:creationId xmlns:p14="http://schemas.microsoft.com/office/powerpoint/2010/main" val="125984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架构分层</a:t>
            </a:r>
            <a:r>
              <a:rPr lang="zh-CN" altLang="en-US" sz="1050"/>
              <a:t>（</a:t>
            </a:r>
            <a:r>
              <a:rPr lang="en-US" altLang="zh-CN" sz="1050"/>
              <a:t>MVC</a:t>
            </a:r>
            <a:r>
              <a:rPr lang="zh-CN" altLang="en-US" sz="1050"/>
              <a:t> </a:t>
            </a:r>
            <a:r>
              <a:rPr lang="en-US" altLang="zh-CN" sz="1050"/>
              <a:t>to</a:t>
            </a:r>
            <a:r>
              <a:rPr lang="zh-CN" altLang="en-US" sz="1050"/>
              <a:t> </a:t>
            </a:r>
            <a:r>
              <a:rPr lang="en-US" altLang="zh-CN" sz="1050"/>
              <a:t>DDD</a:t>
            </a:r>
            <a:r>
              <a:rPr lang="zh-CN" altLang="en-US" sz="1050"/>
              <a:t>）</a:t>
            </a:r>
            <a:endParaRPr lang="en-US" altLang="zh-CN" sz="105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3878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8C9E1E-CE73-C948-8CF1-61A0D33D011F}"/>
              </a:ext>
            </a:extLst>
          </p:cNvPr>
          <p:cNvSpPr/>
          <p:nvPr/>
        </p:nvSpPr>
        <p:spPr>
          <a:xfrm>
            <a:off x="681956" y="196789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3" name="圆角矩形 2">
            <a:extLst>
              <a:ext uri="{FF2B5EF4-FFF2-40B4-BE49-F238E27FC236}">
                <a16:creationId xmlns:a16="http://schemas.microsoft.com/office/drawing/2014/main" id="{85F28896-8FFD-8E46-9739-5F4270DD0DB5}"/>
              </a:ext>
            </a:extLst>
          </p:cNvPr>
          <p:cNvSpPr/>
          <p:nvPr/>
        </p:nvSpPr>
        <p:spPr>
          <a:xfrm>
            <a:off x="681956" y="160620"/>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t>
            </a:r>
            <a:endParaRPr kumimoji="1" lang="zh-CN" altLang="en-US">
              <a:solidFill>
                <a:srgbClr val="006666"/>
              </a:solidFill>
            </a:endParaRPr>
          </a:p>
        </p:txBody>
      </p:sp>
      <p:sp>
        <p:nvSpPr>
          <p:cNvPr id="4" name="圆角矩形 3">
            <a:extLst>
              <a:ext uri="{FF2B5EF4-FFF2-40B4-BE49-F238E27FC236}">
                <a16:creationId xmlns:a16="http://schemas.microsoft.com/office/drawing/2014/main" id="{0BC554B6-D12C-7249-ACF7-A19A4A84F047}"/>
              </a:ext>
            </a:extLst>
          </p:cNvPr>
          <p:cNvSpPr/>
          <p:nvPr/>
        </p:nvSpPr>
        <p:spPr>
          <a:xfrm>
            <a:off x="681956" y="1271666"/>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sp>
        <p:nvSpPr>
          <p:cNvPr id="6" name="圆角矩形 5">
            <a:extLst>
              <a:ext uri="{FF2B5EF4-FFF2-40B4-BE49-F238E27FC236}">
                <a16:creationId xmlns:a16="http://schemas.microsoft.com/office/drawing/2014/main" id="{03BB6687-2D27-CF40-BEC7-926B0F6DD676}"/>
              </a:ext>
            </a:extLst>
          </p:cNvPr>
          <p:cNvSpPr/>
          <p:nvPr/>
        </p:nvSpPr>
        <p:spPr>
          <a:xfrm>
            <a:off x="681956" y="287296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control</a:t>
            </a:r>
            <a:endParaRPr kumimoji="1" lang="zh-CN" altLang="en-US">
              <a:solidFill>
                <a:srgbClr val="006666"/>
              </a:solidFill>
            </a:endParaRPr>
          </a:p>
        </p:txBody>
      </p:sp>
      <p:sp>
        <p:nvSpPr>
          <p:cNvPr id="7" name="文本框 6">
            <a:extLst>
              <a:ext uri="{FF2B5EF4-FFF2-40B4-BE49-F238E27FC236}">
                <a16:creationId xmlns:a16="http://schemas.microsoft.com/office/drawing/2014/main" id="{141CC661-0219-7041-9BC6-8EDE1BF36D30}"/>
              </a:ext>
            </a:extLst>
          </p:cNvPr>
          <p:cNvSpPr txBox="1"/>
          <p:nvPr/>
        </p:nvSpPr>
        <p:spPr>
          <a:xfrm>
            <a:off x="681956" y="446760"/>
            <a:ext cx="914400" cy="824906"/>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Bxyz.java</a:t>
            </a:r>
          </a:p>
          <a:p>
            <a:r>
              <a:rPr kumimoji="1" lang="en-US" altLang="zh-CN"/>
              <a:t>Cy.java</a:t>
            </a:r>
          </a:p>
          <a:p>
            <a:r>
              <a:rPr kumimoji="1" lang="en-US" altLang="zh-CN"/>
              <a:t>Dz.java</a:t>
            </a:r>
          </a:p>
          <a:p>
            <a:r>
              <a:rPr kumimoji="1" lang="en-US" altLang="zh-CN"/>
              <a:t>Ez.java</a:t>
            </a:r>
          </a:p>
        </p:txBody>
      </p:sp>
      <p:sp>
        <p:nvSpPr>
          <p:cNvPr id="8" name="文本框 7">
            <a:extLst>
              <a:ext uri="{FF2B5EF4-FFF2-40B4-BE49-F238E27FC236}">
                <a16:creationId xmlns:a16="http://schemas.microsoft.com/office/drawing/2014/main" id="{82E8823B-148A-904D-8E5C-586F2E16577B}"/>
              </a:ext>
            </a:extLst>
          </p:cNvPr>
          <p:cNvSpPr txBox="1"/>
          <p:nvPr/>
        </p:nvSpPr>
        <p:spPr>
          <a:xfrm>
            <a:off x="681956" y="2280787"/>
            <a:ext cx="914400" cy="531877"/>
          </a:xfrm>
          <a:prstGeom prst="rect">
            <a:avLst/>
          </a:prstGeom>
          <a:noFill/>
        </p:spPr>
        <p:txBody>
          <a:bodyPr wrap="square" rtlCol="0">
            <a:spAutoFit/>
          </a:bodyPr>
          <a:lstStyle/>
          <a:p>
            <a:r>
              <a:rPr kumimoji="1" lang="en-US" altLang="zh-CN"/>
              <a:t>XxxxService</a:t>
            </a:r>
          </a:p>
          <a:p>
            <a:r>
              <a:rPr kumimoji="1" lang="en-US" altLang="zh-CN"/>
              <a:t>YyyyService</a:t>
            </a:r>
          </a:p>
          <a:p>
            <a:r>
              <a:rPr kumimoji="1" lang="en-US" altLang="zh-CN"/>
              <a:t>ZzzzService</a:t>
            </a:r>
            <a:endParaRPr kumimoji="1" lang="zh-CN" altLang="en-US"/>
          </a:p>
        </p:txBody>
      </p:sp>
      <p:cxnSp>
        <p:nvCxnSpPr>
          <p:cNvPr id="9" name="曲线连接符 8">
            <a:extLst>
              <a:ext uri="{FF2B5EF4-FFF2-40B4-BE49-F238E27FC236}">
                <a16:creationId xmlns:a16="http://schemas.microsoft.com/office/drawing/2014/main" id="{07D91FEF-3288-E545-95AE-655194B51956}"/>
              </a:ext>
            </a:extLst>
          </p:cNvPr>
          <p:cNvCxnSpPr>
            <a:cxnSpLocks/>
            <a:stCxn id="8" idx="3"/>
            <a:endCxn id="7" idx="3"/>
          </p:cNvCxnSpPr>
          <p:nvPr/>
        </p:nvCxnSpPr>
        <p:spPr>
          <a:xfrm flipV="1">
            <a:off x="1596356" y="859213"/>
            <a:ext cx="12700" cy="1687513"/>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97C8296B-1F6A-D945-A3E5-C3B70817829F}"/>
              </a:ext>
            </a:extLst>
          </p:cNvPr>
          <p:cNvSpPr txBox="1"/>
          <p:nvPr/>
        </p:nvSpPr>
        <p:spPr>
          <a:xfrm>
            <a:off x="681956" y="3219400"/>
            <a:ext cx="914400" cy="238848"/>
          </a:xfrm>
          <a:prstGeom prst="rect">
            <a:avLst/>
          </a:prstGeom>
          <a:noFill/>
        </p:spPr>
        <p:txBody>
          <a:bodyPr wrap="square" rtlCol="0">
            <a:spAutoFit/>
          </a:bodyPr>
          <a:lstStyle/>
          <a:p>
            <a:r>
              <a:rPr kumimoji="1" lang="en-US" altLang="zh-CN"/>
              <a:t>UserControl</a:t>
            </a:r>
            <a:endParaRPr kumimoji="1" lang="zh-CN" altLang="en-US"/>
          </a:p>
        </p:txBody>
      </p:sp>
      <p:cxnSp>
        <p:nvCxnSpPr>
          <p:cNvPr id="13" name="曲线连接符 12">
            <a:extLst>
              <a:ext uri="{FF2B5EF4-FFF2-40B4-BE49-F238E27FC236}">
                <a16:creationId xmlns:a16="http://schemas.microsoft.com/office/drawing/2014/main" id="{38B49B59-B29B-404F-BDF5-DD1423BBDB94}"/>
              </a:ext>
            </a:extLst>
          </p:cNvPr>
          <p:cNvCxnSpPr>
            <a:cxnSpLocks/>
            <a:stCxn id="8" idx="1"/>
            <a:endCxn id="12" idx="1"/>
          </p:cNvCxnSpPr>
          <p:nvPr/>
        </p:nvCxnSpPr>
        <p:spPr>
          <a:xfrm rot="10800000" flipV="1">
            <a:off x="681956" y="2546726"/>
            <a:ext cx="12700" cy="792098"/>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6" name="圆角矩形 15">
            <a:extLst>
              <a:ext uri="{FF2B5EF4-FFF2-40B4-BE49-F238E27FC236}">
                <a16:creationId xmlns:a16="http://schemas.microsoft.com/office/drawing/2014/main" id="{77FAA223-F5E1-CC4F-BE3A-410B1B8067F3}"/>
              </a:ext>
            </a:extLst>
          </p:cNvPr>
          <p:cNvSpPr/>
          <p:nvPr/>
        </p:nvSpPr>
        <p:spPr>
          <a:xfrm>
            <a:off x="2787371" y="260468"/>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domain.A</a:t>
            </a:r>
            <a:endParaRPr kumimoji="1" lang="zh-CN" altLang="en-US">
              <a:solidFill>
                <a:srgbClr val="006666"/>
              </a:solidFill>
            </a:endParaRPr>
          </a:p>
        </p:txBody>
      </p:sp>
      <p:sp>
        <p:nvSpPr>
          <p:cNvPr id="17" name="圆角矩形 16">
            <a:extLst>
              <a:ext uri="{FF2B5EF4-FFF2-40B4-BE49-F238E27FC236}">
                <a16:creationId xmlns:a16="http://schemas.microsoft.com/office/drawing/2014/main" id="{76C4D1DC-DC09-0748-AB7E-9AEE1058B9E0}"/>
              </a:ext>
            </a:extLst>
          </p:cNvPr>
          <p:cNvSpPr/>
          <p:nvPr/>
        </p:nvSpPr>
        <p:spPr>
          <a:xfrm>
            <a:off x="2787371" y="812922"/>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model</a:t>
            </a:r>
            <a:endParaRPr kumimoji="1" lang="zh-CN" altLang="en-US">
              <a:solidFill>
                <a:srgbClr val="006666"/>
              </a:solidFill>
            </a:endParaRPr>
          </a:p>
        </p:txBody>
      </p:sp>
      <p:sp>
        <p:nvSpPr>
          <p:cNvPr id="18" name="圆角矩形 17">
            <a:extLst>
              <a:ext uri="{FF2B5EF4-FFF2-40B4-BE49-F238E27FC236}">
                <a16:creationId xmlns:a16="http://schemas.microsoft.com/office/drawing/2014/main" id="{2589E6AF-6F94-134A-9BFC-91A428D0D7F0}"/>
              </a:ext>
            </a:extLst>
          </p:cNvPr>
          <p:cNvSpPr/>
          <p:nvPr/>
        </p:nvSpPr>
        <p:spPr>
          <a:xfrm>
            <a:off x="2787371" y="1501019"/>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repository</a:t>
            </a:r>
            <a:endParaRPr kumimoji="1" lang="zh-CN" altLang="en-US">
              <a:solidFill>
                <a:srgbClr val="006666"/>
              </a:solidFill>
            </a:endParaRPr>
          </a:p>
        </p:txBody>
      </p:sp>
      <p:sp>
        <p:nvSpPr>
          <p:cNvPr id="19" name="圆角矩形 18">
            <a:extLst>
              <a:ext uri="{FF2B5EF4-FFF2-40B4-BE49-F238E27FC236}">
                <a16:creationId xmlns:a16="http://schemas.microsoft.com/office/drawing/2014/main" id="{56DB698E-3A16-394B-8C10-68F190A4E596}"/>
              </a:ext>
            </a:extLst>
          </p:cNvPr>
          <p:cNvSpPr/>
          <p:nvPr/>
        </p:nvSpPr>
        <p:spPr>
          <a:xfrm>
            <a:off x="2787371" y="2058571"/>
            <a:ext cx="91440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service</a:t>
            </a:r>
            <a:endParaRPr kumimoji="1" lang="zh-CN" altLang="en-US">
              <a:solidFill>
                <a:srgbClr val="006666"/>
              </a:solidFill>
            </a:endParaRPr>
          </a:p>
        </p:txBody>
      </p:sp>
      <p:sp>
        <p:nvSpPr>
          <p:cNvPr id="20" name="左大括号 19">
            <a:extLst>
              <a:ext uri="{FF2B5EF4-FFF2-40B4-BE49-F238E27FC236}">
                <a16:creationId xmlns:a16="http://schemas.microsoft.com/office/drawing/2014/main" id="{9E1ABAFE-D47C-8344-ABCC-53DEDCF6D830}"/>
              </a:ext>
            </a:extLst>
          </p:cNvPr>
          <p:cNvSpPr/>
          <p:nvPr/>
        </p:nvSpPr>
        <p:spPr>
          <a:xfrm>
            <a:off x="2582356" y="257398"/>
            <a:ext cx="155448" cy="298240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4910214-848E-4D40-976A-A47D4F75AF07}"/>
              </a:ext>
            </a:extLst>
          </p:cNvPr>
          <p:cNvSpPr txBox="1"/>
          <p:nvPr/>
        </p:nvSpPr>
        <p:spPr>
          <a:xfrm>
            <a:off x="2204370" y="1629177"/>
            <a:ext cx="533691" cy="238848"/>
          </a:xfrm>
          <a:prstGeom prst="rect">
            <a:avLst/>
          </a:prstGeom>
          <a:noFill/>
        </p:spPr>
        <p:txBody>
          <a:bodyPr wrap="square" rtlCol="0">
            <a:spAutoFit/>
          </a:bodyPr>
          <a:lstStyle/>
          <a:p>
            <a:r>
              <a:rPr kumimoji="1" lang="zh-CN" altLang="en-US"/>
              <a:t>领域</a:t>
            </a:r>
          </a:p>
        </p:txBody>
      </p:sp>
      <p:sp>
        <p:nvSpPr>
          <p:cNvPr id="22" name="文本框 21">
            <a:extLst>
              <a:ext uri="{FF2B5EF4-FFF2-40B4-BE49-F238E27FC236}">
                <a16:creationId xmlns:a16="http://schemas.microsoft.com/office/drawing/2014/main" id="{A0DC0EED-15E4-1B44-92C8-19B4D5CA6B4F}"/>
              </a:ext>
            </a:extLst>
          </p:cNvPr>
          <p:cNvSpPr txBox="1"/>
          <p:nvPr/>
        </p:nvSpPr>
        <p:spPr>
          <a:xfrm>
            <a:off x="2787371" y="1099062"/>
            <a:ext cx="914400" cy="385362"/>
          </a:xfrm>
          <a:prstGeom prst="rect">
            <a:avLst/>
          </a:prstGeom>
          <a:noFill/>
        </p:spPr>
        <p:txBody>
          <a:bodyPr wrap="square" rtlCol="0">
            <a:spAutoFit/>
          </a:bodyPr>
          <a:lstStyle/>
          <a:p>
            <a:r>
              <a:rPr kumimoji="1" lang="en-US" altLang="zh-CN">
                <a:solidFill>
                  <a:srgbClr val="FF40FF"/>
                </a:solidFill>
              </a:rPr>
              <a:t>Ax.java</a:t>
            </a:r>
          </a:p>
          <a:p>
            <a:r>
              <a:rPr kumimoji="1" lang="en-US" altLang="zh-CN">
                <a:solidFill>
                  <a:srgbClr val="FF40FF"/>
                </a:solidFill>
              </a:rPr>
              <a:t>Bx.java</a:t>
            </a:r>
          </a:p>
        </p:txBody>
      </p:sp>
      <p:sp>
        <p:nvSpPr>
          <p:cNvPr id="24" name="文本框 23">
            <a:extLst>
              <a:ext uri="{FF2B5EF4-FFF2-40B4-BE49-F238E27FC236}">
                <a16:creationId xmlns:a16="http://schemas.microsoft.com/office/drawing/2014/main" id="{025E5783-725D-6541-801D-A588A2F8866C}"/>
              </a:ext>
            </a:extLst>
          </p:cNvPr>
          <p:cNvSpPr txBox="1"/>
          <p:nvPr/>
        </p:nvSpPr>
        <p:spPr>
          <a:xfrm>
            <a:off x="694656" y="1569623"/>
            <a:ext cx="914400" cy="385362"/>
          </a:xfrm>
          <a:prstGeom prst="rect">
            <a:avLst/>
          </a:prstGeom>
          <a:noFill/>
        </p:spPr>
        <p:txBody>
          <a:bodyPr wrap="square" rtlCol="0">
            <a:spAutoFit/>
          </a:bodyPr>
          <a:lstStyle/>
          <a:p>
            <a:r>
              <a:rPr kumimoji="1" lang="en-US" altLang="zh-CN">
                <a:solidFill>
                  <a:srgbClr val="FF40FF"/>
                </a:solidFill>
              </a:rPr>
              <a:t>AxDao.java</a:t>
            </a:r>
          </a:p>
          <a:p>
            <a:r>
              <a:rPr kumimoji="1" lang="en-US" altLang="zh-CN"/>
              <a:t>DzDao.java</a:t>
            </a:r>
          </a:p>
        </p:txBody>
      </p:sp>
      <p:sp>
        <p:nvSpPr>
          <p:cNvPr id="25" name="文本框 24">
            <a:extLst>
              <a:ext uri="{FF2B5EF4-FFF2-40B4-BE49-F238E27FC236}">
                <a16:creationId xmlns:a16="http://schemas.microsoft.com/office/drawing/2014/main" id="{B5F0DBDF-FC37-9543-8495-BDD2D575BBF6}"/>
              </a:ext>
            </a:extLst>
          </p:cNvPr>
          <p:cNvSpPr txBox="1"/>
          <p:nvPr/>
        </p:nvSpPr>
        <p:spPr>
          <a:xfrm>
            <a:off x="2787371" y="1803441"/>
            <a:ext cx="1212979" cy="238848"/>
          </a:xfrm>
          <a:prstGeom prst="rect">
            <a:avLst/>
          </a:prstGeom>
          <a:noFill/>
        </p:spPr>
        <p:txBody>
          <a:bodyPr wrap="square" rtlCol="0">
            <a:spAutoFit/>
          </a:bodyPr>
          <a:lstStyle/>
          <a:p>
            <a:r>
              <a:rPr kumimoji="1" lang="en-US" altLang="zh-CN">
                <a:solidFill>
                  <a:srgbClr val="FF40FF"/>
                </a:solidFill>
              </a:rPr>
              <a:t>AxRepository.java</a:t>
            </a:r>
          </a:p>
        </p:txBody>
      </p:sp>
      <p:sp>
        <p:nvSpPr>
          <p:cNvPr id="26" name="圆角矩形 25">
            <a:extLst>
              <a:ext uri="{FF2B5EF4-FFF2-40B4-BE49-F238E27FC236}">
                <a16:creationId xmlns:a16="http://schemas.microsoft.com/office/drawing/2014/main" id="{A2E2C086-D6F2-BF42-B8BD-1016DBC48F29}"/>
              </a:ext>
            </a:extLst>
          </p:cNvPr>
          <p:cNvSpPr/>
          <p:nvPr/>
        </p:nvSpPr>
        <p:spPr>
          <a:xfrm>
            <a:off x="2937551" y="2506118"/>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X-1</a:t>
            </a:r>
            <a:endParaRPr kumimoji="1" lang="zh-CN" altLang="en-US">
              <a:solidFill>
                <a:srgbClr val="006666"/>
              </a:solidFill>
            </a:endParaRPr>
          </a:p>
        </p:txBody>
      </p:sp>
      <p:sp>
        <p:nvSpPr>
          <p:cNvPr id="27" name="圆角矩形 26">
            <a:extLst>
              <a:ext uri="{FF2B5EF4-FFF2-40B4-BE49-F238E27FC236}">
                <a16:creationId xmlns:a16="http://schemas.microsoft.com/office/drawing/2014/main" id="{F34A8CB2-BE01-4746-855E-8F8D95FC319B}"/>
              </a:ext>
            </a:extLst>
          </p:cNvPr>
          <p:cNvSpPr/>
          <p:nvPr/>
        </p:nvSpPr>
        <p:spPr>
          <a:xfrm>
            <a:off x="2937551" y="2953665"/>
            <a:ext cx="764220"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X-2</a:t>
            </a:r>
            <a:endParaRPr kumimoji="1" lang="zh-CN" altLang="en-US">
              <a:solidFill>
                <a:srgbClr val="006666"/>
              </a:solidFill>
            </a:endParaRPr>
          </a:p>
        </p:txBody>
      </p:sp>
      <p:sp>
        <p:nvSpPr>
          <p:cNvPr id="28" name="左大括号 27">
            <a:extLst>
              <a:ext uri="{FF2B5EF4-FFF2-40B4-BE49-F238E27FC236}">
                <a16:creationId xmlns:a16="http://schemas.microsoft.com/office/drawing/2014/main" id="{829923F2-8FBA-474A-8537-467D0C14016D}"/>
              </a:ext>
            </a:extLst>
          </p:cNvPr>
          <p:cNvSpPr/>
          <p:nvPr/>
        </p:nvSpPr>
        <p:spPr>
          <a:xfrm>
            <a:off x="2782103" y="2506118"/>
            <a:ext cx="155448" cy="733687"/>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1" name="曲线连接符 30">
            <a:extLst>
              <a:ext uri="{FF2B5EF4-FFF2-40B4-BE49-F238E27FC236}">
                <a16:creationId xmlns:a16="http://schemas.microsoft.com/office/drawing/2014/main" id="{8BD30D4B-A5E5-674E-9AC3-455CE60D12B5}"/>
              </a:ext>
            </a:extLst>
          </p:cNvPr>
          <p:cNvCxnSpPr>
            <a:cxnSpLocks/>
            <a:stCxn id="19" idx="1"/>
            <a:endCxn id="28" idx="1"/>
          </p:cNvCxnSpPr>
          <p:nvPr/>
        </p:nvCxnSpPr>
        <p:spPr>
          <a:xfrm rot="10800000" flipV="1">
            <a:off x="2782103" y="2201640"/>
            <a:ext cx="5268" cy="671321"/>
          </a:xfrm>
          <a:prstGeom prst="curvedConnector3">
            <a:avLst>
              <a:gd name="adj1" fmla="val 2195900"/>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a:extLst>
              <a:ext uri="{FF2B5EF4-FFF2-40B4-BE49-F238E27FC236}">
                <a16:creationId xmlns:a16="http://schemas.microsoft.com/office/drawing/2014/main" id="{EE116A3E-FE5D-3243-BC6A-48E82B7FC128}"/>
              </a:ext>
            </a:extLst>
          </p:cNvPr>
          <p:cNvSpPr/>
          <p:nvPr/>
        </p:nvSpPr>
        <p:spPr>
          <a:xfrm>
            <a:off x="4469992" y="1502732"/>
            <a:ext cx="550506"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dao</a:t>
            </a:r>
            <a:endParaRPr kumimoji="1" lang="zh-CN" altLang="en-US">
              <a:solidFill>
                <a:srgbClr val="006666"/>
              </a:solidFill>
            </a:endParaRPr>
          </a:p>
        </p:txBody>
      </p:sp>
      <p:cxnSp>
        <p:nvCxnSpPr>
          <p:cNvPr id="38" name="直线箭头连接符 37">
            <a:extLst>
              <a:ext uri="{FF2B5EF4-FFF2-40B4-BE49-F238E27FC236}">
                <a16:creationId xmlns:a16="http://schemas.microsoft.com/office/drawing/2014/main" id="{D3450177-7060-8D4F-BCB7-9B8E214D5D21}"/>
              </a:ext>
            </a:extLst>
          </p:cNvPr>
          <p:cNvCxnSpPr>
            <a:cxnSpLocks/>
            <a:stCxn id="18" idx="3"/>
            <a:endCxn id="37" idx="1"/>
          </p:cNvCxnSpPr>
          <p:nvPr/>
        </p:nvCxnSpPr>
        <p:spPr>
          <a:xfrm>
            <a:off x="3701771" y="1644089"/>
            <a:ext cx="768221" cy="1713"/>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左大括号 40">
            <a:extLst>
              <a:ext uri="{FF2B5EF4-FFF2-40B4-BE49-F238E27FC236}">
                <a16:creationId xmlns:a16="http://schemas.microsoft.com/office/drawing/2014/main" id="{F02301FF-DBFE-3C49-9A31-261744C56D30}"/>
              </a:ext>
            </a:extLst>
          </p:cNvPr>
          <p:cNvSpPr/>
          <p:nvPr/>
        </p:nvSpPr>
        <p:spPr>
          <a:xfrm>
            <a:off x="322441" y="161708"/>
            <a:ext cx="155448" cy="2997394"/>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2" name="文本框 41">
            <a:extLst>
              <a:ext uri="{FF2B5EF4-FFF2-40B4-BE49-F238E27FC236}">
                <a16:creationId xmlns:a16="http://schemas.microsoft.com/office/drawing/2014/main" id="{1D1BC2A5-29D7-2048-B128-50B6EBA458D1}"/>
              </a:ext>
            </a:extLst>
          </p:cNvPr>
          <p:cNvSpPr txBox="1"/>
          <p:nvPr/>
        </p:nvSpPr>
        <p:spPr>
          <a:xfrm>
            <a:off x="-83979" y="1540981"/>
            <a:ext cx="533691" cy="238848"/>
          </a:xfrm>
          <a:prstGeom prst="rect">
            <a:avLst/>
          </a:prstGeom>
          <a:noFill/>
        </p:spPr>
        <p:txBody>
          <a:bodyPr wrap="square" rtlCol="0">
            <a:spAutoFit/>
          </a:bodyPr>
          <a:lstStyle/>
          <a:p>
            <a:r>
              <a:rPr kumimoji="1" lang="en-US" altLang="zh-CN"/>
              <a:t>MVC</a:t>
            </a:r>
            <a:endParaRPr kumimoji="1" lang="zh-CN" altLang="en-US"/>
          </a:p>
        </p:txBody>
      </p:sp>
      <p:sp>
        <p:nvSpPr>
          <p:cNvPr id="43" name="圆角矩形 42">
            <a:extLst>
              <a:ext uri="{FF2B5EF4-FFF2-40B4-BE49-F238E27FC236}">
                <a16:creationId xmlns:a16="http://schemas.microsoft.com/office/drawing/2014/main" id="{C7A68172-AAAD-A04A-B9F6-D5EB81CB292D}"/>
              </a:ext>
            </a:extLst>
          </p:cNvPr>
          <p:cNvSpPr/>
          <p:nvPr/>
        </p:nvSpPr>
        <p:spPr>
          <a:xfrm>
            <a:off x="3733501" y="3338824"/>
            <a:ext cx="1352938" cy="286140"/>
          </a:xfrm>
          <a:prstGeom prst="roundRect">
            <a:avLst>
              <a:gd name="adj" fmla="val 12985"/>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domain.B</a:t>
            </a:r>
          </a:p>
        </p:txBody>
      </p:sp>
    </p:spTree>
    <p:extLst>
      <p:ext uri="{BB962C8B-B14F-4D97-AF65-F5344CB8AC3E}">
        <p14:creationId xmlns:p14="http://schemas.microsoft.com/office/powerpoint/2010/main" val="337052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8A608CB-CF45-9146-ADA5-D358D4E2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040313" cy="3600450"/>
          </a:xfrm>
          <a:prstGeom prst="rect">
            <a:avLst/>
          </a:prstGeom>
        </p:spPr>
      </p:pic>
      <p:sp>
        <p:nvSpPr>
          <p:cNvPr id="6" name="椭圆 5">
            <a:extLst>
              <a:ext uri="{FF2B5EF4-FFF2-40B4-BE49-F238E27FC236}">
                <a16:creationId xmlns:a16="http://schemas.microsoft.com/office/drawing/2014/main" id="{33E07266-F424-124A-9BE7-966C1D0AC176}"/>
              </a:ext>
            </a:extLst>
          </p:cNvPr>
          <p:cNvSpPr/>
          <p:nvPr/>
        </p:nvSpPr>
        <p:spPr>
          <a:xfrm>
            <a:off x="1684752" y="479122"/>
            <a:ext cx="394571" cy="1659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7" name="直线箭头连接符 6">
            <a:extLst>
              <a:ext uri="{FF2B5EF4-FFF2-40B4-BE49-F238E27FC236}">
                <a16:creationId xmlns:a16="http://schemas.microsoft.com/office/drawing/2014/main" id="{69421634-F317-6646-90C6-1390ED594C87}"/>
              </a:ext>
            </a:extLst>
          </p:cNvPr>
          <p:cNvCxnSpPr>
            <a:cxnSpLocks/>
            <a:stCxn id="8" idx="1"/>
            <a:endCxn id="6" idx="6"/>
          </p:cNvCxnSpPr>
          <p:nvPr/>
        </p:nvCxnSpPr>
        <p:spPr>
          <a:xfrm flipH="1">
            <a:off x="2079323" y="343256"/>
            <a:ext cx="463462" cy="21885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D6D0D0D-E0AB-C245-A8E6-8A6785B6473B}"/>
              </a:ext>
            </a:extLst>
          </p:cNvPr>
          <p:cNvSpPr txBox="1"/>
          <p:nvPr/>
        </p:nvSpPr>
        <p:spPr>
          <a:xfrm>
            <a:off x="2542785" y="223832"/>
            <a:ext cx="914400" cy="238848"/>
          </a:xfrm>
          <a:prstGeom prst="rect">
            <a:avLst/>
          </a:prstGeom>
          <a:noFill/>
        </p:spPr>
        <p:txBody>
          <a:bodyPr wrap="square" rtlCol="0">
            <a:spAutoFit/>
          </a:bodyPr>
          <a:lstStyle/>
          <a:p>
            <a:r>
              <a:rPr kumimoji="1" lang="zh-CN" altLang="en-US">
                <a:solidFill>
                  <a:srgbClr val="FFFF00"/>
                </a:solidFill>
              </a:rPr>
              <a:t>抽奖策略领域</a:t>
            </a:r>
          </a:p>
        </p:txBody>
      </p:sp>
      <p:sp>
        <p:nvSpPr>
          <p:cNvPr id="9" name="圆角矩形 8">
            <a:extLst>
              <a:ext uri="{FF2B5EF4-FFF2-40B4-BE49-F238E27FC236}">
                <a16:creationId xmlns:a16="http://schemas.microsoft.com/office/drawing/2014/main" id="{F5515E52-32A8-CB4E-8B85-D33E97E800FD}"/>
              </a:ext>
            </a:extLst>
          </p:cNvPr>
          <p:cNvSpPr/>
          <p:nvPr/>
        </p:nvSpPr>
        <p:spPr>
          <a:xfrm>
            <a:off x="576198" y="645094"/>
            <a:ext cx="2254685"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0" name="圆角矩形 9">
            <a:extLst>
              <a:ext uri="{FF2B5EF4-FFF2-40B4-BE49-F238E27FC236}">
                <a16:creationId xmlns:a16="http://schemas.microsoft.com/office/drawing/2014/main" id="{632CDD7D-E941-C04A-8656-AC25C9142017}"/>
              </a:ext>
            </a:extLst>
          </p:cNvPr>
          <p:cNvSpPr/>
          <p:nvPr/>
        </p:nvSpPr>
        <p:spPr>
          <a:xfrm>
            <a:off x="576198" y="1411724"/>
            <a:ext cx="2254685" cy="504564"/>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25344 h 504564"/>
                      <a:gd name="connsiteX1" fmla="*/ 25344 w 2254685"/>
                      <a:gd name="connsiteY1" fmla="*/ 0 h 504564"/>
                      <a:gd name="connsiteX2" fmla="*/ 576343 w 2254685"/>
                      <a:gd name="connsiteY2" fmla="*/ 0 h 504564"/>
                      <a:gd name="connsiteX3" fmla="*/ 1105303 w 2254685"/>
                      <a:gd name="connsiteY3" fmla="*/ 0 h 504564"/>
                      <a:gd name="connsiteX4" fmla="*/ 1590182 w 2254685"/>
                      <a:gd name="connsiteY4" fmla="*/ 0 h 504564"/>
                      <a:gd name="connsiteX5" fmla="*/ 2229341 w 2254685"/>
                      <a:gd name="connsiteY5" fmla="*/ 0 h 504564"/>
                      <a:gd name="connsiteX6" fmla="*/ 2254685 w 2254685"/>
                      <a:gd name="connsiteY6" fmla="*/ 25344 h 504564"/>
                      <a:gd name="connsiteX7" fmla="*/ 2254685 w 2254685"/>
                      <a:gd name="connsiteY7" fmla="*/ 479220 h 504564"/>
                      <a:gd name="connsiteX8" fmla="*/ 2229341 w 2254685"/>
                      <a:gd name="connsiteY8" fmla="*/ 504564 h 504564"/>
                      <a:gd name="connsiteX9" fmla="*/ 1678342 w 2254685"/>
                      <a:gd name="connsiteY9" fmla="*/ 504564 h 504564"/>
                      <a:gd name="connsiteX10" fmla="*/ 1127343 w 2254685"/>
                      <a:gd name="connsiteY10" fmla="*/ 504564 h 504564"/>
                      <a:gd name="connsiteX11" fmla="*/ 532263 w 2254685"/>
                      <a:gd name="connsiteY11" fmla="*/ 504564 h 504564"/>
                      <a:gd name="connsiteX12" fmla="*/ 25344 w 2254685"/>
                      <a:gd name="connsiteY12" fmla="*/ 504564 h 504564"/>
                      <a:gd name="connsiteX13" fmla="*/ 0 w 2254685"/>
                      <a:gd name="connsiteY13" fmla="*/ 479220 h 504564"/>
                      <a:gd name="connsiteX14" fmla="*/ 0 w 2254685"/>
                      <a:gd name="connsiteY14" fmla="*/ 25344 h 50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504564" extrusionOk="0">
                        <a:moveTo>
                          <a:pt x="0" y="25344"/>
                        </a:moveTo>
                        <a:cubicBezTo>
                          <a:pt x="1350" y="8805"/>
                          <a:pt x="11411" y="792"/>
                          <a:pt x="25344" y="0"/>
                        </a:cubicBezTo>
                        <a:cubicBezTo>
                          <a:pt x="287022" y="-17631"/>
                          <a:pt x="425063" y="-21134"/>
                          <a:pt x="576343" y="0"/>
                        </a:cubicBezTo>
                        <a:cubicBezTo>
                          <a:pt x="727623" y="21134"/>
                          <a:pt x="965430" y="4705"/>
                          <a:pt x="1105303" y="0"/>
                        </a:cubicBezTo>
                        <a:cubicBezTo>
                          <a:pt x="1245176" y="-4705"/>
                          <a:pt x="1354020" y="11574"/>
                          <a:pt x="1590182" y="0"/>
                        </a:cubicBezTo>
                        <a:cubicBezTo>
                          <a:pt x="1826344" y="-11574"/>
                          <a:pt x="2030724" y="29366"/>
                          <a:pt x="2229341" y="0"/>
                        </a:cubicBezTo>
                        <a:cubicBezTo>
                          <a:pt x="2243638" y="-2976"/>
                          <a:pt x="2252142" y="12599"/>
                          <a:pt x="2254685" y="25344"/>
                        </a:cubicBezTo>
                        <a:cubicBezTo>
                          <a:pt x="2260493" y="176785"/>
                          <a:pt x="2277375" y="372482"/>
                          <a:pt x="2254685" y="479220"/>
                        </a:cubicBezTo>
                        <a:cubicBezTo>
                          <a:pt x="2257561" y="495035"/>
                          <a:pt x="2245443" y="504790"/>
                          <a:pt x="2229341" y="504564"/>
                        </a:cubicBezTo>
                        <a:cubicBezTo>
                          <a:pt x="2113039" y="494719"/>
                          <a:pt x="1874900" y="518425"/>
                          <a:pt x="1678342" y="504564"/>
                        </a:cubicBezTo>
                        <a:cubicBezTo>
                          <a:pt x="1481784" y="490703"/>
                          <a:pt x="1362388" y="491208"/>
                          <a:pt x="1127343" y="504564"/>
                        </a:cubicBezTo>
                        <a:cubicBezTo>
                          <a:pt x="892298" y="517920"/>
                          <a:pt x="734545" y="517431"/>
                          <a:pt x="532263" y="504564"/>
                        </a:cubicBezTo>
                        <a:cubicBezTo>
                          <a:pt x="329981" y="491697"/>
                          <a:pt x="131000" y="481297"/>
                          <a:pt x="25344" y="504564"/>
                        </a:cubicBezTo>
                        <a:cubicBezTo>
                          <a:pt x="11224" y="503876"/>
                          <a:pt x="-2875" y="494820"/>
                          <a:pt x="0" y="479220"/>
                        </a:cubicBezTo>
                        <a:cubicBezTo>
                          <a:pt x="-16044" y="369649"/>
                          <a:pt x="2185" y="238636"/>
                          <a:pt x="0" y="25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1" name="圆角矩形 10">
            <a:extLst>
              <a:ext uri="{FF2B5EF4-FFF2-40B4-BE49-F238E27FC236}">
                <a16:creationId xmlns:a16="http://schemas.microsoft.com/office/drawing/2014/main" id="{743E4D3C-EBBC-BA4F-961B-D496C7FA3E30}"/>
              </a:ext>
            </a:extLst>
          </p:cNvPr>
          <p:cNvSpPr/>
          <p:nvPr/>
        </p:nvSpPr>
        <p:spPr>
          <a:xfrm>
            <a:off x="576198" y="1931360"/>
            <a:ext cx="2254685" cy="1669093"/>
          </a:xfrm>
          <a:prstGeom prst="roundRect">
            <a:avLst>
              <a:gd name="adj" fmla="val 2021"/>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83839 h 1669093"/>
                      <a:gd name="connsiteX1" fmla="*/ 83839 w 2254685"/>
                      <a:gd name="connsiteY1" fmla="*/ 0 h 1669093"/>
                      <a:gd name="connsiteX2" fmla="*/ 779508 w 2254685"/>
                      <a:gd name="connsiteY2" fmla="*/ 0 h 1669093"/>
                      <a:gd name="connsiteX3" fmla="*/ 1454307 w 2254685"/>
                      <a:gd name="connsiteY3" fmla="*/ 0 h 1669093"/>
                      <a:gd name="connsiteX4" fmla="*/ 2170846 w 2254685"/>
                      <a:gd name="connsiteY4" fmla="*/ 0 h 1669093"/>
                      <a:gd name="connsiteX5" fmla="*/ 2254685 w 2254685"/>
                      <a:gd name="connsiteY5" fmla="*/ 83839 h 1669093"/>
                      <a:gd name="connsiteX6" fmla="*/ 2254685 w 2254685"/>
                      <a:gd name="connsiteY6" fmla="*/ 554282 h 1669093"/>
                      <a:gd name="connsiteX7" fmla="*/ 2254685 w 2254685"/>
                      <a:gd name="connsiteY7" fmla="*/ 1084782 h 1669093"/>
                      <a:gd name="connsiteX8" fmla="*/ 2254685 w 2254685"/>
                      <a:gd name="connsiteY8" fmla="*/ 1585254 h 1669093"/>
                      <a:gd name="connsiteX9" fmla="*/ 2170846 w 2254685"/>
                      <a:gd name="connsiteY9" fmla="*/ 1669093 h 1669093"/>
                      <a:gd name="connsiteX10" fmla="*/ 1454307 w 2254685"/>
                      <a:gd name="connsiteY10" fmla="*/ 1669093 h 1669093"/>
                      <a:gd name="connsiteX11" fmla="*/ 716898 w 2254685"/>
                      <a:gd name="connsiteY11" fmla="*/ 1669093 h 1669093"/>
                      <a:gd name="connsiteX12" fmla="*/ 83839 w 2254685"/>
                      <a:gd name="connsiteY12" fmla="*/ 1669093 h 1669093"/>
                      <a:gd name="connsiteX13" fmla="*/ 0 w 2254685"/>
                      <a:gd name="connsiteY13" fmla="*/ 1585254 h 1669093"/>
                      <a:gd name="connsiteX14" fmla="*/ 0 w 2254685"/>
                      <a:gd name="connsiteY14" fmla="*/ 1084782 h 1669093"/>
                      <a:gd name="connsiteX15" fmla="*/ 0 w 2254685"/>
                      <a:gd name="connsiteY15" fmla="*/ 554282 h 1669093"/>
                      <a:gd name="connsiteX16" fmla="*/ 0 w 2254685"/>
                      <a:gd name="connsiteY16" fmla="*/ 83839 h 166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685" h="1669093" extrusionOk="0">
                        <a:moveTo>
                          <a:pt x="0" y="83839"/>
                        </a:moveTo>
                        <a:cubicBezTo>
                          <a:pt x="1182" y="35310"/>
                          <a:pt x="38233" y="8576"/>
                          <a:pt x="83839" y="0"/>
                        </a:cubicBezTo>
                        <a:cubicBezTo>
                          <a:pt x="340535" y="3279"/>
                          <a:pt x="481753" y="-11143"/>
                          <a:pt x="779508" y="0"/>
                        </a:cubicBezTo>
                        <a:cubicBezTo>
                          <a:pt x="1077263" y="11143"/>
                          <a:pt x="1280615" y="-10193"/>
                          <a:pt x="1454307" y="0"/>
                        </a:cubicBezTo>
                        <a:cubicBezTo>
                          <a:pt x="1627999" y="10193"/>
                          <a:pt x="1897754" y="-29662"/>
                          <a:pt x="2170846" y="0"/>
                        </a:cubicBezTo>
                        <a:cubicBezTo>
                          <a:pt x="2212246" y="7983"/>
                          <a:pt x="2251847" y="33446"/>
                          <a:pt x="2254685" y="83839"/>
                        </a:cubicBezTo>
                        <a:cubicBezTo>
                          <a:pt x="2251903" y="269273"/>
                          <a:pt x="2233317" y="350853"/>
                          <a:pt x="2254685" y="554282"/>
                        </a:cubicBezTo>
                        <a:cubicBezTo>
                          <a:pt x="2276053" y="757711"/>
                          <a:pt x="2252821" y="953014"/>
                          <a:pt x="2254685" y="1084782"/>
                        </a:cubicBezTo>
                        <a:cubicBezTo>
                          <a:pt x="2256549" y="1216550"/>
                          <a:pt x="2240643" y="1379782"/>
                          <a:pt x="2254685" y="1585254"/>
                        </a:cubicBezTo>
                        <a:cubicBezTo>
                          <a:pt x="2252902" y="1629221"/>
                          <a:pt x="2223190" y="1678155"/>
                          <a:pt x="2170846" y="1669093"/>
                        </a:cubicBezTo>
                        <a:cubicBezTo>
                          <a:pt x="1999894" y="1688707"/>
                          <a:pt x="1795178" y="1699783"/>
                          <a:pt x="1454307" y="1669093"/>
                        </a:cubicBezTo>
                        <a:cubicBezTo>
                          <a:pt x="1113436" y="1638403"/>
                          <a:pt x="1061651" y="1666322"/>
                          <a:pt x="716898" y="1669093"/>
                        </a:cubicBezTo>
                        <a:cubicBezTo>
                          <a:pt x="372145" y="1671864"/>
                          <a:pt x="352280" y="1644689"/>
                          <a:pt x="83839" y="1669093"/>
                        </a:cubicBezTo>
                        <a:cubicBezTo>
                          <a:pt x="36084" y="1660960"/>
                          <a:pt x="-8761" y="1636441"/>
                          <a:pt x="0" y="1585254"/>
                        </a:cubicBezTo>
                        <a:cubicBezTo>
                          <a:pt x="15555" y="1352045"/>
                          <a:pt x="15908" y="1312208"/>
                          <a:pt x="0" y="1084782"/>
                        </a:cubicBezTo>
                        <a:cubicBezTo>
                          <a:pt x="-15908" y="857356"/>
                          <a:pt x="-5462" y="811205"/>
                          <a:pt x="0" y="554282"/>
                        </a:cubicBezTo>
                        <a:cubicBezTo>
                          <a:pt x="5462" y="297359"/>
                          <a:pt x="13622" y="234540"/>
                          <a:pt x="0" y="8383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2" name="圆角矩形 11">
            <a:extLst>
              <a:ext uri="{FF2B5EF4-FFF2-40B4-BE49-F238E27FC236}">
                <a16:creationId xmlns:a16="http://schemas.microsoft.com/office/drawing/2014/main" id="{CD78B443-FE15-664D-99B0-3D51A715906D}"/>
              </a:ext>
            </a:extLst>
          </p:cNvPr>
          <p:cNvSpPr/>
          <p:nvPr/>
        </p:nvSpPr>
        <p:spPr>
          <a:xfrm>
            <a:off x="56368" y="645093"/>
            <a:ext cx="455808" cy="751561"/>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聚合</a:t>
            </a:r>
            <a:endParaRPr kumimoji="1" lang="en-US" altLang="zh-CN">
              <a:solidFill>
                <a:schemeClr val="bg1"/>
              </a:solidFill>
            </a:endParaRPr>
          </a:p>
          <a:p>
            <a:pPr algn="ctr"/>
            <a:r>
              <a:rPr kumimoji="1" lang="zh-CN" altLang="en-US">
                <a:solidFill>
                  <a:schemeClr val="bg1"/>
                </a:solidFill>
              </a:rPr>
              <a:t>对象</a:t>
            </a:r>
          </a:p>
        </p:txBody>
      </p:sp>
      <p:sp>
        <p:nvSpPr>
          <p:cNvPr id="13" name="圆角矩形 12">
            <a:extLst>
              <a:ext uri="{FF2B5EF4-FFF2-40B4-BE49-F238E27FC236}">
                <a16:creationId xmlns:a16="http://schemas.microsoft.com/office/drawing/2014/main" id="{113DB29C-69C3-F946-9AC9-F0CEBB3103DE}"/>
              </a:ext>
            </a:extLst>
          </p:cNvPr>
          <p:cNvSpPr/>
          <p:nvPr/>
        </p:nvSpPr>
        <p:spPr>
          <a:xfrm>
            <a:off x="56368" y="1412802"/>
            <a:ext cx="455808" cy="503486"/>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数据</a:t>
            </a:r>
            <a:endParaRPr kumimoji="1" lang="en-US" altLang="zh-CN">
              <a:solidFill>
                <a:schemeClr val="bg1"/>
              </a:solidFill>
            </a:endParaRPr>
          </a:p>
          <a:p>
            <a:pPr algn="ctr"/>
            <a:r>
              <a:rPr kumimoji="1" lang="zh-CN" altLang="en-US">
                <a:solidFill>
                  <a:schemeClr val="bg1"/>
                </a:solidFill>
              </a:rPr>
              <a:t>仓储</a:t>
            </a:r>
          </a:p>
        </p:txBody>
      </p:sp>
      <p:sp>
        <p:nvSpPr>
          <p:cNvPr id="14" name="圆角矩形 13">
            <a:extLst>
              <a:ext uri="{FF2B5EF4-FFF2-40B4-BE49-F238E27FC236}">
                <a16:creationId xmlns:a16="http://schemas.microsoft.com/office/drawing/2014/main" id="{310CC755-FF4C-6242-AE5A-F52DEB9D8684}"/>
              </a:ext>
            </a:extLst>
          </p:cNvPr>
          <p:cNvSpPr/>
          <p:nvPr/>
        </p:nvSpPr>
        <p:spPr>
          <a:xfrm>
            <a:off x="56368" y="1931359"/>
            <a:ext cx="455808" cy="1669093"/>
          </a:xfrm>
          <a:prstGeom prst="roundRect">
            <a:avLst>
              <a:gd name="adj" fmla="val 5023"/>
            </a:avLst>
          </a:prstGeom>
          <a:noFill/>
          <a:ln w="6350">
            <a:solidFill>
              <a:schemeClr val="accent1">
                <a:lumMod val="20000"/>
                <a:lumOff val="80000"/>
              </a:schemeClr>
            </a:solidFill>
            <a:extLst>
              <a:ext uri="{C807C97D-BFC1-408E-A445-0C87EB9F89A2}">
                <ask:lineSketchStyleProps xmlns:ask="http://schemas.microsoft.com/office/drawing/2018/sketchyshapes" sd="3432359896">
                  <a:custGeom>
                    <a:avLst/>
                    <a:gdLst>
                      <a:gd name="connsiteX0" fmla="*/ 0 w 2254685"/>
                      <a:gd name="connsiteY0" fmla="*/ 37751 h 751561"/>
                      <a:gd name="connsiteX1" fmla="*/ 37751 w 2254685"/>
                      <a:gd name="connsiteY1" fmla="*/ 0 h 751561"/>
                      <a:gd name="connsiteX2" fmla="*/ 582547 w 2254685"/>
                      <a:gd name="connsiteY2" fmla="*/ 0 h 751561"/>
                      <a:gd name="connsiteX3" fmla="*/ 1105551 w 2254685"/>
                      <a:gd name="connsiteY3" fmla="*/ 0 h 751561"/>
                      <a:gd name="connsiteX4" fmla="*/ 1584971 w 2254685"/>
                      <a:gd name="connsiteY4" fmla="*/ 0 h 751561"/>
                      <a:gd name="connsiteX5" fmla="*/ 2216934 w 2254685"/>
                      <a:gd name="connsiteY5" fmla="*/ 0 h 751561"/>
                      <a:gd name="connsiteX6" fmla="*/ 2254685 w 2254685"/>
                      <a:gd name="connsiteY6" fmla="*/ 37751 h 751561"/>
                      <a:gd name="connsiteX7" fmla="*/ 2254685 w 2254685"/>
                      <a:gd name="connsiteY7" fmla="*/ 713810 h 751561"/>
                      <a:gd name="connsiteX8" fmla="*/ 2216934 w 2254685"/>
                      <a:gd name="connsiteY8" fmla="*/ 751561 h 751561"/>
                      <a:gd name="connsiteX9" fmla="*/ 1672138 w 2254685"/>
                      <a:gd name="connsiteY9" fmla="*/ 751561 h 751561"/>
                      <a:gd name="connsiteX10" fmla="*/ 1127343 w 2254685"/>
                      <a:gd name="connsiteY10" fmla="*/ 751561 h 751561"/>
                      <a:gd name="connsiteX11" fmla="*/ 538963 w 2254685"/>
                      <a:gd name="connsiteY11" fmla="*/ 751561 h 751561"/>
                      <a:gd name="connsiteX12" fmla="*/ 37751 w 2254685"/>
                      <a:gd name="connsiteY12" fmla="*/ 751561 h 751561"/>
                      <a:gd name="connsiteX13" fmla="*/ 0 w 2254685"/>
                      <a:gd name="connsiteY13" fmla="*/ 713810 h 751561"/>
                      <a:gd name="connsiteX14" fmla="*/ 0 w 2254685"/>
                      <a:gd name="connsiteY14" fmla="*/ 37751 h 75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54685" h="751561" extrusionOk="0">
                        <a:moveTo>
                          <a:pt x="0" y="37751"/>
                        </a:moveTo>
                        <a:cubicBezTo>
                          <a:pt x="747" y="15495"/>
                          <a:pt x="17032" y="1599"/>
                          <a:pt x="37751" y="0"/>
                        </a:cubicBezTo>
                        <a:cubicBezTo>
                          <a:pt x="271662" y="24299"/>
                          <a:pt x="378220" y="22882"/>
                          <a:pt x="582547" y="0"/>
                        </a:cubicBezTo>
                        <a:cubicBezTo>
                          <a:pt x="786874" y="-22882"/>
                          <a:pt x="881521" y="-14198"/>
                          <a:pt x="1105551" y="0"/>
                        </a:cubicBezTo>
                        <a:cubicBezTo>
                          <a:pt x="1329581" y="14198"/>
                          <a:pt x="1470170" y="-11037"/>
                          <a:pt x="1584971" y="0"/>
                        </a:cubicBezTo>
                        <a:cubicBezTo>
                          <a:pt x="1699772" y="11037"/>
                          <a:pt x="1995933" y="-31363"/>
                          <a:pt x="2216934" y="0"/>
                        </a:cubicBezTo>
                        <a:cubicBezTo>
                          <a:pt x="2238121" y="-3349"/>
                          <a:pt x="2250224" y="19099"/>
                          <a:pt x="2254685" y="37751"/>
                        </a:cubicBezTo>
                        <a:cubicBezTo>
                          <a:pt x="2248276" y="241810"/>
                          <a:pt x="2285648" y="489158"/>
                          <a:pt x="2254685" y="713810"/>
                        </a:cubicBezTo>
                        <a:cubicBezTo>
                          <a:pt x="2258455" y="737041"/>
                          <a:pt x="2240445" y="751847"/>
                          <a:pt x="2216934" y="751561"/>
                        </a:cubicBezTo>
                        <a:cubicBezTo>
                          <a:pt x="1985692" y="755573"/>
                          <a:pt x="1905523" y="749308"/>
                          <a:pt x="1672138" y="751561"/>
                        </a:cubicBezTo>
                        <a:cubicBezTo>
                          <a:pt x="1438753" y="753814"/>
                          <a:pt x="1375267" y="768993"/>
                          <a:pt x="1127343" y="751561"/>
                        </a:cubicBezTo>
                        <a:cubicBezTo>
                          <a:pt x="879419" y="734129"/>
                          <a:pt x="691310" y="755441"/>
                          <a:pt x="538963" y="751561"/>
                        </a:cubicBezTo>
                        <a:cubicBezTo>
                          <a:pt x="386616" y="747681"/>
                          <a:pt x="234461" y="742599"/>
                          <a:pt x="37751" y="751561"/>
                        </a:cubicBezTo>
                        <a:cubicBezTo>
                          <a:pt x="16476" y="749173"/>
                          <a:pt x="-3162" y="736421"/>
                          <a:pt x="0" y="713810"/>
                        </a:cubicBezTo>
                        <a:cubicBezTo>
                          <a:pt x="15586" y="533699"/>
                          <a:pt x="-12878" y="341947"/>
                          <a:pt x="0" y="3775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领域</a:t>
            </a:r>
            <a:endParaRPr kumimoji="1" lang="en-US" altLang="zh-CN">
              <a:solidFill>
                <a:schemeClr val="bg1"/>
              </a:solidFill>
            </a:endParaRPr>
          </a:p>
          <a:p>
            <a:pPr algn="ctr"/>
            <a:r>
              <a:rPr kumimoji="1" lang="zh-CN" altLang="en-US">
                <a:solidFill>
                  <a:schemeClr val="bg1"/>
                </a:solidFill>
              </a:rPr>
              <a:t>服务</a:t>
            </a:r>
          </a:p>
        </p:txBody>
      </p:sp>
      <p:sp>
        <p:nvSpPr>
          <p:cNvPr id="15" name="圆角矩形 14">
            <a:extLst>
              <a:ext uri="{FF2B5EF4-FFF2-40B4-BE49-F238E27FC236}">
                <a16:creationId xmlns:a16="http://schemas.microsoft.com/office/drawing/2014/main" id="{9379C40B-7C30-C643-B0E0-A866341098FB}"/>
              </a:ext>
            </a:extLst>
          </p:cNvPr>
          <p:cNvSpPr/>
          <p:nvPr/>
        </p:nvSpPr>
        <p:spPr>
          <a:xfrm>
            <a:off x="697628" y="2041744"/>
            <a:ext cx="2011820" cy="776612"/>
          </a:xfrm>
          <a:prstGeom prst="roundRect">
            <a:avLst>
              <a:gd name="adj" fmla="val 5908"/>
            </a:avLst>
          </a:prstGeom>
          <a:noFill/>
          <a:ln w="3175">
            <a:solidFill>
              <a:srgbClr val="FFC000"/>
            </a:solidFill>
            <a:extLst>
              <a:ext uri="{C807C97D-BFC1-408E-A445-0C87EB9F89A2}">
                <ask:lineSketchStyleProps xmlns:ask="http://schemas.microsoft.com/office/drawing/2018/sketchyshapes" sd="1136257699">
                  <a:custGeom>
                    <a:avLst/>
                    <a:gdLst>
                      <a:gd name="connsiteX0" fmla="*/ 0 w 2011820"/>
                      <a:gd name="connsiteY0" fmla="*/ 45882 h 776612"/>
                      <a:gd name="connsiteX1" fmla="*/ 45882 w 2011820"/>
                      <a:gd name="connsiteY1" fmla="*/ 0 h 776612"/>
                      <a:gd name="connsiteX2" fmla="*/ 468294 w 2011820"/>
                      <a:gd name="connsiteY2" fmla="*/ 0 h 776612"/>
                      <a:gd name="connsiteX3" fmla="*/ 909907 w 2011820"/>
                      <a:gd name="connsiteY3" fmla="*/ 0 h 776612"/>
                      <a:gd name="connsiteX4" fmla="*/ 1332320 w 2011820"/>
                      <a:gd name="connsiteY4" fmla="*/ 0 h 776612"/>
                      <a:gd name="connsiteX5" fmla="*/ 1965938 w 2011820"/>
                      <a:gd name="connsiteY5" fmla="*/ 0 h 776612"/>
                      <a:gd name="connsiteX6" fmla="*/ 2011820 w 2011820"/>
                      <a:gd name="connsiteY6" fmla="*/ 45882 h 776612"/>
                      <a:gd name="connsiteX7" fmla="*/ 2011820 w 2011820"/>
                      <a:gd name="connsiteY7" fmla="*/ 388306 h 776612"/>
                      <a:gd name="connsiteX8" fmla="*/ 2011820 w 2011820"/>
                      <a:gd name="connsiteY8" fmla="*/ 730730 h 776612"/>
                      <a:gd name="connsiteX9" fmla="*/ 1965938 w 2011820"/>
                      <a:gd name="connsiteY9" fmla="*/ 776612 h 776612"/>
                      <a:gd name="connsiteX10" fmla="*/ 1447523 w 2011820"/>
                      <a:gd name="connsiteY10" fmla="*/ 776612 h 776612"/>
                      <a:gd name="connsiteX11" fmla="*/ 929108 w 2011820"/>
                      <a:gd name="connsiteY11" fmla="*/ 776612 h 776612"/>
                      <a:gd name="connsiteX12" fmla="*/ 468294 w 2011820"/>
                      <a:gd name="connsiteY12" fmla="*/ 776612 h 776612"/>
                      <a:gd name="connsiteX13" fmla="*/ 45882 w 2011820"/>
                      <a:gd name="connsiteY13" fmla="*/ 776612 h 776612"/>
                      <a:gd name="connsiteX14" fmla="*/ 0 w 2011820"/>
                      <a:gd name="connsiteY14" fmla="*/ 730730 h 776612"/>
                      <a:gd name="connsiteX15" fmla="*/ 0 w 2011820"/>
                      <a:gd name="connsiteY15" fmla="*/ 374609 h 776612"/>
                      <a:gd name="connsiteX16" fmla="*/ 0 w 2011820"/>
                      <a:gd name="connsiteY16" fmla="*/ 45882 h 776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1820" h="776612" extrusionOk="0">
                        <a:moveTo>
                          <a:pt x="0" y="45882"/>
                        </a:moveTo>
                        <a:cubicBezTo>
                          <a:pt x="1831" y="18918"/>
                          <a:pt x="18281" y="1280"/>
                          <a:pt x="45882" y="0"/>
                        </a:cubicBezTo>
                        <a:cubicBezTo>
                          <a:pt x="216091" y="-48621"/>
                          <a:pt x="309150" y="23087"/>
                          <a:pt x="468294" y="0"/>
                        </a:cubicBezTo>
                        <a:cubicBezTo>
                          <a:pt x="627438" y="-23087"/>
                          <a:pt x="698613" y="22259"/>
                          <a:pt x="909907" y="0"/>
                        </a:cubicBezTo>
                        <a:cubicBezTo>
                          <a:pt x="1121201" y="-22259"/>
                          <a:pt x="1241727" y="29076"/>
                          <a:pt x="1332320" y="0"/>
                        </a:cubicBezTo>
                        <a:cubicBezTo>
                          <a:pt x="1422913" y="-29076"/>
                          <a:pt x="1828041" y="47779"/>
                          <a:pt x="1965938" y="0"/>
                        </a:cubicBezTo>
                        <a:cubicBezTo>
                          <a:pt x="1990311" y="6915"/>
                          <a:pt x="2015201" y="14712"/>
                          <a:pt x="2011820" y="45882"/>
                        </a:cubicBezTo>
                        <a:cubicBezTo>
                          <a:pt x="2020309" y="162808"/>
                          <a:pt x="2004963" y="291264"/>
                          <a:pt x="2011820" y="388306"/>
                        </a:cubicBezTo>
                        <a:cubicBezTo>
                          <a:pt x="2018677" y="485348"/>
                          <a:pt x="2007415" y="599526"/>
                          <a:pt x="2011820" y="730730"/>
                        </a:cubicBezTo>
                        <a:cubicBezTo>
                          <a:pt x="2019001" y="753604"/>
                          <a:pt x="1988967" y="770940"/>
                          <a:pt x="1965938" y="776612"/>
                        </a:cubicBezTo>
                        <a:cubicBezTo>
                          <a:pt x="1856169" y="836572"/>
                          <a:pt x="1678425" y="755774"/>
                          <a:pt x="1447523" y="776612"/>
                        </a:cubicBezTo>
                        <a:cubicBezTo>
                          <a:pt x="1216621" y="797450"/>
                          <a:pt x="1143902" y="728305"/>
                          <a:pt x="929108" y="776612"/>
                        </a:cubicBezTo>
                        <a:cubicBezTo>
                          <a:pt x="714314" y="824919"/>
                          <a:pt x="680167" y="760927"/>
                          <a:pt x="468294" y="776612"/>
                        </a:cubicBezTo>
                        <a:cubicBezTo>
                          <a:pt x="256421" y="792297"/>
                          <a:pt x="170791" y="747199"/>
                          <a:pt x="45882" y="776612"/>
                        </a:cubicBezTo>
                        <a:cubicBezTo>
                          <a:pt x="21708" y="779669"/>
                          <a:pt x="999" y="755283"/>
                          <a:pt x="0" y="730730"/>
                        </a:cubicBezTo>
                        <a:cubicBezTo>
                          <a:pt x="-13097" y="585573"/>
                          <a:pt x="29265" y="541661"/>
                          <a:pt x="0" y="374609"/>
                        </a:cubicBezTo>
                        <a:cubicBezTo>
                          <a:pt x="-29265" y="207557"/>
                          <a:pt x="36918" y="164682"/>
                          <a:pt x="0" y="45882"/>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6" name="圆角矩形 15">
            <a:extLst>
              <a:ext uri="{FF2B5EF4-FFF2-40B4-BE49-F238E27FC236}">
                <a16:creationId xmlns:a16="http://schemas.microsoft.com/office/drawing/2014/main" id="{A27C9D04-14D7-7D42-8251-54EC3EDF83BE}"/>
              </a:ext>
            </a:extLst>
          </p:cNvPr>
          <p:cNvSpPr/>
          <p:nvPr/>
        </p:nvSpPr>
        <p:spPr>
          <a:xfrm>
            <a:off x="697628" y="2861481"/>
            <a:ext cx="2011820" cy="715630"/>
          </a:xfrm>
          <a:prstGeom prst="roundRect">
            <a:avLst>
              <a:gd name="adj" fmla="val 5908"/>
            </a:avLst>
          </a:prstGeom>
          <a:noFill/>
          <a:ln w="3175">
            <a:solidFill>
              <a:srgbClr val="FFC000"/>
            </a:solidFill>
            <a:extLst>
              <a:ext uri="{C807C97D-BFC1-408E-A445-0C87EB9F89A2}">
                <ask:lineSketchStyleProps xmlns:ask="http://schemas.microsoft.com/office/drawing/2018/sketchyshapes" sd="2612758779">
                  <a:custGeom>
                    <a:avLst/>
                    <a:gdLst>
                      <a:gd name="connsiteX0" fmla="*/ 0 w 2011820"/>
                      <a:gd name="connsiteY0" fmla="*/ 42279 h 715630"/>
                      <a:gd name="connsiteX1" fmla="*/ 42279 w 2011820"/>
                      <a:gd name="connsiteY1" fmla="*/ 0 h 715630"/>
                      <a:gd name="connsiteX2" fmla="*/ 562640 w 2011820"/>
                      <a:gd name="connsiteY2" fmla="*/ 0 h 715630"/>
                      <a:gd name="connsiteX3" fmla="*/ 1083000 w 2011820"/>
                      <a:gd name="connsiteY3" fmla="*/ 0 h 715630"/>
                      <a:gd name="connsiteX4" fmla="*/ 1969541 w 2011820"/>
                      <a:gd name="connsiteY4" fmla="*/ 0 h 715630"/>
                      <a:gd name="connsiteX5" fmla="*/ 2011820 w 2011820"/>
                      <a:gd name="connsiteY5" fmla="*/ 42279 h 715630"/>
                      <a:gd name="connsiteX6" fmla="*/ 2011820 w 2011820"/>
                      <a:gd name="connsiteY6" fmla="*/ 345194 h 715630"/>
                      <a:gd name="connsiteX7" fmla="*/ 2011820 w 2011820"/>
                      <a:gd name="connsiteY7" fmla="*/ 673351 h 715630"/>
                      <a:gd name="connsiteX8" fmla="*/ 1969541 w 2011820"/>
                      <a:gd name="connsiteY8" fmla="*/ 715630 h 715630"/>
                      <a:gd name="connsiteX9" fmla="*/ 1449180 w 2011820"/>
                      <a:gd name="connsiteY9" fmla="*/ 715630 h 715630"/>
                      <a:gd name="connsiteX10" fmla="*/ 967365 w 2011820"/>
                      <a:gd name="connsiteY10" fmla="*/ 715630 h 715630"/>
                      <a:gd name="connsiteX11" fmla="*/ 524095 w 2011820"/>
                      <a:gd name="connsiteY11" fmla="*/ 715630 h 715630"/>
                      <a:gd name="connsiteX12" fmla="*/ 42279 w 2011820"/>
                      <a:gd name="connsiteY12" fmla="*/ 715630 h 715630"/>
                      <a:gd name="connsiteX13" fmla="*/ 0 w 2011820"/>
                      <a:gd name="connsiteY13" fmla="*/ 673351 h 715630"/>
                      <a:gd name="connsiteX14" fmla="*/ 0 w 2011820"/>
                      <a:gd name="connsiteY14" fmla="*/ 376747 h 715630"/>
                      <a:gd name="connsiteX15" fmla="*/ 0 w 2011820"/>
                      <a:gd name="connsiteY15" fmla="*/ 42279 h 71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11820" h="715630" extrusionOk="0">
                        <a:moveTo>
                          <a:pt x="0" y="42279"/>
                        </a:moveTo>
                        <a:cubicBezTo>
                          <a:pt x="1377" y="23234"/>
                          <a:pt x="13635" y="2295"/>
                          <a:pt x="42279" y="0"/>
                        </a:cubicBezTo>
                        <a:cubicBezTo>
                          <a:pt x="249369" y="-40624"/>
                          <a:pt x="370551" y="21309"/>
                          <a:pt x="562640" y="0"/>
                        </a:cubicBezTo>
                        <a:cubicBezTo>
                          <a:pt x="754729" y="-21309"/>
                          <a:pt x="842939" y="16076"/>
                          <a:pt x="1083000" y="0"/>
                        </a:cubicBezTo>
                        <a:cubicBezTo>
                          <a:pt x="1323061" y="-16076"/>
                          <a:pt x="1647479" y="103266"/>
                          <a:pt x="1969541" y="0"/>
                        </a:cubicBezTo>
                        <a:cubicBezTo>
                          <a:pt x="1992702" y="876"/>
                          <a:pt x="2012314" y="19118"/>
                          <a:pt x="2011820" y="42279"/>
                        </a:cubicBezTo>
                        <a:cubicBezTo>
                          <a:pt x="2032229" y="136842"/>
                          <a:pt x="2000736" y="238958"/>
                          <a:pt x="2011820" y="345194"/>
                        </a:cubicBezTo>
                        <a:cubicBezTo>
                          <a:pt x="2022904" y="451430"/>
                          <a:pt x="1989197" y="514940"/>
                          <a:pt x="2011820" y="673351"/>
                        </a:cubicBezTo>
                        <a:cubicBezTo>
                          <a:pt x="2018102" y="694717"/>
                          <a:pt x="1993209" y="715256"/>
                          <a:pt x="1969541" y="715630"/>
                        </a:cubicBezTo>
                        <a:cubicBezTo>
                          <a:pt x="1863060" y="776502"/>
                          <a:pt x="1646483" y="664601"/>
                          <a:pt x="1449180" y="715630"/>
                        </a:cubicBezTo>
                        <a:cubicBezTo>
                          <a:pt x="1251877" y="766659"/>
                          <a:pt x="1075484" y="706016"/>
                          <a:pt x="967365" y="715630"/>
                        </a:cubicBezTo>
                        <a:cubicBezTo>
                          <a:pt x="859247" y="725244"/>
                          <a:pt x="630782" y="698901"/>
                          <a:pt x="524095" y="715630"/>
                        </a:cubicBezTo>
                        <a:cubicBezTo>
                          <a:pt x="417408" y="732359"/>
                          <a:pt x="175791" y="700181"/>
                          <a:pt x="42279" y="715630"/>
                        </a:cubicBezTo>
                        <a:cubicBezTo>
                          <a:pt x="17338" y="717976"/>
                          <a:pt x="-4462" y="695955"/>
                          <a:pt x="0" y="673351"/>
                        </a:cubicBezTo>
                        <a:cubicBezTo>
                          <a:pt x="-18789" y="607796"/>
                          <a:pt x="8618" y="453363"/>
                          <a:pt x="0" y="376747"/>
                        </a:cubicBezTo>
                        <a:cubicBezTo>
                          <a:pt x="-8618" y="300131"/>
                          <a:pt x="8848" y="133514"/>
                          <a:pt x="0" y="4227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17" name="文本框 16">
            <a:extLst>
              <a:ext uri="{FF2B5EF4-FFF2-40B4-BE49-F238E27FC236}">
                <a16:creationId xmlns:a16="http://schemas.microsoft.com/office/drawing/2014/main" id="{6256D72B-E88D-CB46-8F13-52FD67C76862}"/>
              </a:ext>
            </a:extLst>
          </p:cNvPr>
          <p:cNvSpPr txBox="1"/>
          <p:nvPr/>
        </p:nvSpPr>
        <p:spPr>
          <a:xfrm>
            <a:off x="2952313" y="2310626"/>
            <a:ext cx="914400" cy="238848"/>
          </a:xfrm>
          <a:prstGeom prst="rect">
            <a:avLst/>
          </a:prstGeom>
          <a:noFill/>
        </p:spPr>
        <p:txBody>
          <a:bodyPr wrap="square" rtlCol="0">
            <a:spAutoFit/>
          </a:bodyPr>
          <a:lstStyle/>
          <a:p>
            <a:r>
              <a:rPr kumimoji="1" lang="zh-CN" altLang="en-US">
                <a:solidFill>
                  <a:schemeClr val="bg1"/>
                </a:solidFill>
              </a:rPr>
              <a:t>抽奖策略</a:t>
            </a:r>
          </a:p>
        </p:txBody>
      </p:sp>
      <p:sp>
        <p:nvSpPr>
          <p:cNvPr id="18" name="文本框 17">
            <a:extLst>
              <a:ext uri="{FF2B5EF4-FFF2-40B4-BE49-F238E27FC236}">
                <a16:creationId xmlns:a16="http://schemas.microsoft.com/office/drawing/2014/main" id="{1E8A1D69-EEB7-884E-81DC-C46B95323D9C}"/>
              </a:ext>
            </a:extLst>
          </p:cNvPr>
          <p:cNvSpPr txBox="1"/>
          <p:nvPr/>
        </p:nvSpPr>
        <p:spPr>
          <a:xfrm>
            <a:off x="2952313" y="3099872"/>
            <a:ext cx="914400" cy="238848"/>
          </a:xfrm>
          <a:prstGeom prst="rect">
            <a:avLst/>
          </a:prstGeom>
          <a:noFill/>
        </p:spPr>
        <p:txBody>
          <a:bodyPr wrap="square" rtlCol="0">
            <a:spAutoFit/>
          </a:bodyPr>
          <a:lstStyle/>
          <a:p>
            <a:r>
              <a:rPr kumimoji="1" lang="zh-CN" altLang="en-US">
                <a:solidFill>
                  <a:schemeClr val="bg1"/>
                </a:solidFill>
              </a:rPr>
              <a:t>策略包装</a:t>
            </a:r>
          </a:p>
        </p:txBody>
      </p:sp>
      <p:cxnSp>
        <p:nvCxnSpPr>
          <p:cNvPr id="19" name="直线箭头连接符 18">
            <a:extLst>
              <a:ext uri="{FF2B5EF4-FFF2-40B4-BE49-F238E27FC236}">
                <a16:creationId xmlns:a16="http://schemas.microsoft.com/office/drawing/2014/main" id="{EB682461-CF59-DD40-BC4E-FF8B28D28D37}"/>
              </a:ext>
            </a:extLst>
          </p:cNvPr>
          <p:cNvCxnSpPr>
            <a:cxnSpLocks/>
            <a:stCxn id="15" idx="3"/>
            <a:endCxn id="17" idx="1"/>
          </p:cNvCxnSpPr>
          <p:nvPr/>
        </p:nvCxnSpPr>
        <p:spPr>
          <a:xfrm>
            <a:off x="2709448" y="2430050"/>
            <a:ext cx="24286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FE627261-D85D-584E-BCFB-C3C836989C0E}"/>
              </a:ext>
            </a:extLst>
          </p:cNvPr>
          <p:cNvCxnSpPr>
            <a:cxnSpLocks/>
            <a:endCxn id="18" idx="1"/>
          </p:cNvCxnSpPr>
          <p:nvPr/>
        </p:nvCxnSpPr>
        <p:spPr>
          <a:xfrm>
            <a:off x="2709450" y="3219296"/>
            <a:ext cx="24286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4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逻辑设计</a:t>
            </a:r>
            <a:r>
              <a:rPr lang="zh-CN" altLang="en-US" sz="1050"/>
              <a:t>（斐波那契抽奖算法）</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3035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A970F01A-DB93-754B-B7F7-00C78E8F3912}"/>
              </a:ext>
            </a:extLst>
          </p:cNvPr>
          <p:cNvSpPr/>
          <p:nvPr/>
        </p:nvSpPr>
        <p:spPr>
          <a:xfrm>
            <a:off x="285320" y="138535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3" name="圆角矩形 2">
            <a:extLst>
              <a:ext uri="{FF2B5EF4-FFF2-40B4-BE49-F238E27FC236}">
                <a16:creationId xmlns:a16="http://schemas.microsoft.com/office/drawing/2014/main" id="{A58EFEEE-8071-9D48-832E-57FD3A5EB7F6}"/>
              </a:ext>
            </a:extLst>
          </p:cNvPr>
          <p:cNvSpPr/>
          <p:nvPr/>
        </p:nvSpPr>
        <p:spPr>
          <a:xfrm>
            <a:off x="285320" y="2005300"/>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4" name="圆角矩形 3">
            <a:extLst>
              <a:ext uri="{FF2B5EF4-FFF2-40B4-BE49-F238E27FC236}">
                <a16:creationId xmlns:a16="http://schemas.microsoft.com/office/drawing/2014/main" id="{A9720002-B0A7-FD4E-8D38-E0B431745E16}"/>
              </a:ext>
            </a:extLst>
          </p:cNvPr>
          <p:cNvSpPr/>
          <p:nvPr/>
        </p:nvSpPr>
        <p:spPr>
          <a:xfrm>
            <a:off x="285321" y="2840744"/>
            <a:ext cx="436575"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cxnSp>
        <p:nvCxnSpPr>
          <p:cNvPr id="5" name="直线箭头连接符 4">
            <a:extLst>
              <a:ext uri="{FF2B5EF4-FFF2-40B4-BE49-F238E27FC236}">
                <a16:creationId xmlns:a16="http://schemas.microsoft.com/office/drawing/2014/main" id="{D2836390-48BC-D04D-9E4A-20F4D183517A}"/>
              </a:ext>
            </a:extLst>
          </p:cNvPr>
          <p:cNvCxnSpPr>
            <a:cxnSpLocks/>
            <a:stCxn id="2" idx="2"/>
            <a:endCxn id="3" idx="0"/>
          </p:cNvCxnSpPr>
          <p:nvPr/>
        </p:nvCxnSpPr>
        <p:spPr>
          <a:xfrm>
            <a:off x="503606" y="1739426"/>
            <a:ext cx="0" cy="26587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564AE790-BA7E-E64E-B2F3-4E397097F2F9}"/>
              </a:ext>
            </a:extLst>
          </p:cNvPr>
          <p:cNvCxnSpPr>
            <a:cxnSpLocks/>
            <a:stCxn id="3" idx="2"/>
            <a:endCxn id="4" idx="0"/>
          </p:cNvCxnSpPr>
          <p:nvPr/>
        </p:nvCxnSpPr>
        <p:spPr>
          <a:xfrm>
            <a:off x="503609" y="2359372"/>
            <a:ext cx="1" cy="481372"/>
          </a:xfrm>
          <a:prstGeom prst="straightConnector1">
            <a:avLst/>
          </a:prstGeom>
        </p:spPr>
        <p:style>
          <a:lnRef idx="1">
            <a:schemeClr val="dk1"/>
          </a:lnRef>
          <a:fillRef idx="0">
            <a:schemeClr val="dk1"/>
          </a:fillRef>
          <a:effectRef idx="0">
            <a:schemeClr val="dk1"/>
          </a:effectRef>
          <a:fontRef idx="minor">
            <a:schemeClr val="tx1"/>
          </a:fontRef>
        </p:style>
      </p:cxnSp>
      <p:sp>
        <p:nvSpPr>
          <p:cNvPr id="7" name="圆角矩形 6">
            <a:extLst>
              <a:ext uri="{FF2B5EF4-FFF2-40B4-BE49-F238E27FC236}">
                <a16:creationId xmlns:a16="http://schemas.microsoft.com/office/drawing/2014/main" id="{D3DCA92B-F719-ED43-B1EA-3A79DB0CFAA5}"/>
              </a:ext>
            </a:extLst>
          </p:cNvPr>
          <p:cNvSpPr/>
          <p:nvPr/>
        </p:nvSpPr>
        <p:spPr>
          <a:xfrm>
            <a:off x="285320" y="898341"/>
            <a:ext cx="436574" cy="354072"/>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8" name="直线箭头连接符 7">
            <a:extLst>
              <a:ext uri="{FF2B5EF4-FFF2-40B4-BE49-F238E27FC236}">
                <a16:creationId xmlns:a16="http://schemas.microsoft.com/office/drawing/2014/main" id="{BF813DDB-EE05-3448-A1F8-D6A20BA0834E}"/>
              </a:ext>
            </a:extLst>
          </p:cNvPr>
          <p:cNvCxnSpPr>
            <a:cxnSpLocks/>
            <a:stCxn id="7" idx="2"/>
            <a:endCxn id="2" idx="0"/>
          </p:cNvCxnSpPr>
          <p:nvPr/>
        </p:nvCxnSpPr>
        <p:spPr>
          <a:xfrm>
            <a:off x="503606" y="1252414"/>
            <a:ext cx="0" cy="132938"/>
          </a:xfrm>
          <a:prstGeom prst="straightConnector1">
            <a:avLst/>
          </a:prstGeom>
        </p:spPr>
        <p:style>
          <a:lnRef idx="1">
            <a:schemeClr val="dk1"/>
          </a:lnRef>
          <a:fillRef idx="0">
            <a:schemeClr val="dk1"/>
          </a:fillRef>
          <a:effectRef idx="0">
            <a:schemeClr val="dk1"/>
          </a:effectRef>
          <a:fontRef idx="minor">
            <a:schemeClr val="tx1"/>
          </a:fontRef>
        </p:style>
      </p:cxnSp>
      <p:sp>
        <p:nvSpPr>
          <p:cNvPr id="9" name="圆角矩形 8">
            <a:extLst>
              <a:ext uri="{FF2B5EF4-FFF2-40B4-BE49-F238E27FC236}">
                <a16:creationId xmlns:a16="http://schemas.microsoft.com/office/drawing/2014/main" id="{4C7DC255-1957-1F48-A9D1-218C1DED7399}"/>
              </a:ext>
            </a:extLst>
          </p:cNvPr>
          <p:cNvSpPr/>
          <p:nvPr/>
        </p:nvSpPr>
        <p:spPr>
          <a:xfrm>
            <a:off x="2190146" y="1385351"/>
            <a:ext cx="436574" cy="3540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10" name="圆角矩形 9">
            <a:extLst>
              <a:ext uri="{FF2B5EF4-FFF2-40B4-BE49-F238E27FC236}">
                <a16:creationId xmlns:a16="http://schemas.microsoft.com/office/drawing/2014/main" id="{01E8EB4D-C745-124B-B275-2DA79DF5B102}"/>
              </a:ext>
            </a:extLst>
          </p:cNvPr>
          <p:cNvSpPr/>
          <p:nvPr/>
        </p:nvSpPr>
        <p:spPr>
          <a:xfrm>
            <a:off x="2190146" y="2005300"/>
            <a:ext cx="436574" cy="35407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11" name="圆角矩形 10">
            <a:extLst>
              <a:ext uri="{FF2B5EF4-FFF2-40B4-BE49-F238E27FC236}">
                <a16:creationId xmlns:a16="http://schemas.microsoft.com/office/drawing/2014/main" id="{4D17606B-6D7A-734E-B73A-7C6579A29DA7}"/>
              </a:ext>
            </a:extLst>
          </p:cNvPr>
          <p:cNvSpPr/>
          <p:nvPr/>
        </p:nvSpPr>
        <p:spPr>
          <a:xfrm>
            <a:off x="2190148" y="2840744"/>
            <a:ext cx="436575" cy="354072"/>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1.0</a:t>
            </a:r>
            <a:endParaRPr kumimoji="1" lang="zh-CN" altLang="en-US">
              <a:solidFill>
                <a:schemeClr val="bg1"/>
              </a:solidFill>
            </a:endParaRPr>
          </a:p>
        </p:txBody>
      </p:sp>
      <p:cxnSp>
        <p:nvCxnSpPr>
          <p:cNvPr id="12" name="直线箭头连接符 11">
            <a:extLst>
              <a:ext uri="{FF2B5EF4-FFF2-40B4-BE49-F238E27FC236}">
                <a16:creationId xmlns:a16="http://schemas.microsoft.com/office/drawing/2014/main" id="{EF5300F1-60B2-C243-85BC-C360652433E9}"/>
              </a:ext>
            </a:extLst>
          </p:cNvPr>
          <p:cNvCxnSpPr>
            <a:cxnSpLocks/>
            <a:stCxn id="9" idx="2"/>
            <a:endCxn id="10" idx="0"/>
          </p:cNvCxnSpPr>
          <p:nvPr/>
        </p:nvCxnSpPr>
        <p:spPr>
          <a:xfrm>
            <a:off x="2408433" y="1739426"/>
            <a:ext cx="0" cy="265877"/>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3" name="直线箭头连接符 12">
            <a:extLst>
              <a:ext uri="{FF2B5EF4-FFF2-40B4-BE49-F238E27FC236}">
                <a16:creationId xmlns:a16="http://schemas.microsoft.com/office/drawing/2014/main" id="{30B84C79-65F6-CA45-BE73-E09FD44C91E2}"/>
              </a:ext>
            </a:extLst>
          </p:cNvPr>
          <p:cNvCxnSpPr>
            <a:cxnSpLocks/>
            <a:stCxn id="10" idx="2"/>
            <a:endCxn id="11" idx="0"/>
          </p:cNvCxnSpPr>
          <p:nvPr/>
        </p:nvCxnSpPr>
        <p:spPr>
          <a:xfrm>
            <a:off x="2408436" y="2359372"/>
            <a:ext cx="1" cy="481372"/>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sp>
        <p:nvSpPr>
          <p:cNvPr id="14" name="圆角矩形 13">
            <a:extLst>
              <a:ext uri="{FF2B5EF4-FFF2-40B4-BE49-F238E27FC236}">
                <a16:creationId xmlns:a16="http://schemas.microsoft.com/office/drawing/2014/main" id="{B4B89AA9-C2A8-4B4F-A466-A2185459D43E}"/>
              </a:ext>
            </a:extLst>
          </p:cNvPr>
          <p:cNvSpPr/>
          <p:nvPr/>
        </p:nvSpPr>
        <p:spPr>
          <a:xfrm>
            <a:off x="2190146" y="898341"/>
            <a:ext cx="436574" cy="35407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a:t>
            </a:r>
            <a:endParaRPr kumimoji="1" lang="zh-CN" altLang="en-US">
              <a:solidFill>
                <a:schemeClr val="bg1"/>
              </a:solidFill>
            </a:endParaRPr>
          </a:p>
        </p:txBody>
      </p:sp>
      <p:cxnSp>
        <p:nvCxnSpPr>
          <p:cNvPr id="15" name="直线箭头连接符 14">
            <a:extLst>
              <a:ext uri="{FF2B5EF4-FFF2-40B4-BE49-F238E27FC236}">
                <a16:creationId xmlns:a16="http://schemas.microsoft.com/office/drawing/2014/main" id="{111A24B0-032F-1D49-B555-43769C68A385}"/>
              </a:ext>
            </a:extLst>
          </p:cNvPr>
          <p:cNvCxnSpPr>
            <a:cxnSpLocks/>
            <a:stCxn id="14" idx="2"/>
            <a:endCxn id="9" idx="0"/>
          </p:cNvCxnSpPr>
          <p:nvPr/>
        </p:nvCxnSpPr>
        <p:spPr>
          <a:xfrm>
            <a:off x="2408433" y="1252414"/>
            <a:ext cx="0" cy="132938"/>
          </a:xfrm>
          <a:prstGeom prst="straightConnector1">
            <a:avLst/>
          </a:prstGeom>
          <a:ln>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16" name="曲线连接符 15">
            <a:extLst>
              <a:ext uri="{FF2B5EF4-FFF2-40B4-BE49-F238E27FC236}">
                <a16:creationId xmlns:a16="http://schemas.microsoft.com/office/drawing/2014/main" id="{DDCEC239-1D77-5446-8C83-F53467B98A8B}"/>
              </a:ext>
            </a:extLst>
          </p:cNvPr>
          <p:cNvCxnSpPr>
            <a:cxnSpLocks/>
            <a:stCxn id="2" idx="3"/>
            <a:endCxn id="10" idx="1"/>
          </p:cNvCxnSpPr>
          <p:nvPr/>
        </p:nvCxnSpPr>
        <p:spPr>
          <a:xfrm>
            <a:off x="721896" y="1562390"/>
            <a:ext cx="1468253" cy="61994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0A3B399-F4BE-9A43-88A2-FCCAFB500F14}"/>
              </a:ext>
            </a:extLst>
          </p:cNvPr>
          <p:cNvCxnSpPr>
            <a:cxnSpLocks/>
            <a:stCxn id="3" idx="3"/>
            <a:endCxn id="10" idx="1"/>
          </p:cNvCxnSpPr>
          <p:nvPr/>
        </p:nvCxnSpPr>
        <p:spPr>
          <a:xfrm>
            <a:off x="721896" y="2182336"/>
            <a:ext cx="146825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97C0127E-E480-114F-9070-A5BE8EF2D94D}"/>
              </a:ext>
            </a:extLst>
          </p:cNvPr>
          <p:cNvCxnSpPr>
            <a:cxnSpLocks/>
            <a:stCxn id="4" idx="3"/>
            <a:endCxn id="11" idx="1"/>
          </p:cNvCxnSpPr>
          <p:nvPr/>
        </p:nvCxnSpPr>
        <p:spPr>
          <a:xfrm>
            <a:off x="721894" y="3017780"/>
            <a:ext cx="146825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a:extLst>
              <a:ext uri="{FF2B5EF4-FFF2-40B4-BE49-F238E27FC236}">
                <a16:creationId xmlns:a16="http://schemas.microsoft.com/office/drawing/2014/main" id="{356B4FD8-3D4D-5D45-82B0-785BA9C42F4C}"/>
              </a:ext>
            </a:extLst>
          </p:cNvPr>
          <p:cNvCxnSpPr>
            <a:cxnSpLocks/>
            <a:stCxn id="3" idx="3"/>
            <a:endCxn id="11" idx="1"/>
          </p:cNvCxnSpPr>
          <p:nvPr/>
        </p:nvCxnSpPr>
        <p:spPr>
          <a:xfrm>
            <a:off x="721896" y="2182336"/>
            <a:ext cx="1468253" cy="835444"/>
          </a:xfrm>
          <a:prstGeom prst="curvedConnector3">
            <a:avLst>
              <a:gd name="adj1" fmla="val 43913"/>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a:extLst>
              <a:ext uri="{FF2B5EF4-FFF2-40B4-BE49-F238E27FC236}">
                <a16:creationId xmlns:a16="http://schemas.microsoft.com/office/drawing/2014/main" id="{F2905827-D5D0-1D49-832A-D594E5B534D1}"/>
              </a:ext>
            </a:extLst>
          </p:cNvPr>
          <p:cNvCxnSpPr>
            <a:cxnSpLocks/>
            <a:stCxn id="2" idx="3"/>
            <a:endCxn id="11" idx="1"/>
          </p:cNvCxnSpPr>
          <p:nvPr/>
        </p:nvCxnSpPr>
        <p:spPr>
          <a:xfrm>
            <a:off x="721896" y="1562390"/>
            <a:ext cx="1468253" cy="1455393"/>
          </a:xfrm>
          <a:prstGeom prst="curvedConnector3">
            <a:avLst>
              <a:gd name="adj1" fmla="val 27524"/>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CF6BAE5-B466-D54A-B846-837F114F6C64}"/>
              </a:ext>
            </a:extLst>
          </p:cNvPr>
          <p:cNvSpPr txBox="1"/>
          <p:nvPr/>
        </p:nvSpPr>
        <p:spPr>
          <a:xfrm>
            <a:off x="1255121" y="2170659"/>
            <a:ext cx="914400"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endParaRPr kumimoji="1" lang="zh-CN" altLang="en-US"/>
          </a:p>
        </p:txBody>
      </p:sp>
      <p:sp>
        <p:nvSpPr>
          <p:cNvPr id="22" name="文本框 21">
            <a:extLst>
              <a:ext uri="{FF2B5EF4-FFF2-40B4-BE49-F238E27FC236}">
                <a16:creationId xmlns:a16="http://schemas.microsoft.com/office/drawing/2014/main" id="{41E50D51-1941-EF4A-90FA-462CEC813332}"/>
              </a:ext>
            </a:extLst>
          </p:cNvPr>
          <p:cNvSpPr txBox="1"/>
          <p:nvPr/>
        </p:nvSpPr>
        <p:spPr>
          <a:xfrm>
            <a:off x="853668" y="3041889"/>
            <a:ext cx="1387642" cy="238848"/>
          </a:xfrm>
          <a:prstGeom prst="rect">
            <a:avLst/>
          </a:prstGeom>
          <a:noFill/>
        </p:spPr>
        <p:txBody>
          <a:bodyPr wrap="square" rtlCol="0">
            <a:spAutoFit/>
          </a:bodyPr>
          <a:lstStyle/>
          <a:p>
            <a:r>
              <a:rPr kumimoji="1" lang="en-US" altLang="zh-CN"/>
              <a:t>∑</a:t>
            </a:r>
            <a:r>
              <a:rPr kumimoji="1" lang="zh-CN" altLang="en-US"/>
              <a:t> </a:t>
            </a:r>
            <a:r>
              <a:rPr kumimoji="1" lang="en-US" altLang="zh-CN"/>
              <a:t>=</a:t>
            </a:r>
            <a:r>
              <a:rPr kumimoji="1" lang="zh-CN" altLang="en-US"/>
              <a:t> </a:t>
            </a:r>
            <a:r>
              <a:rPr kumimoji="1" lang="en-US" altLang="zh-CN"/>
              <a:t>0.2</a:t>
            </a:r>
            <a:r>
              <a:rPr kumimoji="1" lang="zh-CN" altLang="en-US"/>
              <a:t> </a:t>
            </a:r>
            <a:r>
              <a:rPr kumimoji="1" lang="en-US" altLang="zh-CN"/>
              <a:t>+</a:t>
            </a:r>
            <a:r>
              <a:rPr kumimoji="1" lang="zh-CN" altLang="en-US"/>
              <a:t> </a:t>
            </a:r>
            <a:r>
              <a:rPr kumimoji="1" lang="en-US" altLang="zh-CN"/>
              <a:t>0.3</a:t>
            </a:r>
            <a:r>
              <a:rPr kumimoji="1" lang="zh-CN" altLang="en-US"/>
              <a:t> </a:t>
            </a:r>
            <a:r>
              <a:rPr kumimoji="1" lang="en-US" altLang="zh-CN"/>
              <a:t>+</a:t>
            </a:r>
            <a:r>
              <a:rPr kumimoji="1" lang="zh-CN" altLang="en-US"/>
              <a:t> </a:t>
            </a:r>
            <a:r>
              <a:rPr kumimoji="1" lang="en-US" altLang="zh-CN"/>
              <a:t>0.5</a:t>
            </a:r>
            <a:endParaRPr kumimoji="1" lang="zh-CN" altLang="en-US"/>
          </a:p>
        </p:txBody>
      </p:sp>
      <p:sp>
        <p:nvSpPr>
          <p:cNvPr id="23" name="圆角矩形 22">
            <a:extLst>
              <a:ext uri="{FF2B5EF4-FFF2-40B4-BE49-F238E27FC236}">
                <a16:creationId xmlns:a16="http://schemas.microsoft.com/office/drawing/2014/main" id="{E7C95F0D-3F5D-5340-B4D0-690D03667524}"/>
              </a:ext>
            </a:extLst>
          </p:cNvPr>
          <p:cNvSpPr/>
          <p:nvPr/>
        </p:nvSpPr>
        <p:spPr>
          <a:xfrm>
            <a:off x="2988815" y="445725"/>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0.7</a:t>
            </a:r>
            <a:endParaRPr kumimoji="1" lang="zh-CN" altLang="en-US">
              <a:solidFill>
                <a:schemeClr val="bg1"/>
              </a:solidFill>
            </a:endParaRPr>
          </a:p>
        </p:txBody>
      </p:sp>
      <p:cxnSp>
        <p:nvCxnSpPr>
          <p:cNvPr id="24" name="曲线连接符 23">
            <a:extLst>
              <a:ext uri="{FF2B5EF4-FFF2-40B4-BE49-F238E27FC236}">
                <a16:creationId xmlns:a16="http://schemas.microsoft.com/office/drawing/2014/main" id="{E7DAD505-A91F-6D4B-AC10-6D1F6A3A4019}"/>
              </a:ext>
            </a:extLst>
          </p:cNvPr>
          <p:cNvCxnSpPr>
            <a:cxnSpLocks/>
            <a:stCxn id="23" idx="2"/>
            <a:endCxn id="25" idx="6"/>
          </p:cNvCxnSpPr>
          <p:nvPr/>
        </p:nvCxnSpPr>
        <p:spPr>
          <a:xfrm rot="5400000">
            <a:off x="1939986" y="1265498"/>
            <a:ext cx="1732814" cy="801419"/>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EFC146C-FA67-A441-8BF3-E2D4A9AC586B}"/>
              </a:ext>
            </a:extLst>
          </p:cNvPr>
          <p:cNvSpPr/>
          <p:nvPr/>
        </p:nvSpPr>
        <p:spPr>
          <a:xfrm>
            <a:off x="2180520" y="2420030"/>
            <a:ext cx="225162" cy="22516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6" name="文本框 25">
            <a:extLst>
              <a:ext uri="{FF2B5EF4-FFF2-40B4-BE49-F238E27FC236}">
                <a16:creationId xmlns:a16="http://schemas.microsoft.com/office/drawing/2014/main" id="{79516AC2-8C0A-C44F-BDE4-EFEF540E8712}"/>
              </a:ext>
            </a:extLst>
          </p:cNvPr>
          <p:cNvSpPr txBox="1"/>
          <p:nvPr/>
        </p:nvSpPr>
        <p:spPr>
          <a:xfrm>
            <a:off x="2581572" y="2350054"/>
            <a:ext cx="914400" cy="238848"/>
          </a:xfrm>
          <a:prstGeom prst="rect">
            <a:avLst/>
          </a:prstGeom>
          <a:noFill/>
        </p:spPr>
        <p:txBody>
          <a:bodyPr wrap="square" rtlCol="0">
            <a:spAutoFit/>
          </a:bodyPr>
          <a:lstStyle/>
          <a:p>
            <a:r>
              <a:rPr kumimoji="1" lang="zh-CN" altLang="en-US">
                <a:solidFill>
                  <a:srgbClr val="C00000"/>
                </a:solidFill>
              </a:rPr>
              <a:t>中奖</a:t>
            </a:r>
          </a:p>
        </p:txBody>
      </p:sp>
      <p:cxnSp>
        <p:nvCxnSpPr>
          <p:cNvPr id="27" name="曲线连接符 26">
            <a:extLst>
              <a:ext uri="{FF2B5EF4-FFF2-40B4-BE49-F238E27FC236}">
                <a16:creationId xmlns:a16="http://schemas.microsoft.com/office/drawing/2014/main" id="{6D4EA0AA-AFC3-F049-AAA9-5DD5B0689BBF}"/>
              </a:ext>
            </a:extLst>
          </p:cNvPr>
          <p:cNvCxnSpPr>
            <a:cxnSpLocks/>
            <a:stCxn id="23" idx="2"/>
            <a:endCxn id="14" idx="3"/>
          </p:cNvCxnSpPr>
          <p:nvPr/>
        </p:nvCxnSpPr>
        <p:spPr>
          <a:xfrm rot="5400000">
            <a:off x="2779121" y="647399"/>
            <a:ext cx="27558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a:extLst>
              <a:ext uri="{FF2B5EF4-FFF2-40B4-BE49-F238E27FC236}">
                <a16:creationId xmlns:a16="http://schemas.microsoft.com/office/drawing/2014/main" id="{8E1D28F5-847D-9849-A9E2-AE9527F304A8}"/>
              </a:ext>
            </a:extLst>
          </p:cNvPr>
          <p:cNvCxnSpPr>
            <a:cxnSpLocks/>
            <a:stCxn id="23" idx="2"/>
            <a:endCxn id="9" idx="3"/>
          </p:cNvCxnSpPr>
          <p:nvPr/>
        </p:nvCxnSpPr>
        <p:spPr>
          <a:xfrm rot="5400000">
            <a:off x="2535616" y="890905"/>
            <a:ext cx="762590" cy="580381"/>
          </a:xfrm>
          <a:prstGeom prst="curvedConnector2">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A0E7492-1BAC-674C-A536-7063793E22DB}"/>
              </a:ext>
            </a:extLst>
          </p:cNvPr>
          <p:cNvSpPr txBox="1"/>
          <p:nvPr/>
        </p:nvSpPr>
        <p:spPr>
          <a:xfrm>
            <a:off x="3018280" y="834538"/>
            <a:ext cx="477695" cy="1378209"/>
          </a:xfrm>
          <a:prstGeom prst="rect">
            <a:avLst/>
          </a:prstGeom>
          <a:noFill/>
        </p:spPr>
        <p:txBody>
          <a:bodyPr vert="eaVert" wrap="square" rtlCol="0">
            <a:spAutoFit/>
          </a:bodyPr>
          <a:lstStyle/>
          <a:p>
            <a:r>
              <a:rPr kumimoji="1" lang="zh-CN" altLang="en-US"/>
              <a:t>循环匹配范围值</a:t>
            </a:r>
          </a:p>
          <a:p>
            <a:endParaRPr kumimoji="1" lang="zh-CN" altLang="en-US"/>
          </a:p>
        </p:txBody>
      </p:sp>
      <p:sp>
        <p:nvSpPr>
          <p:cNvPr id="30" name="文本框 29">
            <a:extLst>
              <a:ext uri="{FF2B5EF4-FFF2-40B4-BE49-F238E27FC236}">
                <a16:creationId xmlns:a16="http://schemas.microsoft.com/office/drawing/2014/main" id="{E969EB45-1C22-BF4E-80F0-DBB8B55B217E}"/>
              </a:ext>
            </a:extLst>
          </p:cNvPr>
          <p:cNvSpPr txBox="1"/>
          <p:nvPr/>
        </p:nvSpPr>
        <p:spPr>
          <a:xfrm>
            <a:off x="2865833" y="214372"/>
            <a:ext cx="682536" cy="238848"/>
          </a:xfrm>
          <a:prstGeom prst="rect">
            <a:avLst/>
          </a:prstGeom>
          <a:noFill/>
        </p:spPr>
        <p:txBody>
          <a:bodyPr wrap="square" rtlCol="0">
            <a:spAutoFit/>
          </a:bodyPr>
          <a:lstStyle/>
          <a:p>
            <a:pPr algn="ctr"/>
            <a:r>
              <a:rPr kumimoji="1" lang="zh-CN" altLang="en-US"/>
              <a:t>概率值</a:t>
            </a:r>
          </a:p>
        </p:txBody>
      </p:sp>
      <p:sp>
        <p:nvSpPr>
          <p:cNvPr id="31" name="文本框 30">
            <a:extLst>
              <a:ext uri="{FF2B5EF4-FFF2-40B4-BE49-F238E27FC236}">
                <a16:creationId xmlns:a16="http://schemas.microsoft.com/office/drawing/2014/main" id="{82B672A5-AD20-B947-A4AF-64479388DB14}"/>
              </a:ext>
            </a:extLst>
          </p:cNvPr>
          <p:cNvSpPr txBox="1"/>
          <p:nvPr/>
        </p:nvSpPr>
        <p:spPr>
          <a:xfrm>
            <a:off x="2988815" y="1805891"/>
            <a:ext cx="914400" cy="238848"/>
          </a:xfrm>
          <a:prstGeom prst="rect">
            <a:avLst/>
          </a:prstGeom>
          <a:noFill/>
        </p:spPr>
        <p:txBody>
          <a:bodyPr wrap="square" rtlCol="0">
            <a:spAutoFit/>
          </a:bodyPr>
          <a:lstStyle/>
          <a:p>
            <a:r>
              <a:rPr kumimoji="1" lang="en-US" altLang="zh-CN"/>
              <a:t>O(n)</a:t>
            </a:r>
            <a:endParaRPr kumimoji="1" lang="zh-CN" altLang="en-US"/>
          </a:p>
        </p:txBody>
      </p:sp>
    </p:spTree>
    <p:extLst>
      <p:ext uri="{BB962C8B-B14F-4D97-AF65-F5344CB8AC3E}">
        <p14:creationId xmlns:p14="http://schemas.microsoft.com/office/powerpoint/2010/main" val="388610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BD6F9B2-B94D-7348-898F-D9B9BED08169}"/>
              </a:ext>
            </a:extLst>
          </p:cNvPr>
          <p:cNvSpPr/>
          <p:nvPr/>
        </p:nvSpPr>
        <p:spPr>
          <a:xfrm>
            <a:off x="782971" y="276300"/>
            <a:ext cx="436574"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0.2</a:t>
            </a:r>
            <a:endParaRPr kumimoji="1" lang="zh-CN" altLang="en-US">
              <a:solidFill>
                <a:schemeClr val="bg1"/>
              </a:solidFill>
            </a:endParaRPr>
          </a:p>
        </p:txBody>
      </p:sp>
      <p:sp>
        <p:nvSpPr>
          <p:cNvPr id="4" name="圆角矩形 3">
            <a:extLst>
              <a:ext uri="{FF2B5EF4-FFF2-40B4-BE49-F238E27FC236}">
                <a16:creationId xmlns:a16="http://schemas.microsoft.com/office/drawing/2014/main" id="{B838B927-EC31-E94E-8BE2-99B733B428B9}"/>
              </a:ext>
            </a:extLst>
          </p:cNvPr>
          <p:cNvSpPr/>
          <p:nvPr/>
        </p:nvSpPr>
        <p:spPr>
          <a:xfrm>
            <a:off x="1691150" y="276300"/>
            <a:ext cx="436574" cy="354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0.3</a:t>
            </a:r>
            <a:endParaRPr kumimoji="1" lang="zh-CN" altLang="en-US">
              <a:solidFill>
                <a:schemeClr val="bg1"/>
              </a:solidFill>
            </a:endParaRPr>
          </a:p>
        </p:txBody>
      </p:sp>
      <p:sp>
        <p:nvSpPr>
          <p:cNvPr id="5" name="圆角矩形 4">
            <a:extLst>
              <a:ext uri="{FF2B5EF4-FFF2-40B4-BE49-F238E27FC236}">
                <a16:creationId xmlns:a16="http://schemas.microsoft.com/office/drawing/2014/main" id="{97A7A9E3-D23B-2148-9A55-7F77926125CB}"/>
              </a:ext>
            </a:extLst>
          </p:cNvPr>
          <p:cNvSpPr/>
          <p:nvPr/>
        </p:nvSpPr>
        <p:spPr>
          <a:xfrm>
            <a:off x="2599329" y="276300"/>
            <a:ext cx="436575" cy="35407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0.5</a:t>
            </a:r>
            <a:endParaRPr kumimoji="1" lang="zh-CN" altLang="en-US">
              <a:solidFill>
                <a:schemeClr val="bg1"/>
              </a:solidFill>
            </a:endParaRPr>
          </a:p>
        </p:txBody>
      </p:sp>
      <p:sp>
        <p:nvSpPr>
          <p:cNvPr id="6" name="圆角矩形 5">
            <a:extLst>
              <a:ext uri="{FF2B5EF4-FFF2-40B4-BE49-F238E27FC236}">
                <a16:creationId xmlns:a16="http://schemas.microsoft.com/office/drawing/2014/main" id="{448DE3A9-DA57-6143-BA8F-BB0FC1EC07F9}"/>
              </a:ext>
            </a:extLst>
          </p:cNvPr>
          <p:cNvSpPr/>
          <p:nvPr/>
        </p:nvSpPr>
        <p:spPr>
          <a:xfrm>
            <a:off x="782971" y="824112"/>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20</a:t>
            </a:r>
            <a:endParaRPr kumimoji="1" lang="zh-CN" altLang="en-US">
              <a:solidFill>
                <a:schemeClr val="tx1"/>
              </a:solidFill>
            </a:endParaRPr>
          </a:p>
        </p:txBody>
      </p:sp>
      <p:sp>
        <p:nvSpPr>
          <p:cNvPr id="7" name="圆角矩形 6">
            <a:extLst>
              <a:ext uri="{FF2B5EF4-FFF2-40B4-BE49-F238E27FC236}">
                <a16:creationId xmlns:a16="http://schemas.microsoft.com/office/drawing/2014/main" id="{542B1F68-392A-D847-83AA-FCCA422FDA69}"/>
              </a:ext>
            </a:extLst>
          </p:cNvPr>
          <p:cNvSpPr/>
          <p:nvPr/>
        </p:nvSpPr>
        <p:spPr>
          <a:xfrm>
            <a:off x="1691150" y="1073946"/>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21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50</a:t>
            </a:r>
            <a:endParaRPr kumimoji="1" lang="zh-CN" altLang="en-US">
              <a:solidFill>
                <a:schemeClr val="tx1"/>
              </a:solidFill>
            </a:endParaRPr>
          </a:p>
        </p:txBody>
      </p:sp>
      <p:sp>
        <p:nvSpPr>
          <p:cNvPr id="8" name="圆角矩形 7">
            <a:extLst>
              <a:ext uri="{FF2B5EF4-FFF2-40B4-BE49-F238E27FC236}">
                <a16:creationId xmlns:a16="http://schemas.microsoft.com/office/drawing/2014/main" id="{DEAE4C52-BB0C-894F-844A-54E67C3AC66D}"/>
              </a:ext>
            </a:extLst>
          </p:cNvPr>
          <p:cNvSpPr/>
          <p:nvPr/>
        </p:nvSpPr>
        <p:spPr>
          <a:xfrm>
            <a:off x="2599329" y="1323780"/>
            <a:ext cx="796212" cy="2084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tx1"/>
                </a:solidFill>
              </a:rPr>
              <a:t>51</a:t>
            </a:r>
            <a:r>
              <a:rPr kumimoji="1" lang="zh-CN" altLang="en-US">
                <a:solidFill>
                  <a:schemeClr val="tx1"/>
                </a:solidFill>
              </a:rPr>
              <a:t> </a:t>
            </a:r>
            <a:r>
              <a:rPr kumimoji="1" lang="en-US" altLang="zh-CN">
                <a:solidFill>
                  <a:schemeClr val="tx1"/>
                </a:solidFill>
              </a:rPr>
              <a:t>-</a:t>
            </a:r>
            <a:r>
              <a:rPr kumimoji="1" lang="zh-CN" altLang="en-US">
                <a:solidFill>
                  <a:schemeClr val="tx1"/>
                </a:solidFill>
              </a:rPr>
              <a:t> </a:t>
            </a:r>
            <a:r>
              <a:rPr kumimoji="1" lang="en-US" altLang="zh-CN">
                <a:solidFill>
                  <a:schemeClr val="tx1"/>
                </a:solidFill>
              </a:rPr>
              <a:t>100</a:t>
            </a:r>
            <a:endParaRPr kumimoji="1" lang="zh-CN" altLang="en-US">
              <a:solidFill>
                <a:schemeClr val="tx1"/>
              </a:solidFill>
            </a:endParaRPr>
          </a:p>
        </p:txBody>
      </p:sp>
      <p:cxnSp>
        <p:nvCxnSpPr>
          <p:cNvPr id="18" name="曲线连接符 17">
            <a:extLst>
              <a:ext uri="{FF2B5EF4-FFF2-40B4-BE49-F238E27FC236}">
                <a16:creationId xmlns:a16="http://schemas.microsoft.com/office/drawing/2014/main" id="{2A72E1F3-517D-EA4A-9549-BE82C665568C}"/>
              </a:ext>
            </a:extLst>
          </p:cNvPr>
          <p:cNvCxnSpPr>
            <a:cxnSpLocks/>
            <a:stCxn id="3" idx="2"/>
            <a:endCxn id="6" idx="0"/>
          </p:cNvCxnSpPr>
          <p:nvPr/>
        </p:nvCxnSpPr>
        <p:spPr>
          <a:xfrm rot="16200000" flipH="1">
            <a:off x="994297" y="637332"/>
            <a:ext cx="193740"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 name="曲线连接符 20">
            <a:extLst>
              <a:ext uri="{FF2B5EF4-FFF2-40B4-BE49-F238E27FC236}">
                <a16:creationId xmlns:a16="http://schemas.microsoft.com/office/drawing/2014/main" id="{F9394100-6257-C94F-9B49-9D7F27C805E3}"/>
              </a:ext>
            </a:extLst>
          </p:cNvPr>
          <p:cNvCxnSpPr>
            <a:cxnSpLocks/>
            <a:stCxn id="4" idx="2"/>
            <a:endCxn id="7" idx="0"/>
          </p:cNvCxnSpPr>
          <p:nvPr/>
        </p:nvCxnSpPr>
        <p:spPr>
          <a:xfrm rot="16200000" flipH="1">
            <a:off x="1777559" y="762249"/>
            <a:ext cx="443574" cy="17981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a:extLst>
              <a:ext uri="{FF2B5EF4-FFF2-40B4-BE49-F238E27FC236}">
                <a16:creationId xmlns:a16="http://schemas.microsoft.com/office/drawing/2014/main" id="{B276B5E7-6C1F-EA43-9D9D-B0CD49A028A1}"/>
              </a:ext>
            </a:extLst>
          </p:cNvPr>
          <p:cNvCxnSpPr>
            <a:cxnSpLocks/>
            <a:stCxn id="5" idx="2"/>
            <a:endCxn id="8" idx="0"/>
          </p:cNvCxnSpPr>
          <p:nvPr/>
        </p:nvCxnSpPr>
        <p:spPr>
          <a:xfrm rot="16200000" flipH="1">
            <a:off x="2560822" y="887167"/>
            <a:ext cx="693408" cy="17981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7" name="圆角矩形 26">
            <a:extLst>
              <a:ext uri="{FF2B5EF4-FFF2-40B4-BE49-F238E27FC236}">
                <a16:creationId xmlns:a16="http://schemas.microsoft.com/office/drawing/2014/main" id="{95944003-7433-1A41-8D00-43D09EB55D50}"/>
              </a:ext>
            </a:extLst>
          </p:cNvPr>
          <p:cNvSpPr/>
          <p:nvPr/>
        </p:nvSpPr>
        <p:spPr>
          <a:xfrm>
            <a:off x="785548"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28" name="圆角矩形 27">
            <a:extLst>
              <a:ext uri="{FF2B5EF4-FFF2-40B4-BE49-F238E27FC236}">
                <a16:creationId xmlns:a16="http://schemas.microsoft.com/office/drawing/2014/main" id="{B94A5980-A59D-C64F-83D8-D075BF425D51}"/>
              </a:ext>
            </a:extLst>
          </p:cNvPr>
          <p:cNvSpPr/>
          <p:nvPr/>
        </p:nvSpPr>
        <p:spPr>
          <a:xfrm>
            <a:off x="110502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2</a:t>
            </a:r>
            <a:endParaRPr kumimoji="1" lang="zh-CN" altLang="en-US">
              <a:solidFill>
                <a:schemeClr val="bg1"/>
              </a:solidFill>
            </a:endParaRPr>
          </a:p>
        </p:txBody>
      </p:sp>
      <p:sp>
        <p:nvSpPr>
          <p:cNvPr id="29" name="圆角矩形 28">
            <a:extLst>
              <a:ext uri="{FF2B5EF4-FFF2-40B4-BE49-F238E27FC236}">
                <a16:creationId xmlns:a16="http://schemas.microsoft.com/office/drawing/2014/main" id="{E7EB030F-D1F3-C742-9750-FE9F75C16A49}"/>
              </a:ext>
            </a:extLst>
          </p:cNvPr>
          <p:cNvSpPr/>
          <p:nvPr/>
        </p:nvSpPr>
        <p:spPr>
          <a:xfrm>
            <a:off x="1424504"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3</a:t>
            </a:r>
            <a:endParaRPr kumimoji="1" lang="zh-CN" altLang="en-US">
              <a:solidFill>
                <a:schemeClr val="bg1"/>
              </a:solidFill>
            </a:endParaRPr>
          </a:p>
        </p:txBody>
      </p:sp>
      <p:sp>
        <p:nvSpPr>
          <p:cNvPr id="31" name="圆角矩形 30">
            <a:extLst>
              <a:ext uri="{FF2B5EF4-FFF2-40B4-BE49-F238E27FC236}">
                <a16:creationId xmlns:a16="http://schemas.microsoft.com/office/drawing/2014/main" id="{95023E3D-21D5-274F-984F-E04D34E60D28}"/>
              </a:ext>
            </a:extLst>
          </p:cNvPr>
          <p:cNvSpPr/>
          <p:nvPr/>
        </p:nvSpPr>
        <p:spPr>
          <a:xfrm>
            <a:off x="2063460"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33" name="圆角矩形 32">
            <a:extLst>
              <a:ext uri="{FF2B5EF4-FFF2-40B4-BE49-F238E27FC236}">
                <a16:creationId xmlns:a16="http://schemas.microsoft.com/office/drawing/2014/main" id="{6D7B04A7-DB61-754A-9A9F-DA34557F7F07}"/>
              </a:ext>
            </a:extLst>
          </p:cNvPr>
          <p:cNvSpPr/>
          <p:nvPr/>
        </p:nvSpPr>
        <p:spPr>
          <a:xfrm>
            <a:off x="2702416"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4" name="圆角矩形 33">
            <a:extLst>
              <a:ext uri="{FF2B5EF4-FFF2-40B4-BE49-F238E27FC236}">
                <a16:creationId xmlns:a16="http://schemas.microsoft.com/office/drawing/2014/main" id="{A95D7E93-C7B5-0F4A-8402-21BCD5BB4B61}"/>
              </a:ext>
            </a:extLst>
          </p:cNvPr>
          <p:cNvSpPr/>
          <p:nvPr/>
        </p:nvSpPr>
        <p:spPr>
          <a:xfrm>
            <a:off x="3021894" y="2896805"/>
            <a:ext cx="274516" cy="2226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00">
              <a:solidFill>
                <a:schemeClr val="tx1"/>
              </a:solidFill>
            </a:endParaRPr>
          </a:p>
        </p:txBody>
      </p:sp>
      <p:sp>
        <p:nvSpPr>
          <p:cNvPr id="35" name="圆角矩形 34">
            <a:extLst>
              <a:ext uri="{FF2B5EF4-FFF2-40B4-BE49-F238E27FC236}">
                <a16:creationId xmlns:a16="http://schemas.microsoft.com/office/drawing/2014/main" id="{B6803AEC-A343-2644-9422-81AD9C413CCA}"/>
              </a:ext>
            </a:extLst>
          </p:cNvPr>
          <p:cNvSpPr/>
          <p:nvPr/>
        </p:nvSpPr>
        <p:spPr>
          <a:xfrm>
            <a:off x="3341373" y="2896805"/>
            <a:ext cx="274516" cy="222639"/>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6" name="文本框 35">
            <a:extLst>
              <a:ext uri="{FF2B5EF4-FFF2-40B4-BE49-F238E27FC236}">
                <a16:creationId xmlns:a16="http://schemas.microsoft.com/office/drawing/2014/main" id="{47BDF841-FB74-D545-8F04-8E119808E58C}"/>
              </a:ext>
            </a:extLst>
          </p:cNvPr>
          <p:cNvSpPr txBox="1"/>
          <p:nvPr/>
        </p:nvSpPr>
        <p:spPr>
          <a:xfrm>
            <a:off x="3015672" y="2880596"/>
            <a:ext cx="325701" cy="238848"/>
          </a:xfrm>
          <a:prstGeom prst="rect">
            <a:avLst/>
          </a:prstGeom>
          <a:noFill/>
        </p:spPr>
        <p:txBody>
          <a:bodyPr wrap="square" rtlCol="0">
            <a:spAutoFit/>
          </a:bodyPr>
          <a:lstStyle/>
          <a:p>
            <a:r>
              <a:rPr kumimoji="1" lang="en-US" altLang="zh-CN"/>
              <a:t>···</a:t>
            </a:r>
            <a:endParaRPr kumimoji="1" lang="zh-CN" altLang="en-US"/>
          </a:p>
        </p:txBody>
      </p:sp>
      <p:sp>
        <p:nvSpPr>
          <p:cNvPr id="37" name="文本框 36">
            <a:extLst>
              <a:ext uri="{FF2B5EF4-FFF2-40B4-BE49-F238E27FC236}">
                <a16:creationId xmlns:a16="http://schemas.microsoft.com/office/drawing/2014/main" id="{A45D8E85-1FB0-0D43-86E5-0817720A8852}"/>
              </a:ext>
            </a:extLst>
          </p:cNvPr>
          <p:cNvSpPr txBox="1"/>
          <p:nvPr/>
        </p:nvSpPr>
        <p:spPr>
          <a:xfrm>
            <a:off x="3286861" y="2896805"/>
            <a:ext cx="508097" cy="238848"/>
          </a:xfrm>
          <a:prstGeom prst="rect">
            <a:avLst/>
          </a:prstGeom>
          <a:noFill/>
        </p:spPr>
        <p:txBody>
          <a:bodyPr wrap="square" rtlCol="0">
            <a:spAutoFit/>
          </a:bodyPr>
          <a:lstStyle/>
          <a:p>
            <a:r>
              <a:rPr kumimoji="1" lang="en-US" altLang="zh-CN">
                <a:solidFill>
                  <a:schemeClr val="bg1"/>
                </a:solidFill>
              </a:rPr>
              <a:t>128</a:t>
            </a:r>
            <a:endParaRPr kumimoji="1" lang="zh-CN" altLang="en-US">
              <a:solidFill>
                <a:schemeClr val="bg1"/>
              </a:solidFill>
            </a:endParaRPr>
          </a:p>
        </p:txBody>
      </p:sp>
      <p:cxnSp>
        <p:nvCxnSpPr>
          <p:cNvPr id="38" name="直线箭头连接符 37">
            <a:extLst>
              <a:ext uri="{FF2B5EF4-FFF2-40B4-BE49-F238E27FC236}">
                <a16:creationId xmlns:a16="http://schemas.microsoft.com/office/drawing/2014/main" id="{9BCD9DCC-04B2-6E44-8461-FE4B5AE2509F}"/>
              </a:ext>
            </a:extLst>
          </p:cNvPr>
          <p:cNvCxnSpPr>
            <a:cxnSpLocks/>
          </p:cNvCxnSpPr>
          <p:nvPr/>
        </p:nvCxnSpPr>
        <p:spPr>
          <a:xfrm>
            <a:off x="794592" y="2102084"/>
            <a:ext cx="2612570" cy="0"/>
          </a:xfrm>
          <a:prstGeom prst="straightConnector1">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160718-8C16-3B42-8058-25DE7AC13AD2}"/>
              </a:ext>
            </a:extLst>
          </p:cNvPr>
          <p:cNvSpPr txBox="1"/>
          <p:nvPr/>
        </p:nvSpPr>
        <p:spPr>
          <a:xfrm>
            <a:off x="794592" y="2085561"/>
            <a:ext cx="2612570" cy="238848"/>
          </a:xfrm>
          <a:prstGeom prst="rect">
            <a:avLst/>
          </a:prstGeom>
          <a:noFill/>
        </p:spPr>
        <p:txBody>
          <a:bodyPr wrap="square" rtlCol="0">
            <a:spAutoFit/>
          </a:bodyPr>
          <a:lstStyle/>
          <a:p>
            <a:pPr algn="ctr"/>
            <a:r>
              <a:rPr kumimoji="1" lang="zh-CN" altLang="en-US"/>
              <a:t>转换后 </a:t>
            </a:r>
            <a:r>
              <a:rPr kumimoji="1" lang="en-US" altLang="zh-CN"/>
              <a:t>0</a:t>
            </a:r>
            <a:r>
              <a:rPr kumimoji="1" lang="zh-CN" altLang="en-US"/>
              <a:t> </a:t>
            </a:r>
            <a:r>
              <a:rPr kumimoji="1" lang="en-US" altLang="zh-CN"/>
              <a:t>-</a:t>
            </a:r>
            <a:r>
              <a:rPr kumimoji="1" lang="zh-CN" altLang="en-US"/>
              <a:t> </a:t>
            </a:r>
            <a:r>
              <a:rPr kumimoji="1" lang="en-US" altLang="zh-CN"/>
              <a:t>100</a:t>
            </a:r>
            <a:endParaRPr kumimoji="1" lang="zh-CN" altLang="en-US"/>
          </a:p>
        </p:txBody>
      </p:sp>
      <p:sp>
        <p:nvSpPr>
          <p:cNvPr id="43" name="文本框 42">
            <a:extLst>
              <a:ext uri="{FF2B5EF4-FFF2-40B4-BE49-F238E27FC236}">
                <a16:creationId xmlns:a16="http://schemas.microsoft.com/office/drawing/2014/main" id="{BEFF15FD-7874-6B49-A91C-93E76F8A65D4}"/>
              </a:ext>
            </a:extLst>
          </p:cNvPr>
          <p:cNvSpPr txBox="1"/>
          <p:nvPr/>
        </p:nvSpPr>
        <p:spPr>
          <a:xfrm>
            <a:off x="782972" y="1021697"/>
            <a:ext cx="796212" cy="238848"/>
          </a:xfrm>
          <a:prstGeom prst="rect">
            <a:avLst/>
          </a:prstGeom>
          <a:noFill/>
        </p:spPr>
        <p:txBody>
          <a:bodyPr wrap="square" rtlCol="0">
            <a:spAutoFit/>
          </a:bodyPr>
          <a:lstStyle/>
          <a:p>
            <a:pPr algn="ctr"/>
            <a:r>
              <a:rPr kumimoji="1" lang="zh-CN" altLang="en-US"/>
              <a:t>都是</a:t>
            </a:r>
            <a:r>
              <a:rPr kumimoji="1" lang="en-US" altLang="zh-CN"/>
              <a:t>A</a:t>
            </a:r>
            <a:r>
              <a:rPr kumimoji="1" lang="zh-CN" altLang="en-US"/>
              <a:t>奖品</a:t>
            </a:r>
          </a:p>
        </p:txBody>
      </p:sp>
      <p:sp>
        <p:nvSpPr>
          <p:cNvPr id="44" name="文本框 43">
            <a:extLst>
              <a:ext uri="{FF2B5EF4-FFF2-40B4-BE49-F238E27FC236}">
                <a16:creationId xmlns:a16="http://schemas.microsoft.com/office/drawing/2014/main" id="{A40FFD73-A337-244A-AD16-BF894AD752F1}"/>
              </a:ext>
            </a:extLst>
          </p:cNvPr>
          <p:cNvSpPr txBox="1"/>
          <p:nvPr/>
        </p:nvSpPr>
        <p:spPr>
          <a:xfrm>
            <a:off x="1676459" y="1293408"/>
            <a:ext cx="796212" cy="238848"/>
          </a:xfrm>
          <a:prstGeom prst="rect">
            <a:avLst/>
          </a:prstGeom>
          <a:noFill/>
        </p:spPr>
        <p:txBody>
          <a:bodyPr wrap="square" rtlCol="0">
            <a:spAutoFit/>
          </a:bodyPr>
          <a:lstStyle/>
          <a:p>
            <a:pPr algn="ctr"/>
            <a:r>
              <a:rPr kumimoji="1" lang="zh-CN" altLang="en-US"/>
              <a:t>都是</a:t>
            </a:r>
            <a:r>
              <a:rPr kumimoji="1" lang="en-US" altLang="zh-CN"/>
              <a:t>B</a:t>
            </a:r>
            <a:r>
              <a:rPr kumimoji="1" lang="zh-CN" altLang="en-US"/>
              <a:t>奖品</a:t>
            </a:r>
          </a:p>
        </p:txBody>
      </p:sp>
      <p:sp>
        <p:nvSpPr>
          <p:cNvPr id="45" name="文本框 44">
            <a:extLst>
              <a:ext uri="{FF2B5EF4-FFF2-40B4-BE49-F238E27FC236}">
                <a16:creationId xmlns:a16="http://schemas.microsoft.com/office/drawing/2014/main" id="{FE38B874-97F2-EF40-82C7-A5C97AA68574}"/>
              </a:ext>
            </a:extLst>
          </p:cNvPr>
          <p:cNvSpPr txBox="1"/>
          <p:nvPr/>
        </p:nvSpPr>
        <p:spPr>
          <a:xfrm>
            <a:off x="2604682" y="1540775"/>
            <a:ext cx="796212" cy="238848"/>
          </a:xfrm>
          <a:prstGeom prst="rect">
            <a:avLst/>
          </a:prstGeom>
          <a:noFill/>
        </p:spPr>
        <p:txBody>
          <a:bodyPr wrap="square" rtlCol="0">
            <a:spAutoFit/>
          </a:bodyPr>
          <a:lstStyle/>
          <a:p>
            <a:pPr algn="ctr"/>
            <a:r>
              <a:rPr kumimoji="1" lang="zh-CN" altLang="en-US"/>
              <a:t>都是</a:t>
            </a:r>
            <a:r>
              <a:rPr kumimoji="1" lang="en-US" altLang="zh-CN"/>
              <a:t>C</a:t>
            </a:r>
            <a:r>
              <a:rPr kumimoji="1" lang="zh-CN" altLang="en-US"/>
              <a:t>奖品</a:t>
            </a:r>
          </a:p>
        </p:txBody>
      </p:sp>
      <p:sp>
        <p:nvSpPr>
          <p:cNvPr id="46" name="文本框 45">
            <a:extLst>
              <a:ext uri="{FF2B5EF4-FFF2-40B4-BE49-F238E27FC236}">
                <a16:creationId xmlns:a16="http://schemas.microsoft.com/office/drawing/2014/main" id="{4DF67E7C-82A5-DA4B-B8E5-8D93703B35A8}"/>
              </a:ext>
            </a:extLst>
          </p:cNvPr>
          <p:cNvSpPr txBox="1"/>
          <p:nvPr/>
        </p:nvSpPr>
        <p:spPr>
          <a:xfrm>
            <a:off x="794592" y="24755"/>
            <a:ext cx="436574" cy="238848"/>
          </a:xfrm>
          <a:prstGeom prst="rect">
            <a:avLst/>
          </a:prstGeom>
          <a:noFill/>
        </p:spPr>
        <p:txBody>
          <a:bodyPr wrap="square" rtlCol="0">
            <a:spAutoFit/>
          </a:bodyPr>
          <a:lstStyle/>
          <a:p>
            <a:pPr algn="ctr"/>
            <a:r>
              <a:rPr kumimoji="1" lang="en-US" altLang="zh-CN"/>
              <a:t>A</a:t>
            </a:r>
            <a:endParaRPr kumimoji="1" lang="zh-CN" altLang="en-US"/>
          </a:p>
        </p:txBody>
      </p:sp>
      <p:sp>
        <p:nvSpPr>
          <p:cNvPr id="47" name="文本框 46">
            <a:extLst>
              <a:ext uri="{FF2B5EF4-FFF2-40B4-BE49-F238E27FC236}">
                <a16:creationId xmlns:a16="http://schemas.microsoft.com/office/drawing/2014/main" id="{C8A2E812-506A-9844-B462-E483CCAAE073}"/>
              </a:ext>
            </a:extLst>
          </p:cNvPr>
          <p:cNvSpPr txBox="1"/>
          <p:nvPr/>
        </p:nvSpPr>
        <p:spPr>
          <a:xfrm>
            <a:off x="1687507" y="31959"/>
            <a:ext cx="436574" cy="238848"/>
          </a:xfrm>
          <a:prstGeom prst="rect">
            <a:avLst/>
          </a:prstGeom>
          <a:noFill/>
        </p:spPr>
        <p:txBody>
          <a:bodyPr wrap="square" rtlCol="0">
            <a:spAutoFit/>
          </a:bodyPr>
          <a:lstStyle/>
          <a:p>
            <a:pPr algn="ctr"/>
            <a:r>
              <a:rPr kumimoji="1" lang="en-US" altLang="zh-CN"/>
              <a:t>B</a:t>
            </a:r>
            <a:endParaRPr kumimoji="1" lang="zh-CN" altLang="en-US"/>
          </a:p>
        </p:txBody>
      </p:sp>
      <p:sp>
        <p:nvSpPr>
          <p:cNvPr id="48" name="文本框 47">
            <a:extLst>
              <a:ext uri="{FF2B5EF4-FFF2-40B4-BE49-F238E27FC236}">
                <a16:creationId xmlns:a16="http://schemas.microsoft.com/office/drawing/2014/main" id="{6EFFA2D6-3D01-694E-9B5D-11CC4FA57100}"/>
              </a:ext>
            </a:extLst>
          </p:cNvPr>
          <p:cNvSpPr txBox="1"/>
          <p:nvPr/>
        </p:nvSpPr>
        <p:spPr>
          <a:xfrm>
            <a:off x="2599330" y="41085"/>
            <a:ext cx="436574" cy="238848"/>
          </a:xfrm>
          <a:prstGeom prst="rect">
            <a:avLst/>
          </a:prstGeom>
          <a:noFill/>
        </p:spPr>
        <p:txBody>
          <a:bodyPr wrap="square" rtlCol="0">
            <a:spAutoFit/>
          </a:bodyPr>
          <a:lstStyle/>
          <a:p>
            <a:pPr algn="ctr"/>
            <a:r>
              <a:rPr kumimoji="1" lang="en-US" altLang="zh-CN"/>
              <a:t>C</a:t>
            </a:r>
            <a:endParaRPr kumimoji="1" lang="zh-CN" altLang="en-US"/>
          </a:p>
        </p:txBody>
      </p:sp>
      <p:sp>
        <p:nvSpPr>
          <p:cNvPr id="50" name="圆角矩形 49">
            <a:extLst>
              <a:ext uri="{FF2B5EF4-FFF2-40B4-BE49-F238E27FC236}">
                <a16:creationId xmlns:a16="http://schemas.microsoft.com/office/drawing/2014/main" id="{807677F0-2F9A-BB47-9D7F-90200115DEAD}"/>
              </a:ext>
            </a:extLst>
          </p:cNvPr>
          <p:cNvSpPr/>
          <p:nvPr/>
        </p:nvSpPr>
        <p:spPr>
          <a:xfrm>
            <a:off x="782971" y="1813850"/>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1</a:t>
            </a:r>
            <a:endParaRPr kumimoji="1" lang="zh-CN" altLang="en-US" sz="950">
              <a:solidFill>
                <a:schemeClr val="bg1"/>
              </a:solidFill>
            </a:endParaRPr>
          </a:p>
        </p:txBody>
      </p:sp>
      <p:sp>
        <p:nvSpPr>
          <p:cNvPr id="51" name="圆角矩形 50">
            <a:extLst>
              <a:ext uri="{FF2B5EF4-FFF2-40B4-BE49-F238E27FC236}">
                <a16:creationId xmlns:a16="http://schemas.microsoft.com/office/drawing/2014/main" id="{F45BA4FC-0D8B-3248-8906-245BF9559208}"/>
              </a:ext>
            </a:extLst>
          </p:cNvPr>
          <p:cNvSpPr/>
          <p:nvPr/>
        </p:nvSpPr>
        <p:spPr>
          <a:xfrm>
            <a:off x="1687507" y="1813253"/>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2" name="文本框 51">
            <a:extLst>
              <a:ext uri="{FF2B5EF4-FFF2-40B4-BE49-F238E27FC236}">
                <a16:creationId xmlns:a16="http://schemas.microsoft.com/office/drawing/2014/main" id="{7E26B7CE-0D10-F844-9A36-CE90574FE78D}"/>
              </a:ext>
            </a:extLst>
          </p:cNvPr>
          <p:cNvSpPr txBox="1"/>
          <p:nvPr/>
        </p:nvSpPr>
        <p:spPr>
          <a:xfrm>
            <a:off x="1672816" y="1805148"/>
            <a:ext cx="384845" cy="238848"/>
          </a:xfrm>
          <a:prstGeom prst="rect">
            <a:avLst/>
          </a:prstGeom>
          <a:noFill/>
        </p:spPr>
        <p:txBody>
          <a:bodyPr wrap="square" rtlCol="0">
            <a:spAutoFit/>
          </a:bodyPr>
          <a:lstStyle/>
          <a:p>
            <a:r>
              <a:rPr kumimoji="1" lang="en-US" altLang="zh-CN">
                <a:solidFill>
                  <a:schemeClr val="bg1"/>
                </a:solidFill>
              </a:rPr>
              <a:t>46</a:t>
            </a:r>
            <a:endParaRPr kumimoji="1" lang="zh-CN" altLang="en-US">
              <a:solidFill>
                <a:schemeClr val="bg1"/>
              </a:solidFill>
            </a:endParaRPr>
          </a:p>
        </p:txBody>
      </p:sp>
      <p:sp>
        <p:nvSpPr>
          <p:cNvPr id="53" name="圆角矩形 52">
            <a:extLst>
              <a:ext uri="{FF2B5EF4-FFF2-40B4-BE49-F238E27FC236}">
                <a16:creationId xmlns:a16="http://schemas.microsoft.com/office/drawing/2014/main" id="{B4E4093D-15F8-DE47-A17A-D6010657A435}"/>
              </a:ext>
            </a:extLst>
          </p:cNvPr>
          <p:cNvSpPr/>
          <p:nvPr/>
        </p:nvSpPr>
        <p:spPr>
          <a:xfrm>
            <a:off x="2612708" y="1828878"/>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50">
              <a:solidFill>
                <a:schemeClr val="bg1"/>
              </a:solidFill>
            </a:endParaRPr>
          </a:p>
        </p:txBody>
      </p:sp>
      <p:sp>
        <p:nvSpPr>
          <p:cNvPr id="54" name="文本框 53">
            <a:extLst>
              <a:ext uri="{FF2B5EF4-FFF2-40B4-BE49-F238E27FC236}">
                <a16:creationId xmlns:a16="http://schemas.microsoft.com/office/drawing/2014/main" id="{A28FB07B-D444-FA4D-8B8F-5C7D7057127A}"/>
              </a:ext>
            </a:extLst>
          </p:cNvPr>
          <p:cNvSpPr txBox="1"/>
          <p:nvPr/>
        </p:nvSpPr>
        <p:spPr>
          <a:xfrm>
            <a:off x="2553077" y="1826829"/>
            <a:ext cx="384845" cy="238848"/>
          </a:xfrm>
          <a:prstGeom prst="rect">
            <a:avLst/>
          </a:prstGeom>
          <a:noFill/>
        </p:spPr>
        <p:txBody>
          <a:bodyPr wrap="square" rtlCol="0">
            <a:spAutoFit/>
          </a:bodyPr>
          <a:lstStyle/>
          <a:p>
            <a:r>
              <a:rPr kumimoji="1" lang="en-US" altLang="zh-CN">
                <a:solidFill>
                  <a:schemeClr val="bg1"/>
                </a:solidFill>
              </a:rPr>
              <a:t>100</a:t>
            </a:r>
            <a:endParaRPr kumimoji="1" lang="zh-CN" altLang="en-US">
              <a:solidFill>
                <a:schemeClr val="bg1"/>
              </a:solidFill>
            </a:endParaRPr>
          </a:p>
        </p:txBody>
      </p:sp>
      <p:sp>
        <p:nvSpPr>
          <p:cNvPr id="56" name="文本框 55">
            <a:extLst>
              <a:ext uri="{FF2B5EF4-FFF2-40B4-BE49-F238E27FC236}">
                <a16:creationId xmlns:a16="http://schemas.microsoft.com/office/drawing/2014/main" id="{D6FC78AF-A702-2B4C-AF73-4B3B0A50AB43}"/>
              </a:ext>
            </a:extLst>
          </p:cNvPr>
          <p:cNvSpPr txBox="1"/>
          <p:nvPr/>
        </p:nvSpPr>
        <p:spPr>
          <a:xfrm>
            <a:off x="2669646" y="2888700"/>
            <a:ext cx="352248" cy="238848"/>
          </a:xfrm>
          <a:prstGeom prst="rect">
            <a:avLst/>
          </a:prstGeom>
          <a:noFill/>
        </p:spPr>
        <p:txBody>
          <a:bodyPr wrap="square" rtlCol="0">
            <a:spAutoFit/>
          </a:bodyPr>
          <a:lstStyle/>
          <a:p>
            <a:r>
              <a:rPr kumimoji="1" lang="en-US" altLang="zh-CN">
                <a:solidFill>
                  <a:schemeClr val="bg1"/>
                </a:solidFill>
              </a:rPr>
              <a:t>14</a:t>
            </a:r>
            <a:endParaRPr kumimoji="1" lang="zh-CN" altLang="en-US">
              <a:solidFill>
                <a:schemeClr val="bg1"/>
              </a:solidFill>
            </a:endParaRPr>
          </a:p>
        </p:txBody>
      </p:sp>
      <p:sp>
        <p:nvSpPr>
          <p:cNvPr id="57" name="文本框 56">
            <a:extLst>
              <a:ext uri="{FF2B5EF4-FFF2-40B4-BE49-F238E27FC236}">
                <a16:creationId xmlns:a16="http://schemas.microsoft.com/office/drawing/2014/main" id="{911FA2B1-0C24-B240-ADBA-11ED84E5DA83}"/>
              </a:ext>
            </a:extLst>
          </p:cNvPr>
          <p:cNvSpPr txBox="1"/>
          <p:nvPr/>
        </p:nvSpPr>
        <p:spPr>
          <a:xfrm>
            <a:off x="2370492" y="2890634"/>
            <a:ext cx="325701" cy="238848"/>
          </a:xfrm>
          <a:prstGeom prst="rect">
            <a:avLst/>
          </a:prstGeom>
          <a:noFill/>
        </p:spPr>
        <p:txBody>
          <a:bodyPr wrap="square" rtlCol="0">
            <a:spAutoFit/>
          </a:bodyPr>
          <a:lstStyle/>
          <a:p>
            <a:r>
              <a:rPr kumimoji="1" lang="en-US" altLang="zh-CN"/>
              <a:t>···</a:t>
            </a:r>
            <a:endParaRPr kumimoji="1" lang="zh-CN" altLang="en-US"/>
          </a:p>
        </p:txBody>
      </p:sp>
      <p:sp>
        <p:nvSpPr>
          <p:cNvPr id="58" name="文本框 57">
            <a:extLst>
              <a:ext uri="{FF2B5EF4-FFF2-40B4-BE49-F238E27FC236}">
                <a16:creationId xmlns:a16="http://schemas.microsoft.com/office/drawing/2014/main" id="{3D20BD06-6626-334C-A6B7-A8C0EC2B507C}"/>
              </a:ext>
            </a:extLst>
          </p:cNvPr>
          <p:cNvSpPr txBox="1"/>
          <p:nvPr/>
        </p:nvSpPr>
        <p:spPr>
          <a:xfrm>
            <a:off x="1720964" y="2896805"/>
            <a:ext cx="325701" cy="238848"/>
          </a:xfrm>
          <a:prstGeom prst="rect">
            <a:avLst/>
          </a:prstGeom>
          <a:noFill/>
        </p:spPr>
        <p:txBody>
          <a:bodyPr wrap="square" rtlCol="0">
            <a:spAutoFit/>
          </a:bodyPr>
          <a:lstStyle/>
          <a:p>
            <a:r>
              <a:rPr kumimoji="1" lang="en-US" altLang="zh-CN"/>
              <a:t>···</a:t>
            </a:r>
            <a:endParaRPr kumimoji="1" lang="zh-CN" altLang="en-US"/>
          </a:p>
        </p:txBody>
      </p:sp>
      <p:sp>
        <p:nvSpPr>
          <p:cNvPr id="60" name="文本框 59">
            <a:extLst>
              <a:ext uri="{FF2B5EF4-FFF2-40B4-BE49-F238E27FC236}">
                <a16:creationId xmlns:a16="http://schemas.microsoft.com/office/drawing/2014/main" id="{D3DC9A9D-0A3F-C243-8AB0-AF5D9780D0F1}"/>
              </a:ext>
            </a:extLst>
          </p:cNvPr>
          <p:cNvSpPr txBox="1"/>
          <p:nvPr/>
        </p:nvSpPr>
        <p:spPr>
          <a:xfrm>
            <a:off x="5829" y="2306764"/>
            <a:ext cx="914400" cy="385362"/>
          </a:xfrm>
          <a:prstGeom prst="rect">
            <a:avLst/>
          </a:prstGeom>
          <a:noFill/>
        </p:spPr>
        <p:txBody>
          <a:bodyPr wrap="square" rtlCol="0">
            <a:spAutoFit/>
          </a:bodyPr>
          <a:lstStyle/>
          <a:p>
            <a:r>
              <a:rPr kumimoji="1" lang="zh-CN" altLang="en-US"/>
              <a:t>斐波那契</a:t>
            </a:r>
            <a:endParaRPr kumimoji="1" lang="en-US" altLang="zh-CN"/>
          </a:p>
          <a:p>
            <a:r>
              <a:rPr kumimoji="1" lang="zh-CN" altLang="en-US"/>
              <a:t>散列索引</a:t>
            </a:r>
          </a:p>
        </p:txBody>
      </p:sp>
      <p:sp>
        <p:nvSpPr>
          <p:cNvPr id="62" name="矩形 61">
            <a:extLst>
              <a:ext uri="{FF2B5EF4-FFF2-40B4-BE49-F238E27FC236}">
                <a16:creationId xmlns:a16="http://schemas.microsoft.com/office/drawing/2014/main" id="{B1363092-9B8D-BA45-AE21-BDAF43ADEF5F}"/>
              </a:ext>
            </a:extLst>
          </p:cNvPr>
          <p:cNvSpPr/>
          <p:nvPr/>
        </p:nvSpPr>
        <p:spPr>
          <a:xfrm>
            <a:off x="666206" y="2400364"/>
            <a:ext cx="3408572" cy="215444"/>
          </a:xfrm>
          <a:prstGeom prst="rect">
            <a:avLst/>
          </a:prstGeom>
        </p:spPr>
        <p:txBody>
          <a:bodyPr wrap="square">
            <a:spAutoFit/>
          </a:bodyPr>
          <a:lstStyle/>
          <a:p>
            <a:r>
              <a:rPr lang="en-US" altLang="zh-CN" sz="800"/>
              <a:t>idx</a:t>
            </a:r>
            <a:r>
              <a:rPr lang="zh-CN" altLang="en-US" sz="800"/>
              <a:t> </a:t>
            </a:r>
            <a:r>
              <a:rPr lang="en-US" altLang="zh-CN" sz="800"/>
              <a:t>=</a:t>
            </a:r>
            <a:r>
              <a:rPr lang="zh-CN" altLang="en-US" sz="800"/>
              <a:t> </a:t>
            </a:r>
            <a:r>
              <a:rPr lang="en-US" altLang="zh-CN" sz="800"/>
              <a:t>(</a:t>
            </a:r>
            <a:r>
              <a:rPr lang="en" altLang="zh-CN" sz="800"/>
              <a:t>i * HASH_INCREMENT + HASH_INCREMENT</a:t>
            </a:r>
            <a:r>
              <a:rPr lang="en-US" altLang="zh-CN" sz="800"/>
              <a:t>)</a:t>
            </a:r>
            <a:r>
              <a:rPr lang="zh-CN" altLang="en-US" sz="800"/>
              <a:t> </a:t>
            </a:r>
            <a:r>
              <a:rPr lang="en-US" altLang="zh-CN" sz="800"/>
              <a:t>&amp; (128 - 1)</a:t>
            </a:r>
            <a:endParaRPr lang="zh-CN" altLang="en-US" sz="800"/>
          </a:p>
        </p:txBody>
      </p:sp>
      <p:cxnSp>
        <p:nvCxnSpPr>
          <p:cNvPr id="63" name="曲线连接符 62">
            <a:extLst>
              <a:ext uri="{FF2B5EF4-FFF2-40B4-BE49-F238E27FC236}">
                <a16:creationId xmlns:a16="http://schemas.microsoft.com/office/drawing/2014/main" id="{45159F1E-CA7D-7549-AAA8-2441E5CC197B}"/>
              </a:ext>
            </a:extLst>
          </p:cNvPr>
          <p:cNvCxnSpPr>
            <a:cxnSpLocks/>
            <a:stCxn id="50" idx="2"/>
            <a:endCxn id="56" idx="0"/>
          </p:cNvCxnSpPr>
          <p:nvPr/>
        </p:nvCxnSpPr>
        <p:spPr>
          <a:xfrm rot="16200000" flipH="1">
            <a:off x="1456894" y="1499823"/>
            <a:ext cx="852211" cy="1925541"/>
          </a:xfrm>
          <a:prstGeom prst="curvedConnector3">
            <a:avLst>
              <a:gd name="adj1" fmla="val 3175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a:extLst>
              <a:ext uri="{FF2B5EF4-FFF2-40B4-BE49-F238E27FC236}">
                <a16:creationId xmlns:a16="http://schemas.microsoft.com/office/drawing/2014/main" id="{4ED2D1FD-4869-2B41-A4DA-91AA124F2276}"/>
              </a:ext>
            </a:extLst>
          </p:cNvPr>
          <p:cNvCxnSpPr>
            <a:cxnSpLocks/>
            <a:stCxn id="52" idx="2"/>
            <a:endCxn id="31" idx="0"/>
          </p:cNvCxnSpPr>
          <p:nvPr/>
        </p:nvCxnSpPr>
        <p:spPr>
          <a:xfrm rot="16200000" flipH="1">
            <a:off x="1606574" y="2302660"/>
            <a:ext cx="852809" cy="335479"/>
          </a:xfrm>
          <a:prstGeom prst="curvedConnector3">
            <a:avLst>
              <a:gd name="adj1" fmla="val 1280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a:extLst>
              <a:ext uri="{FF2B5EF4-FFF2-40B4-BE49-F238E27FC236}">
                <a16:creationId xmlns:a16="http://schemas.microsoft.com/office/drawing/2014/main" id="{C04A628C-B69F-8C4F-8C99-1021199AE90D}"/>
              </a:ext>
            </a:extLst>
          </p:cNvPr>
          <p:cNvCxnSpPr>
            <a:cxnSpLocks/>
            <a:stCxn id="54" idx="2"/>
            <a:endCxn id="27" idx="0"/>
          </p:cNvCxnSpPr>
          <p:nvPr/>
        </p:nvCxnSpPr>
        <p:spPr>
          <a:xfrm rot="5400000">
            <a:off x="1418589" y="1569894"/>
            <a:ext cx="831128" cy="1822694"/>
          </a:xfrm>
          <a:prstGeom prst="curvedConnector3">
            <a:avLst>
              <a:gd name="adj1" fmla="val 5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1">
            <a:extLst>
              <a:ext uri="{FF2B5EF4-FFF2-40B4-BE49-F238E27FC236}">
                <a16:creationId xmlns:a16="http://schemas.microsoft.com/office/drawing/2014/main" id="{9BA9F7E3-E362-7B49-87AF-B91DBBEC270B}"/>
              </a:ext>
            </a:extLst>
          </p:cNvPr>
          <p:cNvSpPr/>
          <p:nvPr/>
        </p:nvSpPr>
        <p:spPr>
          <a:xfrm>
            <a:off x="782971" y="3281610"/>
            <a:ext cx="274516" cy="22263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C</a:t>
            </a:r>
          </a:p>
        </p:txBody>
      </p:sp>
      <p:sp>
        <p:nvSpPr>
          <p:cNvPr id="73" name="圆角矩形 72">
            <a:extLst>
              <a:ext uri="{FF2B5EF4-FFF2-40B4-BE49-F238E27FC236}">
                <a16:creationId xmlns:a16="http://schemas.microsoft.com/office/drawing/2014/main" id="{FCB37AA8-9B8E-8245-B057-5A172EF6751D}"/>
              </a:ext>
            </a:extLst>
          </p:cNvPr>
          <p:cNvSpPr/>
          <p:nvPr/>
        </p:nvSpPr>
        <p:spPr>
          <a:xfrm>
            <a:off x="2063460" y="3281299"/>
            <a:ext cx="274516" cy="22263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A</a:t>
            </a:r>
          </a:p>
        </p:txBody>
      </p:sp>
      <p:sp>
        <p:nvSpPr>
          <p:cNvPr id="74" name="圆角矩形 73">
            <a:extLst>
              <a:ext uri="{FF2B5EF4-FFF2-40B4-BE49-F238E27FC236}">
                <a16:creationId xmlns:a16="http://schemas.microsoft.com/office/drawing/2014/main" id="{04A4BBAB-CD9E-1549-B83D-B7A912620CB8}"/>
              </a:ext>
            </a:extLst>
          </p:cNvPr>
          <p:cNvSpPr/>
          <p:nvPr/>
        </p:nvSpPr>
        <p:spPr>
          <a:xfrm>
            <a:off x="2702416" y="3275079"/>
            <a:ext cx="274516" cy="222639"/>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950">
                <a:solidFill>
                  <a:schemeClr val="bg1"/>
                </a:solidFill>
              </a:rPr>
              <a:t>B</a:t>
            </a:r>
            <a:endParaRPr kumimoji="1" lang="zh-CN" altLang="en-US" sz="950">
              <a:solidFill>
                <a:schemeClr val="bg1"/>
              </a:solidFill>
            </a:endParaRPr>
          </a:p>
        </p:txBody>
      </p:sp>
      <p:sp>
        <p:nvSpPr>
          <p:cNvPr id="77" name="圆角矩形 76">
            <a:extLst>
              <a:ext uri="{FF2B5EF4-FFF2-40B4-BE49-F238E27FC236}">
                <a16:creationId xmlns:a16="http://schemas.microsoft.com/office/drawing/2014/main" id="{C1AEAB2C-99D7-044D-B111-D26B3EA12D67}"/>
              </a:ext>
            </a:extLst>
          </p:cNvPr>
          <p:cNvSpPr/>
          <p:nvPr/>
        </p:nvSpPr>
        <p:spPr>
          <a:xfrm>
            <a:off x="4192555" y="969708"/>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0.46</a:t>
            </a:r>
            <a:endParaRPr kumimoji="1" lang="zh-CN" altLang="en-US">
              <a:solidFill>
                <a:schemeClr val="bg1"/>
              </a:solidFill>
            </a:endParaRPr>
          </a:p>
        </p:txBody>
      </p:sp>
      <p:sp>
        <p:nvSpPr>
          <p:cNvPr id="78" name="文本框 77">
            <a:extLst>
              <a:ext uri="{FF2B5EF4-FFF2-40B4-BE49-F238E27FC236}">
                <a16:creationId xmlns:a16="http://schemas.microsoft.com/office/drawing/2014/main" id="{30A6A978-1658-1E4A-8D7B-8F8532F5974B}"/>
              </a:ext>
            </a:extLst>
          </p:cNvPr>
          <p:cNvSpPr txBox="1"/>
          <p:nvPr/>
        </p:nvSpPr>
        <p:spPr>
          <a:xfrm>
            <a:off x="3615889" y="1032642"/>
            <a:ext cx="607343" cy="238848"/>
          </a:xfrm>
          <a:prstGeom prst="rect">
            <a:avLst/>
          </a:prstGeom>
          <a:noFill/>
        </p:spPr>
        <p:txBody>
          <a:bodyPr wrap="square" rtlCol="0">
            <a:spAutoFit/>
          </a:bodyPr>
          <a:lstStyle/>
          <a:p>
            <a:pPr algn="ctr"/>
            <a:r>
              <a:rPr kumimoji="1" lang="zh-CN" altLang="en-US"/>
              <a:t>概率值</a:t>
            </a:r>
          </a:p>
        </p:txBody>
      </p:sp>
      <p:sp>
        <p:nvSpPr>
          <p:cNvPr id="79" name="圆角矩形 78">
            <a:extLst>
              <a:ext uri="{FF2B5EF4-FFF2-40B4-BE49-F238E27FC236}">
                <a16:creationId xmlns:a16="http://schemas.microsoft.com/office/drawing/2014/main" id="{70FA9736-AF92-E142-9E51-17798FC1C4B1}"/>
              </a:ext>
            </a:extLst>
          </p:cNvPr>
          <p:cNvSpPr/>
          <p:nvPr/>
        </p:nvSpPr>
        <p:spPr>
          <a:xfrm>
            <a:off x="4192555" y="1623189"/>
            <a:ext cx="505829" cy="35407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9</a:t>
            </a:r>
            <a:endParaRPr kumimoji="1" lang="zh-CN" altLang="en-US">
              <a:solidFill>
                <a:schemeClr val="bg1"/>
              </a:solidFill>
            </a:endParaRPr>
          </a:p>
        </p:txBody>
      </p:sp>
      <p:sp>
        <p:nvSpPr>
          <p:cNvPr id="80" name="文本框 79">
            <a:extLst>
              <a:ext uri="{FF2B5EF4-FFF2-40B4-BE49-F238E27FC236}">
                <a16:creationId xmlns:a16="http://schemas.microsoft.com/office/drawing/2014/main" id="{98CEE921-D717-F54D-9C1D-F90F120525E7}"/>
              </a:ext>
            </a:extLst>
          </p:cNvPr>
          <p:cNvSpPr txBox="1"/>
          <p:nvPr/>
        </p:nvSpPr>
        <p:spPr>
          <a:xfrm>
            <a:off x="3615889" y="1676828"/>
            <a:ext cx="607343" cy="238848"/>
          </a:xfrm>
          <a:prstGeom prst="rect">
            <a:avLst/>
          </a:prstGeom>
          <a:noFill/>
        </p:spPr>
        <p:txBody>
          <a:bodyPr wrap="square" rtlCol="0">
            <a:spAutoFit/>
          </a:bodyPr>
          <a:lstStyle/>
          <a:p>
            <a:pPr algn="ctr"/>
            <a:r>
              <a:rPr kumimoji="1" lang="zh-CN" altLang="en-US"/>
              <a:t>索引值</a:t>
            </a:r>
          </a:p>
        </p:txBody>
      </p:sp>
      <p:cxnSp>
        <p:nvCxnSpPr>
          <p:cNvPr id="81" name="曲线连接符 80">
            <a:extLst>
              <a:ext uri="{FF2B5EF4-FFF2-40B4-BE49-F238E27FC236}">
                <a16:creationId xmlns:a16="http://schemas.microsoft.com/office/drawing/2014/main" id="{546DB577-ADF8-A844-B02F-0A43821484E7}"/>
              </a:ext>
            </a:extLst>
          </p:cNvPr>
          <p:cNvCxnSpPr>
            <a:cxnSpLocks/>
            <a:stCxn id="79" idx="2"/>
            <a:endCxn id="37" idx="3"/>
          </p:cNvCxnSpPr>
          <p:nvPr/>
        </p:nvCxnSpPr>
        <p:spPr>
          <a:xfrm rot="5400000">
            <a:off x="3600730" y="2171489"/>
            <a:ext cx="1038968" cy="650512"/>
          </a:xfrm>
          <a:prstGeom prst="curved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BA19ECDE-2DB9-0143-A9D6-0BCB97B627A6}"/>
              </a:ext>
            </a:extLst>
          </p:cNvPr>
          <p:cNvCxnSpPr>
            <a:cxnSpLocks/>
            <a:stCxn id="77" idx="2"/>
            <a:endCxn id="79" idx="0"/>
          </p:cNvCxnSpPr>
          <p:nvPr/>
        </p:nvCxnSpPr>
        <p:spPr>
          <a:xfrm>
            <a:off x="4445470" y="1323780"/>
            <a:ext cx="0" cy="29940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53FC7874-7C9F-FF46-9D43-EC727767A8FF}"/>
              </a:ext>
            </a:extLst>
          </p:cNvPr>
          <p:cNvSpPr/>
          <p:nvPr/>
        </p:nvSpPr>
        <p:spPr>
          <a:xfrm>
            <a:off x="3644196" y="824112"/>
            <a:ext cx="1197490" cy="1519612"/>
          </a:xfrm>
          <a:prstGeom prst="roundRect">
            <a:avLst>
              <a:gd name="adj" fmla="val 539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88" name="文本框 87">
            <a:extLst>
              <a:ext uri="{FF2B5EF4-FFF2-40B4-BE49-F238E27FC236}">
                <a16:creationId xmlns:a16="http://schemas.microsoft.com/office/drawing/2014/main" id="{AE99E65E-D930-0840-A33C-78A9B7BD4030}"/>
              </a:ext>
            </a:extLst>
          </p:cNvPr>
          <p:cNvSpPr txBox="1"/>
          <p:nvPr/>
        </p:nvSpPr>
        <p:spPr>
          <a:xfrm>
            <a:off x="3648053" y="559171"/>
            <a:ext cx="1197490" cy="238848"/>
          </a:xfrm>
          <a:prstGeom prst="rect">
            <a:avLst/>
          </a:prstGeom>
          <a:noFill/>
        </p:spPr>
        <p:txBody>
          <a:bodyPr wrap="square" rtlCol="0">
            <a:spAutoFit/>
          </a:bodyPr>
          <a:lstStyle/>
          <a:p>
            <a:pPr algn="ctr"/>
            <a:r>
              <a:rPr kumimoji="1" lang="zh-CN" altLang="en-US"/>
              <a:t>抽奖</a:t>
            </a:r>
          </a:p>
        </p:txBody>
      </p:sp>
      <p:sp>
        <p:nvSpPr>
          <p:cNvPr id="89" name="文本框 88">
            <a:extLst>
              <a:ext uri="{FF2B5EF4-FFF2-40B4-BE49-F238E27FC236}">
                <a16:creationId xmlns:a16="http://schemas.microsoft.com/office/drawing/2014/main" id="{3508A18B-45BA-FA46-AFA2-ACD5741C4EC6}"/>
              </a:ext>
            </a:extLst>
          </p:cNvPr>
          <p:cNvSpPr txBox="1"/>
          <p:nvPr/>
        </p:nvSpPr>
        <p:spPr>
          <a:xfrm>
            <a:off x="4020110" y="1361268"/>
            <a:ext cx="678274" cy="184666"/>
          </a:xfrm>
          <a:prstGeom prst="rect">
            <a:avLst/>
          </a:prstGeom>
          <a:noFill/>
        </p:spPr>
        <p:txBody>
          <a:bodyPr wrap="square" rtlCol="0">
            <a:spAutoFit/>
          </a:bodyPr>
          <a:lstStyle/>
          <a:p>
            <a:r>
              <a:rPr kumimoji="1" lang="zh-CN" altLang="en-US" sz="600"/>
              <a:t>斐波那契</a:t>
            </a:r>
          </a:p>
        </p:txBody>
      </p:sp>
      <p:sp>
        <p:nvSpPr>
          <p:cNvPr id="90" name="文本框 89">
            <a:extLst>
              <a:ext uri="{FF2B5EF4-FFF2-40B4-BE49-F238E27FC236}">
                <a16:creationId xmlns:a16="http://schemas.microsoft.com/office/drawing/2014/main" id="{8388ECCF-D08C-9443-BE3F-25E80B14BBBF}"/>
              </a:ext>
            </a:extLst>
          </p:cNvPr>
          <p:cNvSpPr txBox="1"/>
          <p:nvPr/>
        </p:nvSpPr>
        <p:spPr>
          <a:xfrm>
            <a:off x="3852042" y="2550478"/>
            <a:ext cx="914400" cy="238848"/>
          </a:xfrm>
          <a:prstGeom prst="rect">
            <a:avLst/>
          </a:prstGeom>
          <a:noFill/>
        </p:spPr>
        <p:txBody>
          <a:bodyPr wrap="square" rtlCol="0">
            <a:spAutoFit/>
          </a:bodyPr>
          <a:lstStyle/>
          <a:p>
            <a:r>
              <a:rPr kumimoji="1" lang="en-US" altLang="zh-CN"/>
              <a:t>O(1)</a:t>
            </a:r>
            <a:endParaRPr kumimoji="1" lang="zh-CN" altLang="en-US"/>
          </a:p>
        </p:txBody>
      </p:sp>
    </p:spTree>
    <p:extLst>
      <p:ext uri="{BB962C8B-B14F-4D97-AF65-F5344CB8AC3E}">
        <p14:creationId xmlns:p14="http://schemas.microsoft.com/office/powerpoint/2010/main" val="30758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1015663"/>
          </a:xfrm>
          <a:prstGeom prst="rect">
            <a:avLst/>
          </a:prstGeom>
        </p:spPr>
        <p:txBody>
          <a:bodyPr wrap="square">
            <a:spAutoFit/>
          </a:bodyPr>
          <a:lstStyle/>
          <a:p>
            <a:pPr algn="ctr"/>
            <a:r>
              <a:rPr lang="zh-CN" altLang="en-US" sz="2000"/>
              <a:t>第</a:t>
            </a:r>
            <a:r>
              <a:rPr lang="en-US" altLang="zh-CN" sz="2000"/>
              <a:t>05</a:t>
            </a:r>
            <a:r>
              <a:rPr lang="zh-CN" altLang="en-US" sz="2000"/>
              <a:t>节：抽奖策略领域模块开发</a:t>
            </a:r>
            <a:endParaRPr lang="en-US" altLang="zh-CN" sz="2000"/>
          </a:p>
          <a:p>
            <a:pPr algn="ctr"/>
            <a:endParaRPr lang="en-US" altLang="zh-CN" sz="2000"/>
          </a:p>
          <a:p>
            <a:pPr algn="ctr"/>
            <a:r>
              <a:rPr lang="zh-CN" altLang="en-US" sz="2000"/>
              <a:t>代码实现</a:t>
            </a:r>
            <a:endParaRPr lang="en-US" altLang="zh-CN" sz="2000"/>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5972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06</a:t>
            </a:r>
            <a:r>
              <a:rPr lang="zh-CN" altLang="en-US" sz="2000"/>
              <a:t>节：模板模式处理抽奖流程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基于模板设计模式，规范化抽奖执行流程。包括：提取抽象类、编排模板流程、定义抽象方法、执行抽奖策略、扣减中奖库存、包装返回结果等，并基于</a:t>
            </a:r>
            <a:r>
              <a:rPr lang="en" altLang="zh-CN" sz="800"/>
              <a:t>P3C</a:t>
            </a:r>
            <a:r>
              <a:rPr lang="zh-CN" altLang="en-US" sz="800"/>
              <a:t>标准完善本次开发涉及到的代码规范化处理。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26672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27440B8-962A-9246-BA74-1E648EACCC1B}"/>
              </a:ext>
            </a:extLst>
          </p:cNvPr>
          <p:cNvSpPr/>
          <p:nvPr/>
        </p:nvSpPr>
        <p:spPr>
          <a:xfrm>
            <a:off x="420675" y="1617305"/>
            <a:ext cx="1119673"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模板标准</a:t>
            </a:r>
            <a:endParaRPr kumimoji="1" lang="en-US" altLang="zh-CN">
              <a:solidFill>
                <a:schemeClr val="bg1"/>
              </a:solidFill>
            </a:endParaRPr>
          </a:p>
          <a:p>
            <a:pPr algn="ctr"/>
            <a:r>
              <a:rPr kumimoji="1" lang="zh-CN" altLang="en-US">
                <a:solidFill>
                  <a:schemeClr val="bg1"/>
                </a:solidFill>
              </a:rPr>
              <a:t>接口方法</a:t>
            </a:r>
          </a:p>
        </p:txBody>
      </p:sp>
      <p:sp>
        <p:nvSpPr>
          <p:cNvPr id="3" name="圆角矩形 2">
            <a:extLst>
              <a:ext uri="{FF2B5EF4-FFF2-40B4-BE49-F238E27FC236}">
                <a16:creationId xmlns:a16="http://schemas.microsoft.com/office/drawing/2014/main" id="{FF2CE1DB-A381-DE41-A336-E888D8EBF147}"/>
              </a:ext>
            </a:extLst>
          </p:cNvPr>
          <p:cNvSpPr/>
          <p:nvPr/>
        </p:nvSpPr>
        <p:spPr>
          <a:xfrm>
            <a:off x="420676" y="2210770"/>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1</a:t>
            </a:r>
            <a:endParaRPr kumimoji="1" lang="zh-CN" altLang="en-US">
              <a:solidFill>
                <a:schemeClr val="tx1"/>
              </a:solidFill>
            </a:endParaRPr>
          </a:p>
        </p:txBody>
      </p:sp>
      <p:sp>
        <p:nvSpPr>
          <p:cNvPr id="4" name="圆角矩形 3">
            <a:extLst>
              <a:ext uri="{FF2B5EF4-FFF2-40B4-BE49-F238E27FC236}">
                <a16:creationId xmlns:a16="http://schemas.microsoft.com/office/drawing/2014/main" id="{1E0C0752-F295-DB40-A175-A4FCE10D4C77}"/>
              </a:ext>
            </a:extLst>
          </p:cNvPr>
          <p:cNvSpPr/>
          <p:nvPr/>
        </p:nvSpPr>
        <p:spPr>
          <a:xfrm>
            <a:off x="420676" y="2642504"/>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2</a:t>
            </a:r>
            <a:endParaRPr kumimoji="1" lang="zh-CN" altLang="en-US">
              <a:solidFill>
                <a:schemeClr val="tx1"/>
              </a:solidFill>
            </a:endParaRPr>
          </a:p>
        </p:txBody>
      </p:sp>
      <p:sp>
        <p:nvSpPr>
          <p:cNvPr id="5" name="圆角矩形 4">
            <a:extLst>
              <a:ext uri="{FF2B5EF4-FFF2-40B4-BE49-F238E27FC236}">
                <a16:creationId xmlns:a16="http://schemas.microsoft.com/office/drawing/2014/main" id="{264C2345-E877-C145-BA07-D2C58996B9B9}"/>
              </a:ext>
            </a:extLst>
          </p:cNvPr>
          <p:cNvSpPr/>
          <p:nvPr/>
        </p:nvSpPr>
        <p:spPr>
          <a:xfrm>
            <a:off x="420675" y="3074238"/>
            <a:ext cx="765110" cy="323462"/>
          </a:xfrm>
          <a:prstGeom prst="roundRect">
            <a:avLst>
              <a:gd name="adj" fmla="val 11552"/>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步骤</a:t>
            </a:r>
            <a:r>
              <a:rPr kumimoji="1" lang="en-US" altLang="zh-CN">
                <a:solidFill>
                  <a:schemeClr val="tx1"/>
                </a:solidFill>
              </a:rPr>
              <a:t>3</a:t>
            </a:r>
            <a:endParaRPr kumimoji="1" lang="zh-CN" altLang="en-US">
              <a:solidFill>
                <a:schemeClr val="tx1"/>
              </a:solidFill>
            </a:endParaRPr>
          </a:p>
        </p:txBody>
      </p:sp>
      <p:sp>
        <p:nvSpPr>
          <p:cNvPr id="6" name="圆角矩形 5">
            <a:extLst>
              <a:ext uri="{FF2B5EF4-FFF2-40B4-BE49-F238E27FC236}">
                <a16:creationId xmlns:a16="http://schemas.microsoft.com/office/drawing/2014/main" id="{AB0B17F4-D6C9-BF41-8D4D-7318DEDC9FFD}"/>
              </a:ext>
            </a:extLst>
          </p:cNvPr>
          <p:cNvSpPr/>
          <p:nvPr/>
        </p:nvSpPr>
        <p:spPr>
          <a:xfrm>
            <a:off x="339809" y="1511557"/>
            <a:ext cx="1281404" cy="1943293"/>
          </a:xfrm>
          <a:prstGeom prst="roundRect">
            <a:avLst>
              <a:gd name="adj" fmla="val 2480"/>
            </a:avLst>
          </a:pr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7" name="文本框 6">
            <a:extLst>
              <a:ext uri="{FF2B5EF4-FFF2-40B4-BE49-F238E27FC236}">
                <a16:creationId xmlns:a16="http://schemas.microsoft.com/office/drawing/2014/main" id="{447CA1F4-D28E-B14F-9259-4FB93E73E040}"/>
              </a:ext>
            </a:extLst>
          </p:cNvPr>
          <p:cNvSpPr txBox="1"/>
          <p:nvPr/>
        </p:nvSpPr>
        <p:spPr>
          <a:xfrm>
            <a:off x="339809" y="1255893"/>
            <a:ext cx="1281403" cy="238848"/>
          </a:xfrm>
          <a:prstGeom prst="rect">
            <a:avLst/>
          </a:prstGeom>
          <a:noFill/>
        </p:spPr>
        <p:txBody>
          <a:bodyPr wrap="square" rtlCol="0">
            <a:spAutoFit/>
          </a:bodyPr>
          <a:lstStyle/>
          <a:p>
            <a:pPr algn="ctr"/>
            <a:r>
              <a:rPr kumimoji="1" lang="zh-CN" altLang="en-US"/>
              <a:t>抽象类</a:t>
            </a:r>
          </a:p>
        </p:txBody>
      </p:sp>
      <p:sp>
        <p:nvSpPr>
          <p:cNvPr id="8" name="圆角矩形 7">
            <a:extLst>
              <a:ext uri="{FF2B5EF4-FFF2-40B4-BE49-F238E27FC236}">
                <a16:creationId xmlns:a16="http://schemas.microsoft.com/office/drawing/2014/main" id="{90E09531-CC21-AE46-B372-5A6625973467}"/>
              </a:ext>
            </a:extLst>
          </p:cNvPr>
          <p:cNvSpPr/>
          <p:nvPr/>
        </p:nvSpPr>
        <p:spPr>
          <a:xfrm>
            <a:off x="420675" y="932431"/>
            <a:ext cx="877077"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支持类</a:t>
            </a:r>
            <a:endParaRPr kumimoji="1" lang="en-US" altLang="zh-CN">
              <a:solidFill>
                <a:schemeClr val="bg1"/>
              </a:solidFill>
            </a:endParaRPr>
          </a:p>
          <a:p>
            <a:pPr algn="ctr"/>
            <a:r>
              <a:rPr kumimoji="1" lang="zh-CN" altLang="en-US">
                <a:solidFill>
                  <a:schemeClr val="bg1"/>
                </a:solidFill>
              </a:rPr>
              <a:t>数据</a:t>
            </a:r>
            <a:r>
              <a:rPr kumimoji="1" lang="en-US" altLang="zh-CN">
                <a:solidFill>
                  <a:schemeClr val="bg1"/>
                </a:solidFill>
              </a:rPr>
              <a:t>&amp;</a:t>
            </a:r>
            <a:r>
              <a:rPr kumimoji="1" lang="zh-CN" altLang="en-US">
                <a:solidFill>
                  <a:schemeClr val="bg1"/>
                </a:solidFill>
              </a:rPr>
              <a:t>配置</a:t>
            </a:r>
          </a:p>
        </p:txBody>
      </p:sp>
      <p:sp>
        <p:nvSpPr>
          <p:cNvPr id="9" name="圆角矩形 8">
            <a:extLst>
              <a:ext uri="{FF2B5EF4-FFF2-40B4-BE49-F238E27FC236}">
                <a16:creationId xmlns:a16="http://schemas.microsoft.com/office/drawing/2014/main" id="{59D888D5-FCD7-A44E-AA38-98E2862118F0}"/>
              </a:ext>
            </a:extLst>
          </p:cNvPr>
          <p:cNvSpPr/>
          <p:nvPr/>
        </p:nvSpPr>
        <p:spPr>
          <a:xfrm>
            <a:off x="420673" y="379445"/>
            <a:ext cx="1119673" cy="323462"/>
          </a:xfrm>
          <a:prstGeom prst="roundRect">
            <a:avLst>
              <a:gd name="adj" fmla="val 11552"/>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接口方法类</a:t>
            </a:r>
          </a:p>
        </p:txBody>
      </p:sp>
      <p:cxnSp>
        <p:nvCxnSpPr>
          <p:cNvPr id="10" name="直线箭头连接符 9">
            <a:extLst>
              <a:ext uri="{FF2B5EF4-FFF2-40B4-BE49-F238E27FC236}">
                <a16:creationId xmlns:a16="http://schemas.microsoft.com/office/drawing/2014/main" id="{10129FFD-41F2-0C42-84B1-91C2AC46C8A4}"/>
              </a:ext>
            </a:extLst>
          </p:cNvPr>
          <p:cNvCxnSpPr>
            <a:cxnSpLocks/>
          </p:cNvCxnSpPr>
          <p:nvPr/>
        </p:nvCxnSpPr>
        <p:spPr>
          <a:xfrm>
            <a:off x="601066" y="1265214"/>
            <a:ext cx="0" cy="35209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094317F-4E45-7E4D-8C6E-29B41127689C}"/>
              </a:ext>
            </a:extLst>
          </p:cNvPr>
          <p:cNvCxnSpPr>
            <a:cxnSpLocks/>
          </p:cNvCxnSpPr>
          <p:nvPr/>
        </p:nvCxnSpPr>
        <p:spPr>
          <a:xfrm>
            <a:off x="1394168" y="702907"/>
            <a:ext cx="0" cy="90507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a:extLst>
              <a:ext uri="{FF2B5EF4-FFF2-40B4-BE49-F238E27FC236}">
                <a16:creationId xmlns:a16="http://schemas.microsoft.com/office/drawing/2014/main" id="{3133ACA6-5DB3-1D42-8818-A3FAA256A3C4}"/>
              </a:ext>
            </a:extLst>
          </p:cNvPr>
          <p:cNvSpPr/>
          <p:nvPr/>
        </p:nvSpPr>
        <p:spPr>
          <a:xfrm>
            <a:off x="245044" y="932431"/>
            <a:ext cx="90132" cy="1008336"/>
          </a:xfrm>
          <a:prstGeom prst="leftBrace">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8CC36D6-DE1F-7144-BCF3-C25D96E4AF77}"/>
              </a:ext>
            </a:extLst>
          </p:cNvPr>
          <p:cNvSpPr txBox="1"/>
          <p:nvPr/>
        </p:nvSpPr>
        <p:spPr>
          <a:xfrm>
            <a:off x="0" y="1094162"/>
            <a:ext cx="294143" cy="678391"/>
          </a:xfrm>
          <a:prstGeom prst="rect">
            <a:avLst/>
          </a:prstGeom>
          <a:noFill/>
        </p:spPr>
        <p:txBody>
          <a:bodyPr wrap="square" rtlCol="0">
            <a:spAutoFit/>
          </a:bodyPr>
          <a:lstStyle/>
          <a:p>
            <a:r>
              <a:rPr kumimoji="1" lang="zh-CN" altLang="en-US">
                <a:solidFill>
                  <a:srgbClr val="00B0F0"/>
                </a:solidFill>
              </a:rPr>
              <a:t>职</a:t>
            </a:r>
            <a:endParaRPr kumimoji="1" lang="en-US" altLang="zh-CN">
              <a:solidFill>
                <a:srgbClr val="00B0F0"/>
              </a:solidFill>
            </a:endParaRPr>
          </a:p>
          <a:p>
            <a:r>
              <a:rPr kumimoji="1" lang="zh-CN" altLang="en-US">
                <a:solidFill>
                  <a:srgbClr val="00B0F0"/>
                </a:solidFill>
              </a:rPr>
              <a:t>责</a:t>
            </a:r>
            <a:endParaRPr kumimoji="1" lang="en-US" altLang="zh-CN">
              <a:solidFill>
                <a:srgbClr val="00B0F0"/>
              </a:solidFill>
            </a:endParaRPr>
          </a:p>
          <a:p>
            <a:r>
              <a:rPr kumimoji="1" lang="zh-CN" altLang="en-US">
                <a:solidFill>
                  <a:srgbClr val="00B0F0"/>
                </a:solidFill>
              </a:rPr>
              <a:t>分</a:t>
            </a:r>
            <a:endParaRPr kumimoji="1" lang="en-US" altLang="zh-CN">
              <a:solidFill>
                <a:srgbClr val="00B0F0"/>
              </a:solidFill>
            </a:endParaRPr>
          </a:p>
          <a:p>
            <a:r>
              <a:rPr kumimoji="1" lang="zh-CN" altLang="en-US">
                <a:solidFill>
                  <a:srgbClr val="00B0F0"/>
                </a:solidFill>
              </a:rPr>
              <a:t>离</a:t>
            </a:r>
          </a:p>
        </p:txBody>
      </p:sp>
      <p:sp>
        <p:nvSpPr>
          <p:cNvPr id="17" name="圆角矩形 16">
            <a:extLst>
              <a:ext uri="{FF2B5EF4-FFF2-40B4-BE49-F238E27FC236}">
                <a16:creationId xmlns:a16="http://schemas.microsoft.com/office/drawing/2014/main" id="{C185CF68-813F-524A-815D-44A94C9954B2}"/>
              </a:ext>
            </a:extLst>
          </p:cNvPr>
          <p:cNvSpPr/>
          <p:nvPr/>
        </p:nvSpPr>
        <p:spPr>
          <a:xfrm>
            <a:off x="2215264" y="2210770"/>
            <a:ext cx="765110" cy="323462"/>
          </a:xfrm>
          <a:prstGeom prst="roundRect">
            <a:avLst>
              <a:gd name="adj" fmla="val 11552"/>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功能支撑</a:t>
            </a:r>
          </a:p>
        </p:txBody>
      </p:sp>
      <p:sp>
        <p:nvSpPr>
          <p:cNvPr id="18" name="圆角矩形 17">
            <a:extLst>
              <a:ext uri="{FF2B5EF4-FFF2-40B4-BE49-F238E27FC236}">
                <a16:creationId xmlns:a16="http://schemas.microsoft.com/office/drawing/2014/main" id="{90588D12-3A47-BA41-AE32-B41C6317D2D9}"/>
              </a:ext>
            </a:extLst>
          </p:cNvPr>
          <p:cNvSpPr/>
          <p:nvPr/>
        </p:nvSpPr>
        <p:spPr>
          <a:xfrm>
            <a:off x="2215264" y="2642504"/>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2</a:t>
            </a:r>
          </a:p>
          <a:p>
            <a:pPr algn="ctr"/>
            <a:r>
              <a:rPr kumimoji="1" lang="zh-CN" altLang="en-US">
                <a:solidFill>
                  <a:schemeClr val="bg1"/>
                </a:solidFill>
              </a:rPr>
              <a:t>实现方法</a:t>
            </a:r>
          </a:p>
        </p:txBody>
      </p:sp>
      <p:sp>
        <p:nvSpPr>
          <p:cNvPr id="19" name="圆角矩形 18">
            <a:extLst>
              <a:ext uri="{FF2B5EF4-FFF2-40B4-BE49-F238E27FC236}">
                <a16:creationId xmlns:a16="http://schemas.microsoft.com/office/drawing/2014/main" id="{BA06272C-AFA1-0648-9130-06B45A8048F2}"/>
              </a:ext>
            </a:extLst>
          </p:cNvPr>
          <p:cNvSpPr/>
          <p:nvPr/>
        </p:nvSpPr>
        <p:spPr>
          <a:xfrm>
            <a:off x="2215264" y="3074238"/>
            <a:ext cx="765110" cy="323462"/>
          </a:xfrm>
          <a:prstGeom prst="roundRect">
            <a:avLst>
              <a:gd name="adj" fmla="val 11552"/>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步骤</a:t>
            </a:r>
            <a:r>
              <a:rPr kumimoji="1" lang="en-US" altLang="zh-CN">
                <a:solidFill>
                  <a:schemeClr val="bg1"/>
                </a:solidFill>
              </a:rPr>
              <a:t>3</a:t>
            </a:r>
          </a:p>
          <a:p>
            <a:pPr algn="ctr"/>
            <a:r>
              <a:rPr kumimoji="1" lang="zh-CN" altLang="en-US">
                <a:solidFill>
                  <a:schemeClr val="bg1"/>
                </a:solidFill>
              </a:rPr>
              <a:t>实现方法</a:t>
            </a:r>
          </a:p>
        </p:txBody>
      </p:sp>
      <p:cxnSp>
        <p:nvCxnSpPr>
          <p:cNvPr id="20" name="直线箭头连接符 19">
            <a:extLst>
              <a:ext uri="{FF2B5EF4-FFF2-40B4-BE49-F238E27FC236}">
                <a16:creationId xmlns:a16="http://schemas.microsoft.com/office/drawing/2014/main" id="{9D026A83-D73E-394A-9E1E-923B8719D433}"/>
              </a:ext>
            </a:extLst>
          </p:cNvPr>
          <p:cNvCxnSpPr>
            <a:cxnSpLocks/>
            <a:stCxn id="3" idx="3"/>
            <a:endCxn id="17" idx="1"/>
          </p:cNvCxnSpPr>
          <p:nvPr/>
        </p:nvCxnSpPr>
        <p:spPr>
          <a:xfrm>
            <a:off x="1185786" y="2372501"/>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80FB4995-6573-5E48-9B96-9E3F67CD40F5}"/>
              </a:ext>
            </a:extLst>
          </p:cNvPr>
          <p:cNvCxnSpPr>
            <a:cxnSpLocks/>
            <a:stCxn id="4" idx="3"/>
            <a:endCxn id="18" idx="1"/>
          </p:cNvCxnSpPr>
          <p:nvPr/>
        </p:nvCxnSpPr>
        <p:spPr>
          <a:xfrm>
            <a:off x="1185786" y="2804235"/>
            <a:ext cx="1029478"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9D03BBA9-ACEA-DC48-B2FC-7E85F671B7E8}"/>
              </a:ext>
            </a:extLst>
          </p:cNvPr>
          <p:cNvCxnSpPr>
            <a:cxnSpLocks/>
            <a:stCxn id="5" idx="3"/>
            <a:endCxn id="19" idx="1"/>
          </p:cNvCxnSpPr>
          <p:nvPr/>
        </p:nvCxnSpPr>
        <p:spPr>
          <a:xfrm>
            <a:off x="1185785" y="3235969"/>
            <a:ext cx="1029479" cy="0"/>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曲线连接符 28">
            <a:extLst>
              <a:ext uri="{FF2B5EF4-FFF2-40B4-BE49-F238E27FC236}">
                <a16:creationId xmlns:a16="http://schemas.microsoft.com/office/drawing/2014/main" id="{7C009449-8649-7246-B867-9C1C7EC8EEC3}"/>
              </a:ext>
            </a:extLst>
          </p:cNvPr>
          <p:cNvCxnSpPr>
            <a:cxnSpLocks/>
            <a:stCxn id="8" idx="3"/>
            <a:endCxn id="17" idx="0"/>
          </p:cNvCxnSpPr>
          <p:nvPr/>
        </p:nvCxnSpPr>
        <p:spPr>
          <a:xfrm>
            <a:off x="1297752" y="1094162"/>
            <a:ext cx="1300067" cy="1116608"/>
          </a:xfrm>
          <a:prstGeom prst="curvedConnector2">
            <a:avLst/>
          </a:prstGeom>
          <a:ln>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E9C32EE0-6949-614D-B726-681A9043076C}"/>
              </a:ext>
            </a:extLst>
          </p:cNvPr>
          <p:cNvPicPr>
            <a:picLocks noChangeAspect="1"/>
          </p:cNvPicPr>
          <p:nvPr/>
        </p:nvPicPr>
        <p:blipFill>
          <a:blip r:embed="rId2"/>
          <a:stretch>
            <a:fillRect/>
          </a:stretch>
        </p:blipFill>
        <p:spPr>
          <a:xfrm>
            <a:off x="2594707" y="7386"/>
            <a:ext cx="2439386" cy="1982002"/>
          </a:xfrm>
          <a:prstGeom prst="rect">
            <a:avLst/>
          </a:prstGeom>
          <a:ln w="6350">
            <a:solidFill>
              <a:schemeClr val="bg1">
                <a:lumMod val="65000"/>
              </a:schemeClr>
            </a:solidFill>
          </a:ln>
        </p:spPr>
      </p:pic>
      <p:sp>
        <p:nvSpPr>
          <p:cNvPr id="33" name="文本框 32">
            <a:extLst>
              <a:ext uri="{FF2B5EF4-FFF2-40B4-BE49-F238E27FC236}">
                <a16:creationId xmlns:a16="http://schemas.microsoft.com/office/drawing/2014/main" id="{7839D589-E25B-E74C-8383-998DCFDAC83A}"/>
              </a:ext>
            </a:extLst>
          </p:cNvPr>
          <p:cNvSpPr txBox="1"/>
          <p:nvPr/>
        </p:nvSpPr>
        <p:spPr>
          <a:xfrm>
            <a:off x="2594707" y="0"/>
            <a:ext cx="914400" cy="238848"/>
          </a:xfrm>
          <a:prstGeom prst="rect">
            <a:avLst/>
          </a:prstGeom>
          <a:noFill/>
        </p:spPr>
        <p:txBody>
          <a:bodyPr wrap="square" rtlCol="0">
            <a:spAutoFit/>
          </a:bodyPr>
          <a:lstStyle/>
          <a:p>
            <a:r>
              <a:rPr kumimoji="1" lang="zh-CN" altLang="en-US"/>
              <a:t>抽奖模板模式</a:t>
            </a:r>
          </a:p>
        </p:txBody>
      </p:sp>
      <p:sp>
        <p:nvSpPr>
          <p:cNvPr id="34" name="文本框 33">
            <a:extLst>
              <a:ext uri="{FF2B5EF4-FFF2-40B4-BE49-F238E27FC236}">
                <a16:creationId xmlns:a16="http://schemas.microsoft.com/office/drawing/2014/main" id="{CAC4FC8D-3095-6143-AC1F-EBE6BD78CB04}"/>
              </a:ext>
            </a:extLst>
          </p:cNvPr>
          <p:cNvSpPr txBox="1"/>
          <p:nvPr/>
        </p:nvSpPr>
        <p:spPr>
          <a:xfrm>
            <a:off x="3904291" y="1953770"/>
            <a:ext cx="1430691" cy="385362"/>
          </a:xfrm>
          <a:prstGeom prst="rect">
            <a:avLst/>
          </a:prstGeom>
          <a:noFill/>
        </p:spPr>
        <p:txBody>
          <a:bodyPr wrap="square" rtlCol="0">
            <a:spAutoFit/>
          </a:bodyPr>
          <a:lstStyle/>
          <a:p>
            <a:r>
              <a:rPr kumimoji="1" lang="zh-CN" altLang="en-US"/>
              <a:t>分离 </a:t>
            </a:r>
            <a:r>
              <a:rPr kumimoji="1" lang="en-US" altLang="zh-CN"/>
              <a:t>·</a:t>
            </a:r>
            <a:r>
              <a:rPr kumimoji="1" lang="zh-CN" altLang="en-US"/>
              <a:t> 瘦身 </a:t>
            </a:r>
            <a:r>
              <a:rPr kumimoji="1" lang="en-US" altLang="zh-CN"/>
              <a:t>·</a:t>
            </a:r>
            <a:r>
              <a:rPr kumimoji="1" lang="zh-CN" altLang="en-US"/>
              <a:t> 就近</a:t>
            </a:r>
            <a:endParaRPr kumimoji="1" lang="en-US" altLang="zh-CN"/>
          </a:p>
          <a:p>
            <a:endParaRPr kumimoji="1" lang="en-US" altLang="zh-CN"/>
          </a:p>
        </p:txBody>
      </p:sp>
      <p:sp>
        <p:nvSpPr>
          <p:cNvPr id="35" name="右大括号 34">
            <a:extLst>
              <a:ext uri="{FF2B5EF4-FFF2-40B4-BE49-F238E27FC236}">
                <a16:creationId xmlns:a16="http://schemas.microsoft.com/office/drawing/2014/main" id="{BDD7826C-3D58-1446-8C8B-85949E6D039D}"/>
              </a:ext>
            </a:extLst>
          </p:cNvPr>
          <p:cNvSpPr/>
          <p:nvPr/>
        </p:nvSpPr>
        <p:spPr>
          <a:xfrm>
            <a:off x="3001376" y="2642504"/>
            <a:ext cx="101061" cy="755196"/>
          </a:xfrm>
          <a:prstGeom prst="righ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91E439D5-348D-7C44-8762-50D9FA3DB077}"/>
              </a:ext>
            </a:extLst>
          </p:cNvPr>
          <p:cNvSpPr txBox="1"/>
          <p:nvPr/>
        </p:nvSpPr>
        <p:spPr>
          <a:xfrm>
            <a:off x="3102437" y="2900678"/>
            <a:ext cx="1120328" cy="238848"/>
          </a:xfrm>
          <a:prstGeom prst="rect">
            <a:avLst/>
          </a:prstGeom>
          <a:noFill/>
        </p:spPr>
        <p:txBody>
          <a:bodyPr wrap="square" rtlCol="0">
            <a:spAutoFit/>
          </a:bodyPr>
          <a:lstStyle/>
          <a:p>
            <a:r>
              <a:rPr kumimoji="1" lang="zh-CN" altLang="en-US"/>
              <a:t>交给业务实现类</a:t>
            </a:r>
          </a:p>
        </p:txBody>
      </p:sp>
    </p:spTree>
    <p:extLst>
      <p:ext uri="{BB962C8B-B14F-4D97-AF65-F5344CB8AC3E}">
        <p14:creationId xmlns:p14="http://schemas.microsoft.com/office/powerpoint/2010/main" val="318549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07</a:t>
            </a:r>
            <a:r>
              <a:rPr lang="zh-CN" altLang="en-US" sz="2000"/>
              <a:t>节：简单工厂搭建发奖领域</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运用简单工厂设计模式，在 </a:t>
            </a:r>
            <a:r>
              <a:rPr lang="en" altLang="zh-CN" sz="800"/>
              <a:t>domain/award </a:t>
            </a:r>
            <a:r>
              <a:rPr lang="zh-CN" altLang="en-US" sz="800"/>
              <a:t>搭建发奖领域服务。运用简单工厂设计模式，搭建发奖领域服务。介绍：定义一个创建对象的接口，让其子类自己决定实例化哪一个工厂类，工厂模式使其创建过程延迟到子类进行。</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20584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606810" y="1120603"/>
            <a:ext cx="3826689" cy="400110"/>
          </a:xfrm>
          <a:prstGeom prst="rect">
            <a:avLst/>
          </a:prstGeom>
        </p:spPr>
        <p:txBody>
          <a:bodyPr wrap="none">
            <a:spAutoFit/>
          </a:bodyPr>
          <a:lstStyle/>
          <a:p>
            <a:r>
              <a:rPr lang="zh-CN" altLang="en-US" sz="2000"/>
              <a:t>第</a:t>
            </a:r>
            <a:r>
              <a:rPr lang="en-US" altLang="zh-CN" sz="2000"/>
              <a:t>02</a:t>
            </a:r>
            <a:r>
              <a:rPr lang="zh-CN" altLang="en-US" sz="2000"/>
              <a:t>节：搭建</a:t>
            </a:r>
            <a:r>
              <a:rPr lang="en-US" altLang="zh-CN" sz="2000"/>
              <a:t>(</a:t>
            </a:r>
            <a:r>
              <a:rPr lang="en" altLang="zh-CN" sz="2000"/>
              <a:t>DDD + RPC)</a:t>
            </a:r>
            <a:r>
              <a:rPr lang="zh-CN" altLang="en-US" sz="2000"/>
              <a:t>架构</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738664"/>
          </a:xfrm>
          <a:prstGeom prst="rect">
            <a:avLst/>
          </a:prstGeom>
        </p:spPr>
        <p:txBody>
          <a:bodyPr wrap="square">
            <a:spAutoFit/>
          </a:bodyPr>
          <a:lstStyle/>
          <a:p>
            <a:r>
              <a:rPr lang="zh-CN" altLang="en-US" sz="700"/>
              <a:t>本节是陆续搭建系统和编码的开始，我们会优先完成一个基础工程的创建。一般在互联网企业这部分工作可能不需要反复处理，只需要在承接产品需要后使用脚手架或者直接复制以往工程就可以创建现有需要使用的工程了。例如 </a:t>
            </a:r>
            <a:r>
              <a:rPr lang="en" altLang="zh-CN" sz="700"/>
              <a:t>Spring </a:t>
            </a:r>
            <a:r>
              <a:rPr lang="zh-CN" altLang="en-US" sz="700"/>
              <a:t>官网也提供了创建工程的脚手架，</a:t>
            </a:r>
            <a:r>
              <a:rPr lang="en" altLang="zh-CN" sz="700">
                <a:hlinkClick r:id="rId2"/>
              </a:rPr>
              <a:t>https://start.spring.io</a:t>
            </a:r>
            <a:r>
              <a:rPr lang="en" altLang="zh-CN" sz="700"/>
              <a:t> Spring Initializr </a:t>
            </a:r>
            <a:r>
              <a:rPr lang="zh-CN" altLang="en-US" sz="700"/>
              <a:t>本质上也是一个 </a:t>
            </a:r>
            <a:r>
              <a:rPr lang="en" altLang="zh-CN" sz="700"/>
              <a:t>Web </a:t>
            </a:r>
            <a:r>
              <a:rPr lang="zh-CN" altLang="en-US" sz="700"/>
              <a:t>应用，它可以通过 </a:t>
            </a:r>
            <a:r>
              <a:rPr lang="en" altLang="zh-CN" sz="700"/>
              <a:t>Web </a:t>
            </a:r>
            <a:r>
              <a:rPr lang="zh-CN" altLang="en-US" sz="700"/>
              <a:t>界面、</a:t>
            </a:r>
            <a:r>
              <a:rPr lang="en" altLang="zh-CN" sz="700"/>
              <a:t>Spring Tool Suite</a:t>
            </a:r>
            <a:r>
              <a:rPr lang="zh-CN" altLang="en" sz="700"/>
              <a:t>、</a:t>
            </a:r>
            <a:r>
              <a:rPr lang="en" altLang="zh-CN" sz="700"/>
              <a:t>IntelliJ IDEA </a:t>
            </a:r>
            <a:r>
              <a:rPr lang="zh-CN" altLang="en-US" sz="700"/>
              <a:t>等方式，构建出一个基本的 </a:t>
            </a:r>
            <a:r>
              <a:rPr lang="en" altLang="zh-CN" sz="700"/>
              <a:t>Spring Boot </a:t>
            </a:r>
            <a:r>
              <a:rPr lang="zh-CN" altLang="en-US" sz="700"/>
              <a:t>项目结构。但是，我们创建的项目结构并不是一个简单的 </a:t>
            </a:r>
            <a:r>
              <a:rPr lang="en" altLang="zh-CN" sz="700"/>
              <a:t>MVC </a:t>
            </a:r>
            <a:r>
              <a:rPr lang="zh-CN" altLang="en-US" sz="700"/>
              <a:t>结构，而是需要基于 </a:t>
            </a:r>
            <a:r>
              <a:rPr lang="en" altLang="zh-CN" sz="700"/>
              <a:t>DDD </a:t>
            </a:r>
            <a:r>
              <a:rPr lang="zh-CN" altLang="en-US" sz="700"/>
              <a:t>四层架构进行模块化拆分，并把分布式组件 </a:t>
            </a:r>
            <a:r>
              <a:rPr lang="en" altLang="zh-CN" sz="700"/>
              <a:t>RPC </a:t>
            </a:r>
            <a:r>
              <a:rPr lang="zh-CN" altLang="en-US" sz="700"/>
              <a:t>结合进行，所以这里我们需要进行框架搭建。</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1123620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6F0C3FB-443F-B440-A1D2-D6D1AF03B9CC}"/>
              </a:ext>
            </a:extLst>
          </p:cNvPr>
          <p:cNvSpPr/>
          <p:nvPr/>
        </p:nvSpPr>
        <p:spPr>
          <a:xfrm>
            <a:off x="1275184" y="273698"/>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A</a:t>
            </a:r>
          </a:p>
          <a:p>
            <a:pPr algn="ctr"/>
            <a:r>
              <a:rPr kumimoji="1" lang="zh-CN" altLang="en-US">
                <a:solidFill>
                  <a:schemeClr val="bg1"/>
                </a:solidFill>
              </a:rPr>
              <a:t>发货方法</a:t>
            </a:r>
          </a:p>
        </p:txBody>
      </p:sp>
      <p:sp>
        <p:nvSpPr>
          <p:cNvPr id="3" name="圆角矩形 2">
            <a:extLst>
              <a:ext uri="{FF2B5EF4-FFF2-40B4-BE49-F238E27FC236}">
                <a16:creationId xmlns:a16="http://schemas.microsoft.com/office/drawing/2014/main" id="{CDB31575-33C4-F941-9C43-3E511139D40F}"/>
              </a:ext>
            </a:extLst>
          </p:cNvPr>
          <p:cNvSpPr/>
          <p:nvPr/>
        </p:nvSpPr>
        <p:spPr>
          <a:xfrm>
            <a:off x="1275184" y="661889"/>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B</a:t>
            </a:r>
          </a:p>
          <a:p>
            <a:pPr algn="ctr"/>
            <a:r>
              <a:rPr kumimoji="1" lang="zh-CN" altLang="en-US">
                <a:solidFill>
                  <a:schemeClr val="bg1"/>
                </a:solidFill>
              </a:rPr>
              <a:t>发货方法</a:t>
            </a:r>
          </a:p>
        </p:txBody>
      </p:sp>
      <p:sp>
        <p:nvSpPr>
          <p:cNvPr id="4" name="圆角矩形 3">
            <a:extLst>
              <a:ext uri="{FF2B5EF4-FFF2-40B4-BE49-F238E27FC236}">
                <a16:creationId xmlns:a16="http://schemas.microsoft.com/office/drawing/2014/main" id="{584505DD-F65F-E447-9E65-4D2103B8A437}"/>
              </a:ext>
            </a:extLst>
          </p:cNvPr>
          <p:cNvSpPr/>
          <p:nvPr/>
        </p:nvSpPr>
        <p:spPr>
          <a:xfrm>
            <a:off x="1275183" y="1050080"/>
            <a:ext cx="995265" cy="298580"/>
          </a:xfrm>
          <a:prstGeom prst="roundRect">
            <a:avLst>
              <a:gd name="adj" fmla="val 1069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a:t>
            </a:r>
            <a:r>
              <a:rPr kumimoji="1" lang="en-US" altLang="zh-CN">
                <a:solidFill>
                  <a:schemeClr val="bg1"/>
                </a:solidFill>
              </a:rPr>
              <a:t>C</a:t>
            </a:r>
          </a:p>
          <a:p>
            <a:pPr algn="ctr"/>
            <a:r>
              <a:rPr kumimoji="1" lang="zh-CN" altLang="en-US">
                <a:solidFill>
                  <a:schemeClr val="bg1"/>
                </a:solidFill>
              </a:rPr>
              <a:t>发货方法</a:t>
            </a:r>
          </a:p>
        </p:txBody>
      </p:sp>
      <p:sp>
        <p:nvSpPr>
          <p:cNvPr id="6" name="圆角矩形 5">
            <a:extLst>
              <a:ext uri="{FF2B5EF4-FFF2-40B4-BE49-F238E27FC236}">
                <a16:creationId xmlns:a16="http://schemas.microsoft.com/office/drawing/2014/main" id="{7DF19D7F-5E2A-1347-8D19-0E5EF0E96A3C}"/>
              </a:ext>
            </a:extLst>
          </p:cNvPr>
          <p:cNvSpPr/>
          <p:nvPr/>
        </p:nvSpPr>
        <p:spPr>
          <a:xfrm>
            <a:off x="357674" y="572278"/>
            <a:ext cx="469642" cy="477802"/>
          </a:xfrm>
          <a:prstGeom prst="roundRect">
            <a:avLst>
              <a:gd name="adj" fmla="val 8176"/>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发货</a:t>
            </a:r>
            <a:endParaRPr kumimoji="1" lang="en-US" altLang="zh-CN">
              <a:solidFill>
                <a:srgbClr val="006666"/>
              </a:solidFill>
            </a:endParaRPr>
          </a:p>
          <a:p>
            <a:pPr algn="ctr"/>
            <a:r>
              <a:rPr kumimoji="1" lang="zh-CN" altLang="en-US">
                <a:solidFill>
                  <a:srgbClr val="006666"/>
                </a:solidFill>
              </a:rPr>
              <a:t>接口</a:t>
            </a:r>
          </a:p>
        </p:txBody>
      </p:sp>
      <p:cxnSp>
        <p:nvCxnSpPr>
          <p:cNvPr id="7" name="直线箭头连接符 6">
            <a:extLst>
              <a:ext uri="{FF2B5EF4-FFF2-40B4-BE49-F238E27FC236}">
                <a16:creationId xmlns:a16="http://schemas.microsoft.com/office/drawing/2014/main" id="{386F7D5D-E10E-9A47-AD4C-2D3FBCB8B52D}"/>
              </a:ext>
            </a:extLst>
          </p:cNvPr>
          <p:cNvCxnSpPr>
            <a:cxnSpLocks/>
            <a:stCxn id="6" idx="3"/>
            <a:endCxn id="3" idx="1"/>
          </p:cNvCxnSpPr>
          <p:nvPr/>
        </p:nvCxnSpPr>
        <p:spPr>
          <a:xfrm>
            <a:off x="827316" y="811179"/>
            <a:ext cx="447868"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D0F99EB6-BF21-FE46-BEAC-28316CAECA4A}"/>
              </a:ext>
            </a:extLst>
          </p:cNvPr>
          <p:cNvCxnSpPr>
            <a:cxnSpLocks/>
            <a:stCxn id="6" idx="3"/>
            <a:endCxn id="2" idx="1"/>
          </p:cNvCxnSpPr>
          <p:nvPr/>
        </p:nvCxnSpPr>
        <p:spPr>
          <a:xfrm flipV="1">
            <a:off x="827316" y="422988"/>
            <a:ext cx="447868"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4C5E068C-170F-9B41-AA2A-6D5E5D508DC7}"/>
              </a:ext>
            </a:extLst>
          </p:cNvPr>
          <p:cNvCxnSpPr>
            <a:cxnSpLocks/>
            <a:stCxn id="6" idx="3"/>
            <a:endCxn id="4" idx="1"/>
          </p:cNvCxnSpPr>
          <p:nvPr/>
        </p:nvCxnSpPr>
        <p:spPr>
          <a:xfrm>
            <a:off x="827316" y="811179"/>
            <a:ext cx="447867" cy="388191"/>
          </a:xfrm>
          <a:prstGeom prst="curvedConnector3">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a:extLst>
              <a:ext uri="{FF2B5EF4-FFF2-40B4-BE49-F238E27FC236}">
                <a16:creationId xmlns:a16="http://schemas.microsoft.com/office/drawing/2014/main" id="{2D566583-8528-444A-8608-34BC8517A623}"/>
              </a:ext>
            </a:extLst>
          </p:cNvPr>
          <p:cNvSpPr/>
          <p:nvPr/>
        </p:nvSpPr>
        <p:spPr>
          <a:xfrm>
            <a:off x="2477507" y="273699"/>
            <a:ext cx="514510" cy="68677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rgbClr val="006666"/>
                </a:solidFill>
              </a:rPr>
              <a:t>🏭</a:t>
            </a:r>
          </a:p>
          <a:p>
            <a:pPr algn="ctr"/>
            <a:r>
              <a:rPr kumimoji="1" lang="zh-CN" altLang="en-US">
                <a:solidFill>
                  <a:srgbClr val="006666"/>
                </a:solidFill>
              </a:rPr>
              <a:t>工</a:t>
            </a:r>
            <a:endParaRPr kumimoji="1" lang="en-US" altLang="zh-CN">
              <a:solidFill>
                <a:srgbClr val="006666"/>
              </a:solidFill>
            </a:endParaRPr>
          </a:p>
          <a:p>
            <a:pPr algn="ctr"/>
            <a:r>
              <a:rPr kumimoji="1" lang="zh-CN" altLang="en-US">
                <a:solidFill>
                  <a:srgbClr val="006666"/>
                </a:solidFill>
              </a:rPr>
              <a:t>厂</a:t>
            </a:r>
          </a:p>
        </p:txBody>
      </p:sp>
      <p:sp>
        <p:nvSpPr>
          <p:cNvPr id="20" name="圆角矩形 19">
            <a:extLst>
              <a:ext uri="{FF2B5EF4-FFF2-40B4-BE49-F238E27FC236}">
                <a16:creationId xmlns:a16="http://schemas.microsoft.com/office/drawing/2014/main" id="{A4532AEC-80CB-DA43-9C64-280FA7B4CE72}"/>
              </a:ext>
            </a:extLst>
          </p:cNvPr>
          <p:cNvSpPr/>
          <p:nvPr/>
        </p:nvSpPr>
        <p:spPr>
          <a:xfrm>
            <a:off x="2477507" y="1050080"/>
            <a:ext cx="514510" cy="298580"/>
          </a:xfrm>
          <a:prstGeom prst="roundRect">
            <a:avLst>
              <a:gd name="adj" fmla="val 7143"/>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配置</a:t>
            </a:r>
          </a:p>
        </p:txBody>
      </p:sp>
      <p:cxnSp>
        <p:nvCxnSpPr>
          <p:cNvPr id="21" name="直线箭头连接符 20">
            <a:extLst>
              <a:ext uri="{FF2B5EF4-FFF2-40B4-BE49-F238E27FC236}">
                <a16:creationId xmlns:a16="http://schemas.microsoft.com/office/drawing/2014/main" id="{775E4727-DDD1-0B45-8246-F260CDCE0B4B}"/>
              </a:ext>
            </a:extLst>
          </p:cNvPr>
          <p:cNvCxnSpPr>
            <a:cxnSpLocks/>
            <a:stCxn id="19" idx="2"/>
            <a:endCxn id="20" idx="0"/>
          </p:cNvCxnSpPr>
          <p:nvPr/>
        </p:nvCxnSpPr>
        <p:spPr>
          <a:xfrm>
            <a:off x="2734762" y="960469"/>
            <a:ext cx="0" cy="8961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4" name="虚尾箭头 23">
            <a:extLst>
              <a:ext uri="{FF2B5EF4-FFF2-40B4-BE49-F238E27FC236}">
                <a16:creationId xmlns:a16="http://schemas.microsoft.com/office/drawing/2014/main" id="{7AFB2C37-D5FB-004E-9761-C48A8AAC3B65}"/>
              </a:ext>
            </a:extLst>
          </p:cNvPr>
          <p:cNvSpPr/>
          <p:nvPr/>
        </p:nvSpPr>
        <p:spPr>
          <a:xfrm rot="10800000">
            <a:off x="3199957" y="467793"/>
            <a:ext cx="272815" cy="298580"/>
          </a:xfrm>
          <a:prstGeom prst="stripedRightArrow">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5" name="文本框 24">
            <a:extLst>
              <a:ext uri="{FF2B5EF4-FFF2-40B4-BE49-F238E27FC236}">
                <a16:creationId xmlns:a16="http://schemas.microsoft.com/office/drawing/2014/main" id="{9C7E9546-7C89-3047-A323-5A8F6B75058C}"/>
              </a:ext>
            </a:extLst>
          </p:cNvPr>
          <p:cNvSpPr txBox="1"/>
          <p:nvPr/>
        </p:nvSpPr>
        <p:spPr>
          <a:xfrm>
            <a:off x="3539413" y="497659"/>
            <a:ext cx="702906" cy="238848"/>
          </a:xfrm>
          <a:prstGeom prst="rect">
            <a:avLst/>
          </a:prstGeom>
          <a:noFill/>
        </p:spPr>
        <p:txBody>
          <a:bodyPr wrap="square" rtlCol="0">
            <a:spAutoFit/>
          </a:bodyPr>
          <a:lstStyle/>
          <a:p>
            <a:r>
              <a:rPr kumimoji="1" lang="zh-CN" altLang="en-US"/>
              <a:t>服务使用</a:t>
            </a:r>
          </a:p>
        </p:txBody>
      </p:sp>
      <p:pic>
        <p:nvPicPr>
          <p:cNvPr id="26" name="图片 25">
            <a:extLst>
              <a:ext uri="{FF2B5EF4-FFF2-40B4-BE49-F238E27FC236}">
                <a16:creationId xmlns:a16="http://schemas.microsoft.com/office/drawing/2014/main" id="{D4B146C0-DB9C-774F-85C9-7B5934AA1F9F}"/>
              </a:ext>
            </a:extLst>
          </p:cNvPr>
          <p:cNvPicPr>
            <a:picLocks noChangeAspect="1"/>
          </p:cNvPicPr>
          <p:nvPr/>
        </p:nvPicPr>
        <p:blipFill>
          <a:blip r:embed="rId2"/>
          <a:stretch>
            <a:fillRect/>
          </a:stretch>
        </p:blipFill>
        <p:spPr>
          <a:xfrm>
            <a:off x="357674" y="1497949"/>
            <a:ext cx="1894816" cy="2030160"/>
          </a:xfrm>
          <a:prstGeom prst="rect">
            <a:avLst/>
          </a:prstGeom>
        </p:spPr>
      </p:pic>
      <p:cxnSp>
        <p:nvCxnSpPr>
          <p:cNvPr id="27" name="直线箭头连接符 26">
            <a:extLst>
              <a:ext uri="{FF2B5EF4-FFF2-40B4-BE49-F238E27FC236}">
                <a16:creationId xmlns:a16="http://schemas.microsoft.com/office/drawing/2014/main" id="{1A86FD64-2F95-2F48-A2BC-299A7A307326}"/>
              </a:ext>
            </a:extLst>
          </p:cNvPr>
          <p:cNvCxnSpPr>
            <a:cxnSpLocks/>
          </p:cNvCxnSpPr>
          <p:nvPr/>
        </p:nvCxnSpPr>
        <p:spPr>
          <a:xfrm flipV="1">
            <a:off x="357674" y="1423277"/>
            <a:ext cx="4682637" cy="29868"/>
          </a:xfrm>
          <a:prstGeom prst="straightConnector1">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B66698BD-D1C1-8442-B9D4-49E25DD5E465}"/>
              </a:ext>
            </a:extLst>
          </p:cNvPr>
          <p:cNvSpPr/>
          <p:nvPr/>
        </p:nvSpPr>
        <p:spPr>
          <a:xfrm>
            <a:off x="3199074" y="900057"/>
            <a:ext cx="1841237" cy="523220"/>
          </a:xfrm>
          <a:prstGeom prst="rect">
            <a:avLst/>
          </a:prstGeom>
        </p:spPr>
        <p:txBody>
          <a:bodyPr wrap="square">
            <a:spAutoFit/>
          </a:bodyPr>
          <a:lstStyle/>
          <a:p>
            <a:r>
              <a:rPr lang="zh-CN" altLang="en-US" sz="700" b="0" i="0">
                <a:solidFill>
                  <a:srgbClr val="24292E"/>
                </a:solidFill>
                <a:effectLst/>
                <a:latin typeface="Microsoft YaHei" panose="020B0503020204020204" pitchFamily="34" charset="-122"/>
                <a:ea typeface="Microsoft YaHei" panose="020B0503020204020204" pitchFamily="34" charset="-122"/>
              </a:rPr>
              <a:t>工厂模式又称工厂方法模式，是一种创建型设计模式，其在父类中提供一个创建对象的方法， 允许子类决定实例化对象的类型。</a:t>
            </a:r>
            <a:endParaRPr lang="zh-CN" altLang="en-US" sz="700"/>
          </a:p>
        </p:txBody>
      </p:sp>
      <p:sp>
        <p:nvSpPr>
          <p:cNvPr id="33" name="矩形 32">
            <a:extLst>
              <a:ext uri="{FF2B5EF4-FFF2-40B4-BE49-F238E27FC236}">
                <a16:creationId xmlns:a16="http://schemas.microsoft.com/office/drawing/2014/main" id="{D5EAD3A7-49C5-3F45-A76D-83C6A459E890}"/>
              </a:ext>
            </a:extLst>
          </p:cNvPr>
          <p:cNvSpPr/>
          <p:nvPr/>
        </p:nvSpPr>
        <p:spPr>
          <a:xfrm>
            <a:off x="2216409" y="1721857"/>
            <a:ext cx="2823904" cy="1703993"/>
          </a:xfrm>
          <a:prstGeom prst="rect">
            <a:avLst/>
          </a:prstGeom>
        </p:spPr>
        <p:txBody>
          <a:bodyPr wrap="square">
            <a:spAutoFit/>
          </a:bodyPr>
          <a:lstStyle/>
          <a:p>
            <a:r>
              <a:rPr lang="en" altLang="zh-CN">
                <a:solidFill>
                  <a:srgbClr val="808000"/>
                </a:solidFill>
                <a:effectLst/>
              </a:rPr>
              <a:t>@Service</a:t>
            </a:r>
            <a:br>
              <a:rPr lang="en" altLang="zh-CN">
                <a:solidFill>
                  <a:srgbClr val="808000"/>
                </a:solidFill>
                <a:effectLst/>
              </a:rPr>
            </a:br>
            <a:r>
              <a:rPr lang="en" altLang="zh-CN" b="1">
                <a:solidFill>
                  <a:srgbClr val="000080"/>
                </a:solidFill>
                <a:effectLst/>
              </a:rPr>
              <a:t>public class </a:t>
            </a:r>
            <a:r>
              <a:rPr lang="en" altLang="zh-CN"/>
              <a:t>DistributionGoodsFactory </a:t>
            </a:r>
            <a:r>
              <a:rPr lang="en" altLang="zh-CN" b="1">
                <a:solidFill>
                  <a:srgbClr val="000080"/>
                </a:solidFill>
                <a:effectLst/>
              </a:rPr>
              <a:t>extends </a:t>
            </a:r>
            <a:r>
              <a:rPr lang="en" altLang="zh-CN"/>
              <a:t>GoodsConfig {</a:t>
            </a:r>
            <a:br>
              <a:rPr lang="en" altLang="zh-CN"/>
            </a:br>
            <a:br>
              <a:rPr lang="en" altLang="zh-CN"/>
            </a:br>
            <a:r>
              <a:rPr lang="en" altLang="zh-CN"/>
              <a:t>    </a:t>
            </a:r>
            <a:r>
              <a:rPr lang="en" altLang="zh-CN" b="1">
                <a:solidFill>
                  <a:srgbClr val="000080"/>
                </a:solidFill>
                <a:effectLst/>
              </a:rPr>
              <a:t>public </a:t>
            </a:r>
            <a:r>
              <a:rPr lang="en" altLang="zh-CN"/>
              <a:t>IDistributionGoods getDistributionGoodsService(Integer awardType){</a:t>
            </a:r>
            <a:br>
              <a:rPr lang="en" altLang="zh-CN"/>
            </a:br>
            <a:r>
              <a:rPr lang="en" altLang="zh-CN"/>
              <a:t>        </a:t>
            </a:r>
            <a:r>
              <a:rPr lang="en" altLang="zh-CN" b="1">
                <a:solidFill>
                  <a:srgbClr val="000080"/>
                </a:solidFill>
                <a:effectLst/>
              </a:rPr>
              <a:t>return </a:t>
            </a:r>
            <a:r>
              <a:rPr lang="en" altLang="zh-CN" i="1">
                <a:solidFill>
                  <a:srgbClr val="660E7A"/>
                </a:solidFill>
                <a:effectLst/>
              </a:rPr>
              <a:t>goodsMap</a:t>
            </a:r>
            <a:r>
              <a:rPr lang="en" altLang="zh-CN"/>
              <a:t>.get(awardType);</a:t>
            </a:r>
            <a:br>
              <a:rPr lang="en" altLang="zh-CN"/>
            </a:br>
            <a:r>
              <a:rPr lang="en" altLang="zh-CN"/>
              <a:t>    }</a:t>
            </a:r>
            <a:br>
              <a:rPr lang="en" altLang="zh-CN"/>
            </a:br>
            <a:br>
              <a:rPr lang="en" altLang="zh-CN"/>
            </a:br>
            <a:r>
              <a:rPr lang="en" altLang="zh-CN"/>
              <a:t>}</a:t>
            </a:r>
            <a:endParaRPr lang="zh-CN" altLang="en-US"/>
          </a:p>
        </p:txBody>
      </p:sp>
    </p:spTree>
    <p:extLst>
      <p:ext uri="{BB962C8B-B14F-4D97-AF65-F5344CB8AC3E}">
        <p14:creationId xmlns:p14="http://schemas.microsoft.com/office/powerpoint/2010/main" val="120925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08</a:t>
            </a:r>
            <a:r>
              <a:rPr lang="zh-CN" altLang="en-US" sz="2000"/>
              <a:t>节：活动领域的配置与状态</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开发活动领域部分功能，包括：活动创建、活动状态变更。主要以 </a:t>
            </a:r>
            <a:r>
              <a:rPr lang="en" altLang="zh-CN" sz="800"/>
              <a:t>domain </a:t>
            </a:r>
            <a:r>
              <a:rPr lang="zh-CN" altLang="en-US" sz="800"/>
              <a:t>领域层下添加 </a:t>
            </a:r>
            <a:r>
              <a:rPr lang="en" altLang="zh-CN" sz="800"/>
              <a:t>activity </a:t>
            </a:r>
            <a:r>
              <a:rPr lang="zh-CN" altLang="en-US" sz="800"/>
              <a:t>为主，并在对应的 </a:t>
            </a:r>
            <a:r>
              <a:rPr lang="en" altLang="zh-CN" sz="800"/>
              <a:t>service </a:t>
            </a:r>
            <a:r>
              <a:rPr lang="zh-CN" altLang="en-US" sz="800"/>
              <a:t>中添加 </a:t>
            </a:r>
            <a:r>
              <a:rPr lang="en" altLang="zh-CN" sz="800"/>
              <a:t>deploy(</a:t>
            </a:r>
            <a:r>
              <a:rPr lang="zh-CN" altLang="en-US" sz="800"/>
              <a:t>创建活动</a:t>
            </a:r>
            <a:r>
              <a:rPr lang="en-US" altLang="zh-CN" sz="800"/>
              <a:t>)</a:t>
            </a:r>
            <a:r>
              <a:rPr lang="zh-CN" altLang="en-US" sz="800"/>
              <a:t>、</a:t>
            </a:r>
            <a:r>
              <a:rPr lang="en" altLang="zh-CN" sz="800"/>
              <a:t>partake(</a:t>
            </a:r>
            <a:r>
              <a:rPr lang="zh-CN" altLang="en-US" sz="800"/>
              <a:t>领取活动，待开发</a:t>
            </a:r>
            <a:r>
              <a:rPr lang="en-US" altLang="zh-CN" sz="800"/>
              <a:t>)</a:t>
            </a:r>
            <a:r>
              <a:rPr lang="zh-CN" altLang="en-US" sz="800"/>
              <a:t>、</a:t>
            </a:r>
            <a:r>
              <a:rPr lang="en" altLang="zh-CN" sz="800"/>
              <a:t>stateflow(</a:t>
            </a:r>
            <a:r>
              <a:rPr lang="zh-CN" altLang="en-US" sz="800"/>
              <a:t>状态流转</a:t>
            </a:r>
            <a:r>
              <a:rPr lang="en-US" altLang="zh-CN" sz="800"/>
              <a:t>) </a:t>
            </a:r>
            <a:r>
              <a:rPr lang="zh-CN" altLang="en-US" sz="800"/>
              <a:t>三个模块。以及调整仓储服务实现到基础层。</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17437"/>
            <a:ext cx="4720168" cy="1277273"/>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85000"/>
                    <a:lumOff val="15000"/>
                  </a:schemeClr>
                </a:solidFill>
              </a:rPr>
              <a:t>按照 </a:t>
            </a:r>
            <a:r>
              <a:rPr lang="en" altLang="zh-CN" sz="700">
                <a:solidFill>
                  <a:schemeClr val="tx1">
                    <a:lumMod val="85000"/>
                    <a:lumOff val="15000"/>
                  </a:schemeClr>
                </a:solidFill>
              </a:rPr>
              <a:t>DDD </a:t>
            </a:r>
            <a:r>
              <a:rPr lang="zh-CN" altLang="en-US" sz="700">
                <a:solidFill>
                  <a:schemeClr val="tx1">
                    <a:lumMod val="85000"/>
                    <a:lumOff val="15000"/>
                  </a:schemeClr>
                </a:solidFill>
              </a:rPr>
              <a:t>模型，</a:t>
            </a:r>
            <a:r>
              <a:rPr lang="zh-CN" altLang="en-US" sz="700">
                <a:solidFill>
                  <a:srgbClr val="FF0000"/>
                </a:solidFill>
              </a:rPr>
              <a:t>调整包引用 </a:t>
            </a:r>
            <a:r>
              <a:rPr lang="en" altLang="zh-CN" sz="700">
                <a:solidFill>
                  <a:srgbClr val="FF0000"/>
                </a:solidFill>
              </a:rPr>
              <a:t>lottery-infrastructure </a:t>
            </a:r>
            <a:r>
              <a:rPr lang="zh-CN" altLang="en-US" sz="700">
                <a:solidFill>
                  <a:srgbClr val="FF0000"/>
                </a:solidFill>
              </a:rPr>
              <a:t>引入 </a:t>
            </a:r>
            <a:r>
              <a:rPr lang="en" altLang="zh-CN" sz="700">
                <a:solidFill>
                  <a:srgbClr val="FF0000"/>
                </a:solidFill>
              </a:rPr>
              <a:t>lottery-domain</a:t>
            </a:r>
            <a:r>
              <a:rPr lang="zh-CN" altLang="en" sz="700">
                <a:solidFill>
                  <a:schemeClr val="tx1">
                    <a:lumMod val="85000"/>
                    <a:lumOff val="15000"/>
                  </a:schemeClr>
                </a:solidFill>
              </a:rPr>
              <a:t>，</a:t>
            </a:r>
            <a:r>
              <a:rPr lang="zh-CN" altLang="en-US" sz="700">
                <a:solidFill>
                  <a:schemeClr val="tx1">
                    <a:lumMod val="85000"/>
                    <a:lumOff val="15000"/>
                  </a:schemeClr>
                </a:solidFill>
              </a:rPr>
              <a:t>调整后效果领域层 </a:t>
            </a:r>
            <a:r>
              <a:rPr lang="en" altLang="zh-CN" sz="700">
                <a:solidFill>
                  <a:schemeClr val="tx1">
                    <a:lumMod val="85000"/>
                    <a:lumOff val="15000"/>
                  </a:schemeClr>
                </a:solidFill>
              </a:rPr>
              <a:t>domain </a:t>
            </a:r>
            <a:r>
              <a:rPr lang="zh-CN" altLang="en-US" sz="700">
                <a:solidFill>
                  <a:schemeClr val="tx1">
                    <a:lumMod val="85000"/>
                    <a:lumOff val="15000"/>
                  </a:schemeClr>
                </a:solidFill>
              </a:rPr>
              <a:t>定义仓储接口，基础层 </a:t>
            </a:r>
            <a:r>
              <a:rPr lang="en" altLang="zh-CN" sz="700">
                <a:solidFill>
                  <a:schemeClr val="tx1">
                    <a:lumMod val="85000"/>
                    <a:lumOff val="15000"/>
                  </a:schemeClr>
                </a:solidFill>
              </a:rPr>
              <a:t>infrastructure </a:t>
            </a:r>
            <a:r>
              <a:rPr lang="zh-CN" altLang="en-US" sz="700">
                <a:solidFill>
                  <a:schemeClr val="tx1">
                    <a:lumMod val="85000"/>
                    <a:lumOff val="15000"/>
                  </a:schemeClr>
                </a:solidFill>
              </a:rPr>
              <a:t>实现仓储接口。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活动领域层需要提供的功能包括：活动创建、活动状态处理和用户领取活动操作，本章节先实现前两个需求，下个章节继续开发其他功能。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活动创建的操作主要会用到事务，因为活动系统提供给运营后台创建活动时，需要包括：活动信息、奖品信息、策略信息、策略明细以及其他额外扩展的内容，这些信息都需要在一个事务下进行落库。 </a:t>
            </a:r>
            <a:br>
              <a:rPr lang="en-US" altLang="zh-CN" sz="700">
                <a:solidFill>
                  <a:schemeClr val="tx1">
                    <a:lumMod val="85000"/>
                    <a:lumOff val="15000"/>
                  </a:schemeClr>
                </a:solidFill>
              </a:rPr>
            </a:br>
            <a:endParaRPr lang="en-US" altLang="zh-CN" sz="700">
              <a:solidFill>
                <a:schemeClr val="tx1">
                  <a:lumMod val="85000"/>
                  <a:lumOff val="15000"/>
                </a:schemeClr>
              </a:solidFill>
            </a:endParaRPr>
          </a:p>
          <a:p>
            <a:pPr marL="171450" indent="-171450">
              <a:buFont typeface="Arial" panose="020B0604020202020204" pitchFamily="34" charset="0"/>
              <a:buChar char="•"/>
            </a:pPr>
            <a:r>
              <a:rPr lang="zh-CN" altLang="en-US" sz="700">
                <a:solidFill>
                  <a:schemeClr val="tx1">
                    <a:lumMod val="85000"/>
                    <a:lumOff val="15000"/>
                  </a:schemeClr>
                </a:solidFill>
              </a:rPr>
              <a:t>活动状态的审核，</a:t>
            </a:r>
            <a:r>
              <a:rPr lang="en-US" altLang="zh-CN" sz="700">
                <a:solidFill>
                  <a:schemeClr val="tx1">
                    <a:lumMod val="85000"/>
                    <a:lumOff val="15000"/>
                  </a:schemeClr>
                </a:solidFill>
              </a:rPr>
              <a:t>【1</a:t>
            </a:r>
            <a:r>
              <a:rPr lang="zh-CN" altLang="en-US" sz="700">
                <a:solidFill>
                  <a:schemeClr val="tx1">
                    <a:lumMod val="85000"/>
                    <a:lumOff val="15000"/>
                  </a:schemeClr>
                </a:solidFill>
              </a:rPr>
              <a:t>编辑、</a:t>
            </a:r>
            <a:r>
              <a:rPr lang="en-US" altLang="zh-CN" sz="700">
                <a:solidFill>
                  <a:schemeClr val="tx1">
                    <a:lumMod val="85000"/>
                    <a:lumOff val="15000"/>
                  </a:schemeClr>
                </a:solidFill>
              </a:rPr>
              <a:t>2</a:t>
            </a:r>
            <a:r>
              <a:rPr lang="zh-CN" altLang="en-US" sz="700">
                <a:solidFill>
                  <a:schemeClr val="tx1">
                    <a:lumMod val="85000"/>
                    <a:lumOff val="15000"/>
                  </a:schemeClr>
                </a:solidFill>
              </a:rPr>
              <a:t>提审、</a:t>
            </a:r>
            <a:r>
              <a:rPr lang="en-US" altLang="zh-CN" sz="700">
                <a:solidFill>
                  <a:schemeClr val="tx1">
                    <a:lumMod val="85000"/>
                    <a:lumOff val="15000"/>
                  </a:schemeClr>
                </a:solidFill>
              </a:rPr>
              <a:t>3</a:t>
            </a:r>
            <a:r>
              <a:rPr lang="zh-CN" altLang="en-US" sz="700">
                <a:solidFill>
                  <a:schemeClr val="tx1">
                    <a:lumMod val="85000"/>
                    <a:lumOff val="15000"/>
                  </a:schemeClr>
                </a:solidFill>
              </a:rPr>
              <a:t>撤审、</a:t>
            </a:r>
            <a:r>
              <a:rPr lang="en-US" altLang="zh-CN" sz="700">
                <a:solidFill>
                  <a:schemeClr val="tx1">
                    <a:lumMod val="85000"/>
                    <a:lumOff val="15000"/>
                  </a:schemeClr>
                </a:solidFill>
              </a:rPr>
              <a:t>4</a:t>
            </a:r>
            <a:r>
              <a:rPr lang="zh-CN" altLang="en-US" sz="700">
                <a:solidFill>
                  <a:schemeClr val="tx1">
                    <a:lumMod val="85000"/>
                    <a:lumOff val="15000"/>
                  </a:schemeClr>
                </a:solidFill>
              </a:rPr>
              <a:t>通过、</a:t>
            </a:r>
            <a:r>
              <a:rPr lang="en-US" altLang="zh-CN" sz="700">
                <a:solidFill>
                  <a:schemeClr val="tx1">
                    <a:lumMod val="85000"/>
                    <a:lumOff val="15000"/>
                  </a:schemeClr>
                </a:solidFill>
              </a:rPr>
              <a:t>5</a:t>
            </a:r>
            <a:r>
              <a:rPr lang="zh-CN" altLang="en-US" sz="700">
                <a:solidFill>
                  <a:schemeClr val="tx1">
                    <a:lumMod val="85000"/>
                    <a:lumOff val="15000"/>
                  </a:schemeClr>
                </a:solidFill>
              </a:rPr>
              <a:t>运行</a:t>
            </a:r>
            <a:r>
              <a:rPr lang="en-US" altLang="zh-CN" sz="700">
                <a:solidFill>
                  <a:schemeClr val="tx1">
                    <a:lumMod val="85000"/>
                    <a:lumOff val="15000"/>
                  </a:schemeClr>
                </a:solidFill>
              </a:rPr>
              <a:t>(</a:t>
            </a:r>
            <a:r>
              <a:rPr lang="zh-CN" altLang="en-US" sz="700">
                <a:solidFill>
                  <a:schemeClr val="tx1">
                    <a:lumMod val="85000"/>
                    <a:lumOff val="15000"/>
                  </a:schemeClr>
                </a:solidFill>
              </a:rPr>
              <a:t>审核通过后</a:t>
            </a:r>
            <a:r>
              <a:rPr lang="en" altLang="zh-CN" sz="700">
                <a:solidFill>
                  <a:schemeClr val="tx1">
                    <a:lumMod val="85000"/>
                    <a:lumOff val="15000"/>
                  </a:schemeClr>
                </a:solidFill>
              </a:rPr>
              <a:t>worker</a:t>
            </a:r>
            <a:r>
              <a:rPr lang="zh-CN" altLang="en-US" sz="700">
                <a:solidFill>
                  <a:schemeClr val="tx1">
                    <a:lumMod val="85000"/>
                    <a:lumOff val="15000"/>
                  </a:schemeClr>
                </a:solidFill>
              </a:rPr>
              <a:t>扫描状态</a:t>
            </a:r>
            <a:r>
              <a:rPr lang="en-US" altLang="zh-CN" sz="700">
                <a:solidFill>
                  <a:schemeClr val="tx1">
                    <a:lumMod val="85000"/>
                    <a:lumOff val="15000"/>
                  </a:schemeClr>
                </a:solidFill>
              </a:rPr>
              <a:t>)</a:t>
            </a:r>
            <a:r>
              <a:rPr lang="zh-CN" altLang="en-US" sz="700">
                <a:solidFill>
                  <a:schemeClr val="tx1">
                    <a:lumMod val="85000"/>
                    <a:lumOff val="15000"/>
                  </a:schemeClr>
                </a:solidFill>
              </a:rPr>
              <a:t>、</a:t>
            </a:r>
            <a:r>
              <a:rPr lang="en-US" altLang="zh-CN" sz="700">
                <a:solidFill>
                  <a:schemeClr val="tx1">
                    <a:lumMod val="85000"/>
                    <a:lumOff val="15000"/>
                  </a:schemeClr>
                </a:solidFill>
              </a:rPr>
              <a:t>6</a:t>
            </a:r>
            <a:r>
              <a:rPr lang="zh-CN" altLang="en-US" sz="700">
                <a:solidFill>
                  <a:schemeClr val="tx1">
                    <a:lumMod val="85000"/>
                    <a:lumOff val="15000"/>
                  </a:schemeClr>
                </a:solidFill>
              </a:rPr>
              <a:t>拒绝、</a:t>
            </a:r>
            <a:r>
              <a:rPr lang="en-US" altLang="zh-CN" sz="700">
                <a:solidFill>
                  <a:schemeClr val="tx1">
                    <a:lumMod val="85000"/>
                    <a:lumOff val="15000"/>
                  </a:schemeClr>
                </a:solidFill>
              </a:rPr>
              <a:t>7</a:t>
            </a:r>
            <a:r>
              <a:rPr lang="zh-CN" altLang="en-US" sz="700">
                <a:solidFill>
                  <a:schemeClr val="tx1">
                    <a:lumMod val="85000"/>
                    <a:lumOff val="15000"/>
                  </a:schemeClr>
                </a:solidFill>
              </a:rPr>
              <a:t>关闭、</a:t>
            </a:r>
            <a:r>
              <a:rPr lang="en-US" altLang="zh-CN" sz="700">
                <a:solidFill>
                  <a:schemeClr val="tx1">
                    <a:lumMod val="85000"/>
                    <a:lumOff val="15000"/>
                  </a:schemeClr>
                </a:solidFill>
              </a:rPr>
              <a:t>8</a:t>
            </a:r>
            <a:r>
              <a:rPr lang="zh-CN" altLang="en-US" sz="700">
                <a:solidFill>
                  <a:schemeClr val="tx1">
                    <a:lumMod val="85000"/>
                    <a:lumOff val="15000"/>
                  </a:schemeClr>
                </a:solidFill>
              </a:rPr>
              <a:t>开启</a:t>
            </a:r>
            <a:r>
              <a:rPr lang="en-US" altLang="zh-CN" sz="700">
                <a:solidFill>
                  <a:schemeClr val="tx1">
                    <a:lumMod val="85000"/>
                    <a:lumOff val="15000"/>
                  </a:schemeClr>
                </a:solidFill>
              </a:rPr>
              <a:t>】</a:t>
            </a:r>
            <a:r>
              <a:rPr lang="zh-CN" altLang="en-US" sz="700">
                <a:solidFill>
                  <a:schemeClr val="tx1">
                    <a:lumMod val="85000"/>
                    <a:lumOff val="15000"/>
                  </a:schemeClr>
                </a:solidFill>
              </a:rPr>
              <a:t>，这里我们会用到设计模式中的状态模式进行处理。</a:t>
            </a:r>
          </a:p>
        </p:txBody>
      </p:sp>
    </p:spTree>
    <p:extLst>
      <p:ext uri="{BB962C8B-B14F-4D97-AF65-F5344CB8AC3E}">
        <p14:creationId xmlns:p14="http://schemas.microsoft.com/office/powerpoint/2010/main" val="38346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B4155C-B96E-BB48-B0DA-98AD7A23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040313" cy="2040294"/>
          </a:xfrm>
          <a:prstGeom prst="rect">
            <a:avLst/>
          </a:prstGeom>
        </p:spPr>
      </p:pic>
      <p:pic>
        <p:nvPicPr>
          <p:cNvPr id="6" name="图片 5">
            <a:extLst>
              <a:ext uri="{FF2B5EF4-FFF2-40B4-BE49-F238E27FC236}">
                <a16:creationId xmlns:a16="http://schemas.microsoft.com/office/drawing/2014/main" id="{27895014-60F0-584D-91D3-C250F5C9A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78091"/>
            <a:ext cx="5040313" cy="1622360"/>
          </a:xfrm>
          <a:prstGeom prst="rect">
            <a:avLst/>
          </a:prstGeom>
        </p:spPr>
      </p:pic>
    </p:spTree>
    <p:extLst>
      <p:ext uri="{BB962C8B-B14F-4D97-AF65-F5344CB8AC3E}">
        <p14:creationId xmlns:p14="http://schemas.microsoft.com/office/powerpoint/2010/main" val="1065332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09</a:t>
            </a:r>
            <a:r>
              <a:rPr lang="zh-CN" altLang="en-US" sz="2000"/>
              <a:t>节：</a:t>
            </a:r>
            <a:r>
              <a:rPr lang="en" altLang="zh-CN" sz="2000"/>
              <a:t>ID</a:t>
            </a:r>
            <a:r>
              <a:rPr lang="zh-CN" altLang="en-US" sz="2000"/>
              <a:t>生成策略领域开发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使用雪花算法、阿帕奇工具包 </a:t>
            </a:r>
            <a:r>
              <a:rPr lang="en" altLang="zh-CN" sz="800"/>
              <a:t>RandomStringUtils</a:t>
            </a:r>
            <a:r>
              <a:rPr lang="zh-CN" altLang="en" sz="800"/>
              <a:t>、</a:t>
            </a:r>
            <a:r>
              <a:rPr lang="zh-CN" altLang="en-US" sz="800"/>
              <a:t>日期拼接，三种方式生成</a:t>
            </a:r>
            <a:r>
              <a:rPr lang="en" altLang="zh-CN" sz="800"/>
              <a:t>ID</a:t>
            </a:r>
            <a:r>
              <a:rPr lang="zh-CN" altLang="en" sz="800"/>
              <a:t>，</a:t>
            </a:r>
            <a:r>
              <a:rPr lang="zh-CN" altLang="en-US" sz="800"/>
              <a:t>分别用在订单号、策略</a:t>
            </a:r>
            <a:r>
              <a:rPr lang="en" altLang="zh-CN" sz="800"/>
              <a:t>ID</a:t>
            </a:r>
            <a:r>
              <a:rPr lang="zh-CN" altLang="en" sz="800"/>
              <a:t>、</a:t>
            </a:r>
            <a:r>
              <a:rPr lang="zh-CN" altLang="en-US" sz="800"/>
              <a:t>活动号的生成上。</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263539"/>
            <a:ext cx="927348"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0828"/>
            <a:ext cx="4720168" cy="1492716"/>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说明</a:t>
            </a:r>
            <a:r>
              <a:rPr lang="en-US" altLang="zh-CN" sz="700">
                <a:solidFill>
                  <a:schemeClr val="tx1">
                    <a:lumMod val="85000"/>
                    <a:lumOff val="15000"/>
                  </a:schemeClr>
                </a:solidFill>
                <a:latin typeface="+mj-lt"/>
              </a:rPr>
              <a:t>】</a:t>
            </a:r>
            <a:r>
              <a:rPr lang="zh-CN" altLang="en-US" sz="700">
                <a:solidFill>
                  <a:schemeClr val="tx1">
                    <a:lumMod val="85000"/>
                    <a:lumOff val="15000"/>
                  </a:schemeClr>
                </a:solidFill>
                <a:latin typeface="+mj-lt"/>
              </a:rPr>
              <a:t>从本章节开始，我们会陆续的引入一些基础内容的搭建，包括本章节关于</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的生成、以及后续章节需要引入分库分表、</a:t>
            </a:r>
            <a:r>
              <a:rPr lang="en" altLang="zh-CN" sz="700">
                <a:solidFill>
                  <a:schemeClr val="tx1">
                    <a:lumMod val="85000"/>
                    <a:lumOff val="15000"/>
                  </a:schemeClr>
                </a:solidFill>
                <a:latin typeface="+mj-lt"/>
              </a:rPr>
              <a:t>vo2dto</a:t>
            </a:r>
            <a:r>
              <a:rPr lang="zh-CN" altLang="en-US" sz="700">
                <a:solidFill>
                  <a:schemeClr val="tx1">
                    <a:lumMod val="85000"/>
                    <a:lumOff val="15000"/>
                  </a:schemeClr>
                </a:solidFill>
                <a:latin typeface="+mj-lt"/>
              </a:rPr>
              <a:t>方法、</a:t>
            </a:r>
            <a:r>
              <a:rPr lang="en" altLang="zh-CN" sz="700">
                <a:solidFill>
                  <a:schemeClr val="tx1">
                    <a:lumMod val="85000"/>
                    <a:lumOff val="15000"/>
                  </a:schemeClr>
                </a:solidFill>
                <a:latin typeface="+mj-lt"/>
              </a:rPr>
              <a:t>Redis</a:t>
            </a:r>
            <a:r>
              <a:rPr lang="zh-CN" altLang="en-US" sz="700">
                <a:solidFill>
                  <a:schemeClr val="tx1">
                    <a:lumMod val="85000"/>
                    <a:lumOff val="15000"/>
                  </a:schemeClr>
                </a:solidFill>
                <a:latin typeface="+mj-lt"/>
              </a:rPr>
              <a:t>等，这些会支撑我们继续开发业务领域中一些需要用到的订单号、活动号生成以及个人用户参与到的抽奖信息落库。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使用策略模式把三种生成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的算法进行统一包装，由调用方决定使用哪种生成</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的策略。</a:t>
            </a:r>
            <a:r>
              <a:rPr lang="zh-CN" altLang="en-US" sz="700" i="1">
                <a:solidFill>
                  <a:schemeClr val="tx1">
                    <a:lumMod val="85000"/>
                    <a:lumOff val="15000"/>
                  </a:schemeClr>
                </a:solidFill>
                <a:latin typeface="+mj-lt"/>
              </a:rPr>
              <a:t>策略模式属于行为模式的一种，一个类的行为或算法可以在运行时进行更改</a:t>
            </a:r>
            <a:r>
              <a:rPr lang="zh-CN" altLang="en-US" sz="700">
                <a:solidFill>
                  <a:schemeClr val="tx1">
                    <a:lumMod val="85000"/>
                    <a:lumOff val="15000"/>
                  </a:schemeClr>
                </a:solidFill>
                <a:latin typeface="+mj-lt"/>
              </a:rPr>
              <a:t>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雪花算法本章节使用的是工具包 </a:t>
            </a:r>
            <a:r>
              <a:rPr lang="en" altLang="zh-CN" sz="700">
                <a:solidFill>
                  <a:schemeClr val="tx1">
                    <a:lumMod val="85000"/>
                    <a:lumOff val="15000"/>
                  </a:schemeClr>
                </a:solidFill>
                <a:latin typeface="+mj-lt"/>
              </a:rPr>
              <a:t>hutool </a:t>
            </a:r>
            <a:r>
              <a:rPr lang="zh-CN" altLang="en-US" sz="700">
                <a:solidFill>
                  <a:schemeClr val="tx1">
                    <a:lumMod val="85000"/>
                    <a:lumOff val="15000"/>
                  </a:schemeClr>
                </a:solidFill>
                <a:latin typeface="+mj-lt"/>
              </a:rPr>
              <a:t>包装好的工具类，一般在实际使用雪花算法时需要做一些优化处理，比如支持时间回拨、支持手工插入、简短生成长度、提升生成速度等。</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而日期拼接和随机数工具包生成方式，都需要自己保证唯一性，一般使用此方式生成的</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都用在单表中，本身可以在数据库配置唯一</a:t>
            </a:r>
            <a:r>
              <a:rPr lang="en" altLang="zh-CN" sz="700">
                <a:solidFill>
                  <a:schemeClr val="tx1">
                    <a:lumMod val="85000"/>
                    <a:lumOff val="15000"/>
                  </a:schemeClr>
                </a:solidFill>
                <a:latin typeface="+mj-lt"/>
              </a:rPr>
              <a:t>ID</a:t>
            </a:r>
            <a:r>
              <a:rPr lang="zh-CN" altLang="en" sz="700">
                <a:solidFill>
                  <a:schemeClr val="tx1">
                    <a:lumMod val="85000"/>
                    <a:lumOff val="15000"/>
                  </a:schemeClr>
                </a:solidFill>
                <a:latin typeface="+mj-lt"/>
              </a:rPr>
              <a:t>。</a:t>
            </a:r>
            <a:r>
              <a:rPr lang="zh-CN" altLang="en-US" sz="700" i="1">
                <a:solidFill>
                  <a:schemeClr val="tx1">
                    <a:lumMod val="85000"/>
                    <a:lumOff val="15000"/>
                  </a:schemeClr>
                </a:solidFill>
                <a:latin typeface="+mj-lt"/>
              </a:rPr>
              <a:t>那为什么不用自增</a:t>
            </a:r>
            <a:r>
              <a:rPr lang="en" altLang="zh-CN" sz="700" i="1">
                <a:solidFill>
                  <a:schemeClr val="tx1">
                    <a:lumMod val="85000"/>
                    <a:lumOff val="15000"/>
                  </a:schemeClr>
                </a:solidFill>
                <a:latin typeface="+mj-lt"/>
              </a:rPr>
              <a:t>ID</a:t>
            </a:r>
            <a:r>
              <a:rPr lang="zh-CN" altLang="en" sz="700" i="1">
                <a:solidFill>
                  <a:schemeClr val="tx1">
                    <a:lumMod val="85000"/>
                    <a:lumOff val="15000"/>
                  </a:schemeClr>
                </a:solidFill>
                <a:latin typeface="+mj-lt"/>
              </a:rPr>
              <a:t>，</a:t>
            </a:r>
            <a:r>
              <a:rPr lang="zh-CN" altLang="en-US" sz="700" i="1">
                <a:solidFill>
                  <a:schemeClr val="tx1">
                    <a:lumMod val="85000"/>
                    <a:lumOff val="15000"/>
                  </a:schemeClr>
                </a:solidFill>
                <a:latin typeface="+mj-lt"/>
              </a:rPr>
              <a:t>因为自增</a:t>
            </a:r>
            <a:r>
              <a:rPr lang="en" altLang="zh-CN" sz="700" i="1">
                <a:solidFill>
                  <a:schemeClr val="tx1">
                    <a:lumMod val="85000"/>
                    <a:lumOff val="15000"/>
                  </a:schemeClr>
                </a:solidFill>
                <a:latin typeface="+mj-lt"/>
              </a:rPr>
              <a:t>ID</a:t>
            </a:r>
            <a:r>
              <a:rPr lang="zh-CN" altLang="en-US" sz="700" i="1">
                <a:solidFill>
                  <a:schemeClr val="tx1">
                    <a:lumMod val="85000"/>
                    <a:lumOff val="15000"/>
                  </a:schemeClr>
                </a:solidFill>
                <a:latin typeface="+mj-lt"/>
              </a:rPr>
              <a:t>通常容易被外界知晓你的运营数据，以及后续需要做数据迁移到分库分表中都会有些麻烦</a:t>
            </a:r>
            <a:endParaRPr lang="zh-CN" altLang="en-US" sz="600">
              <a:solidFill>
                <a:schemeClr val="tx1">
                  <a:lumMod val="85000"/>
                  <a:lumOff val="15000"/>
                </a:schemeClr>
              </a:solidFill>
              <a:latin typeface="+mj-lt"/>
            </a:endParaRPr>
          </a:p>
        </p:txBody>
      </p:sp>
    </p:spTree>
    <p:extLst>
      <p:ext uri="{BB962C8B-B14F-4D97-AF65-F5344CB8AC3E}">
        <p14:creationId xmlns:p14="http://schemas.microsoft.com/office/powerpoint/2010/main" val="3312103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10</a:t>
            </a:r>
            <a:r>
              <a:rPr lang="zh-CN" altLang="en-US" sz="2000"/>
              <a:t>节：实现和使用分库分表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开发一个基于 </a:t>
            </a:r>
            <a:r>
              <a:rPr lang="en" altLang="zh-CN" sz="800"/>
              <a:t>HashMap </a:t>
            </a:r>
            <a:r>
              <a:rPr lang="zh-CN" altLang="en-US" sz="800"/>
              <a:t>核心设计原理，使用哈希散列</a:t>
            </a:r>
            <a:r>
              <a:rPr lang="en-US" altLang="zh-CN" sz="800"/>
              <a:t>+</a:t>
            </a:r>
            <a:r>
              <a:rPr lang="zh-CN" altLang="en-US" sz="800"/>
              <a:t>扰动函数的方式，把数据散列到多个库表中的组件，并验证使用。</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409139"/>
            <a:ext cx="4720168" cy="954107"/>
          </a:xfrm>
          <a:prstGeom prst="rect">
            <a:avLst/>
          </a:prstGeom>
        </p:spPr>
        <p:txBody>
          <a:bodyPr wrap="square">
            <a:spAutoFit/>
          </a:bodyPr>
          <a:lstStyle/>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日，新增数据库路由组件开发工程 </a:t>
            </a: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这是一个自研的分库分表组件。主要用到的技术点包括：散列算法、数据源切换、</a:t>
            </a:r>
            <a:r>
              <a:rPr lang="en" altLang="zh-CN" sz="700">
                <a:solidFill>
                  <a:schemeClr val="tx1">
                    <a:lumMod val="85000"/>
                    <a:lumOff val="15000"/>
                  </a:schemeClr>
                </a:solidFill>
                <a:latin typeface="+mj-lt"/>
              </a:rPr>
              <a:t>AOP</a:t>
            </a:r>
            <a:r>
              <a:rPr lang="zh-CN" altLang="en-US" sz="700">
                <a:solidFill>
                  <a:schemeClr val="tx1">
                    <a:lumMod val="85000"/>
                    <a:lumOff val="15000"/>
                  </a:schemeClr>
                </a:solidFill>
                <a:latin typeface="+mj-lt"/>
              </a:rPr>
              <a:t>切面、</a:t>
            </a:r>
            <a:r>
              <a:rPr lang="en" altLang="zh-CN" sz="700">
                <a:solidFill>
                  <a:schemeClr val="tx1">
                    <a:lumMod val="85000"/>
                    <a:lumOff val="15000"/>
                  </a:schemeClr>
                </a:solidFill>
                <a:latin typeface="+mj-lt"/>
              </a:rPr>
              <a:t>SpringBoot Starter </a:t>
            </a:r>
            <a:r>
              <a:rPr lang="zh-CN" altLang="en-US" sz="700">
                <a:solidFill>
                  <a:schemeClr val="tx1">
                    <a:lumMod val="85000"/>
                    <a:lumOff val="15000"/>
                  </a:schemeClr>
                </a:solidFill>
                <a:latin typeface="+mj-lt"/>
              </a:rPr>
              <a:t>开发等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22</a:t>
            </a:r>
            <a:r>
              <a:rPr lang="zh-CN" altLang="en-US" sz="700">
                <a:solidFill>
                  <a:schemeClr val="tx1">
                    <a:lumMod val="85000"/>
                    <a:lumOff val="15000"/>
                  </a:schemeClr>
                </a:solidFill>
                <a:latin typeface="+mj-lt"/>
              </a:rPr>
              <a:t>日，完善分库中表信息，</a:t>
            </a:r>
            <a:r>
              <a:rPr lang="en" altLang="zh-CN" sz="700">
                <a:solidFill>
                  <a:schemeClr val="tx1">
                    <a:lumMod val="85000"/>
                    <a:lumOff val="15000"/>
                  </a:schemeClr>
                </a:solidFill>
                <a:latin typeface="+mj-lt"/>
              </a:rPr>
              <a:t>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user_take_activity_count</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user_strategy_export_001~004</a:t>
            </a:r>
            <a:r>
              <a:rPr lang="zh-CN" altLang="en" sz="700">
                <a:solidFill>
                  <a:schemeClr val="tx1">
                    <a:lumMod val="85000"/>
                    <a:lumOff val="15000"/>
                  </a:schemeClr>
                </a:solidFill>
                <a:latin typeface="+mj-lt"/>
              </a:rPr>
              <a:t>，</a:t>
            </a:r>
            <a:r>
              <a:rPr lang="zh-CN" altLang="en-US" sz="700">
                <a:solidFill>
                  <a:schemeClr val="tx1">
                    <a:lumMod val="85000"/>
                    <a:lumOff val="15000"/>
                  </a:schemeClr>
                </a:solidFill>
                <a:latin typeface="+mj-lt"/>
              </a:rPr>
              <a:t>用于测试验证数据库路由组件 </a:t>
            </a:r>
            <a:br>
              <a:rPr lang="en-US" altLang="zh-CN" sz="700">
                <a:solidFill>
                  <a:schemeClr val="tx1">
                    <a:lumMod val="85000"/>
                    <a:lumOff val="15000"/>
                  </a:schemeClr>
                </a:solidFill>
                <a:latin typeface="+mj-lt"/>
              </a:rPr>
            </a:b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US" altLang="zh-CN" sz="700">
                <a:solidFill>
                  <a:schemeClr val="tx1">
                    <a:lumMod val="85000"/>
                    <a:lumOff val="15000"/>
                  </a:schemeClr>
                </a:solidFill>
                <a:latin typeface="+mj-lt"/>
              </a:rPr>
              <a:t>9</a:t>
            </a:r>
            <a:r>
              <a:rPr lang="zh-CN" altLang="en-US" sz="700">
                <a:solidFill>
                  <a:schemeClr val="tx1">
                    <a:lumMod val="85000"/>
                    <a:lumOff val="15000"/>
                  </a:schemeClr>
                </a:solidFill>
                <a:latin typeface="+mj-lt"/>
              </a:rPr>
              <a:t>月</a:t>
            </a:r>
            <a:r>
              <a:rPr lang="en-US" altLang="zh-CN" sz="700">
                <a:solidFill>
                  <a:schemeClr val="tx1">
                    <a:lumMod val="85000"/>
                    <a:lumOff val="15000"/>
                  </a:schemeClr>
                </a:solidFill>
                <a:latin typeface="+mj-lt"/>
              </a:rPr>
              <a:t>30</a:t>
            </a:r>
            <a:r>
              <a:rPr lang="zh-CN" altLang="en-US" sz="700">
                <a:solidFill>
                  <a:schemeClr val="tx1">
                    <a:lumMod val="85000"/>
                    <a:lumOff val="15000"/>
                  </a:schemeClr>
                </a:solidFill>
                <a:latin typeface="+mj-lt"/>
              </a:rPr>
              <a:t>日，基于</a:t>
            </a:r>
            <a:r>
              <a:rPr lang="en" altLang="zh-CN" sz="700">
                <a:solidFill>
                  <a:schemeClr val="tx1">
                    <a:lumMod val="85000"/>
                    <a:lumOff val="15000"/>
                  </a:schemeClr>
                </a:solidFill>
                <a:latin typeface="+mj-lt"/>
              </a:rPr>
              <a:t>Mybatis</a:t>
            </a:r>
            <a:r>
              <a:rPr lang="zh-CN" altLang="en-US" sz="700">
                <a:solidFill>
                  <a:schemeClr val="tx1">
                    <a:lumMod val="85000"/>
                    <a:lumOff val="15000"/>
                  </a:schemeClr>
                </a:solidFill>
                <a:latin typeface="+mj-lt"/>
              </a:rPr>
              <a:t>拦截器对数据库路由分表使用方式进行优化，减少用户在使用过程中需要对数据库语句进行硬编码处理</a:t>
            </a:r>
          </a:p>
        </p:txBody>
      </p:sp>
    </p:spTree>
    <p:extLst>
      <p:ext uri="{BB962C8B-B14F-4D97-AF65-F5344CB8AC3E}">
        <p14:creationId xmlns:p14="http://schemas.microsoft.com/office/powerpoint/2010/main" val="9484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3C40032-A9B9-CF4D-AB2B-9A7517D7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 y="0"/>
            <a:ext cx="4969311" cy="3600450"/>
          </a:xfrm>
          <a:prstGeom prst="rect">
            <a:avLst/>
          </a:prstGeom>
        </p:spPr>
      </p:pic>
    </p:spTree>
    <p:extLst>
      <p:ext uri="{BB962C8B-B14F-4D97-AF65-F5344CB8AC3E}">
        <p14:creationId xmlns:p14="http://schemas.microsoft.com/office/powerpoint/2010/main" val="104888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EAF3F-BF04-644A-A8F3-51E64B9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56" y="606425"/>
            <a:ext cx="4191000" cy="2387600"/>
          </a:xfrm>
          <a:prstGeom prst="rect">
            <a:avLst/>
          </a:prstGeom>
        </p:spPr>
      </p:pic>
    </p:spTree>
    <p:extLst>
      <p:ext uri="{BB962C8B-B14F-4D97-AF65-F5344CB8AC3E}">
        <p14:creationId xmlns:p14="http://schemas.microsoft.com/office/powerpoint/2010/main" val="186903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11</a:t>
            </a:r>
            <a:r>
              <a:rPr lang="zh-CN" altLang="en-US" sz="2000"/>
              <a:t>节：声明事务领取活动领域开发</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扩展自研数据库路由组件，支持声明式事务处理。用于领取活动领域功能开发中用户领取活动信息，在一个事务下记录多张表数据。</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264806"/>
            <a:ext cx="4720168" cy="1169551"/>
          </a:xfrm>
          <a:prstGeom prst="rect">
            <a:avLst/>
          </a:prstGeom>
        </p:spPr>
        <p:txBody>
          <a:bodyPr wrap="square">
            <a:spAutoFit/>
          </a:bodyPr>
          <a:lstStyle/>
          <a:p>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en" altLang="zh-CN" sz="700">
                <a:solidFill>
                  <a:schemeClr val="tx1">
                    <a:lumMod val="85000"/>
                    <a:lumOff val="15000"/>
                  </a:schemeClr>
                </a:solidFill>
                <a:latin typeface="+mj-lt"/>
              </a:rPr>
              <a:t>db-router-spring-boot-starter </a:t>
            </a:r>
            <a:r>
              <a:rPr lang="zh-CN" altLang="en-US" sz="700">
                <a:solidFill>
                  <a:schemeClr val="tx1">
                    <a:lumMod val="85000"/>
                    <a:lumOff val="15000"/>
                  </a:schemeClr>
                </a:solidFill>
                <a:latin typeface="+mj-lt"/>
              </a:rPr>
              <a:t>扩展和完善自研简单版数据库路由组件，拆解路由策略满足声明式路由配合声明式事务一起使用。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补全库表 </a:t>
            </a:r>
            <a:r>
              <a:rPr lang="en" altLang="zh-CN" sz="700">
                <a:solidFill>
                  <a:schemeClr val="tx1">
                    <a:lumMod val="85000"/>
                    <a:lumOff val="15000"/>
                  </a:schemeClr>
                </a:solidFill>
                <a:latin typeface="+mj-lt"/>
              </a:rPr>
              <a:t>activity </a:t>
            </a:r>
            <a:r>
              <a:rPr lang="zh-CN" altLang="en-US" sz="700">
                <a:solidFill>
                  <a:schemeClr val="tx1">
                    <a:lumMod val="85000"/>
                    <a:lumOff val="15000"/>
                  </a:schemeClr>
                </a:solidFill>
                <a:latin typeface="+mj-lt"/>
              </a:rPr>
              <a:t>增加字段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运行本章节记得更新此分支下最新 </a:t>
            </a:r>
            <a:r>
              <a:rPr lang="en" altLang="zh-CN" sz="700">
                <a:solidFill>
                  <a:schemeClr val="tx1">
                    <a:lumMod val="85000"/>
                    <a:lumOff val="15000"/>
                  </a:schemeClr>
                </a:solidFill>
                <a:latin typeface="+mj-lt"/>
                <a:hlinkClick r:id="" action="ppaction://noaction">
                  <a:extLst>
                    <a:ext uri="{A12FA001-AC4F-418D-AE19-62706E023703}">
                      <ahyp:hlinkClr xmlns:ahyp="http://schemas.microsoft.com/office/drawing/2018/hyperlinkcolor" val="tx"/>
                    </a:ext>
                  </a:extLst>
                </a:hlinkClick>
              </a:rPr>
              <a:t>SQL</a:t>
            </a:r>
            <a:r>
              <a:rPr lang="en"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语句。抽奖策略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用于关联活动与抽奖系统的关系。也就是用户领取完活动后，可以通过活动表中的抽奖策略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继续执行抽奖操作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基于模板模式开发领取活动领域，因为在领取活动中需要进行活动的日期、库存、状态等校验，并处理扣减库存、添加用户领取信息、封装结果等一系列流程操作，因此使用抽象类定义模板模式更为妥当</a:t>
            </a:r>
          </a:p>
        </p:txBody>
      </p:sp>
    </p:spTree>
    <p:extLst>
      <p:ext uri="{BB962C8B-B14F-4D97-AF65-F5344CB8AC3E}">
        <p14:creationId xmlns:p14="http://schemas.microsoft.com/office/powerpoint/2010/main" val="374744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12</a:t>
            </a:r>
            <a:r>
              <a:rPr lang="zh-CN" altLang="en-US" sz="2000"/>
              <a:t>节：在应用层编排抽奖过程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r>
              <a:rPr lang="zh-CN" altLang="en-US" sz="800"/>
              <a:t>在 </a:t>
            </a:r>
            <a:r>
              <a:rPr lang="en" altLang="zh-CN" sz="800"/>
              <a:t>application </a:t>
            </a:r>
            <a:r>
              <a:rPr lang="zh-CN" altLang="en-US" sz="800"/>
              <a:t>应用层调用领域服务功能，编排抽奖过程，包括：领取活动、执行抽奖、落库结果，这其中还有一部分待实现的发送 </a:t>
            </a:r>
            <a:r>
              <a:rPr lang="en" altLang="zh-CN" sz="800"/>
              <a:t>MQ </a:t>
            </a:r>
            <a:r>
              <a:rPr lang="zh-CN" altLang="en-US" sz="800"/>
              <a:t>消息，后续处理。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67360"/>
            <a:ext cx="4720168" cy="1169551"/>
          </a:xfrm>
          <a:prstGeom prst="rect">
            <a:avLst/>
          </a:prstGeom>
        </p:spPr>
        <p:txBody>
          <a:bodyPr wrap="square">
            <a:spAutoFit/>
          </a:bodyPr>
          <a:lstStyle/>
          <a:p>
            <a:pPr marL="171450" indent="-171450">
              <a:buFont typeface="Arial" panose="020B0604020202020204" pitchFamily="34" charset="0"/>
              <a:buChar char="•"/>
            </a:pP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分别在两个分库的表 </a:t>
            </a:r>
            <a:r>
              <a:rPr lang="en" altLang="zh-CN" sz="700">
                <a:solidFill>
                  <a:schemeClr val="tx1">
                    <a:lumMod val="85000"/>
                    <a:lumOff val="15000"/>
                  </a:schemeClr>
                </a:solidFill>
                <a:latin typeface="+mj-lt"/>
              </a:rPr>
              <a:t>lottery_01.user_take_activity</a:t>
            </a:r>
            <a:r>
              <a:rPr lang="zh-CN" altLang="en" sz="700">
                <a:solidFill>
                  <a:schemeClr val="tx1">
                    <a:lumMod val="85000"/>
                    <a:lumOff val="15000"/>
                  </a:schemeClr>
                </a:solidFill>
                <a:latin typeface="+mj-lt"/>
              </a:rPr>
              <a:t>、</a:t>
            </a:r>
            <a:r>
              <a:rPr lang="en" altLang="zh-CN" sz="700">
                <a:solidFill>
                  <a:schemeClr val="tx1">
                    <a:lumMod val="85000"/>
                    <a:lumOff val="15000"/>
                  </a:schemeClr>
                </a:solidFill>
                <a:latin typeface="+mj-lt"/>
              </a:rPr>
              <a:t>lottery_02.user_take_activity </a:t>
            </a:r>
            <a:r>
              <a:rPr lang="zh-CN" altLang="en-US" sz="700">
                <a:solidFill>
                  <a:schemeClr val="tx1">
                    <a:lumMod val="85000"/>
                    <a:lumOff val="15000"/>
                  </a:schemeClr>
                </a:solidFill>
                <a:latin typeface="+mj-lt"/>
              </a:rPr>
              <a:t>中添加 </a:t>
            </a:r>
            <a:r>
              <a:rPr lang="en" altLang="zh-CN" sz="700">
                <a:solidFill>
                  <a:schemeClr val="tx1">
                    <a:lumMod val="85000"/>
                    <a:lumOff val="15000"/>
                  </a:schemeClr>
                </a:solidFill>
                <a:latin typeface="+mj-lt"/>
              </a:rPr>
              <a:t>state【</a:t>
            </a:r>
            <a:r>
              <a:rPr lang="zh-CN" altLang="en-US" sz="700">
                <a:solidFill>
                  <a:schemeClr val="tx1">
                    <a:lumMod val="85000"/>
                    <a:lumOff val="15000"/>
                  </a:schemeClr>
                </a:solidFill>
                <a:latin typeface="+mj-lt"/>
              </a:rPr>
              <a:t>活动单使用状态 </a:t>
            </a:r>
            <a:r>
              <a:rPr lang="en-US" altLang="zh-CN" sz="700">
                <a:solidFill>
                  <a:schemeClr val="tx1">
                    <a:lumMod val="85000"/>
                    <a:lumOff val="15000"/>
                  </a:schemeClr>
                </a:solidFill>
                <a:latin typeface="+mj-lt"/>
              </a:rPr>
              <a:t>0</a:t>
            </a:r>
            <a:r>
              <a:rPr lang="zh-CN" altLang="en-US" sz="700">
                <a:solidFill>
                  <a:schemeClr val="tx1">
                    <a:lumMod val="85000"/>
                    <a:lumOff val="15000"/>
                  </a:schemeClr>
                </a:solidFill>
                <a:latin typeface="+mj-lt"/>
              </a:rPr>
              <a:t>未使用、</a:t>
            </a:r>
            <a:r>
              <a:rPr lang="en-US" altLang="zh-CN" sz="700">
                <a:solidFill>
                  <a:schemeClr val="tx1">
                    <a:lumMod val="85000"/>
                    <a:lumOff val="15000"/>
                  </a:schemeClr>
                </a:solidFill>
                <a:latin typeface="+mj-lt"/>
              </a:rPr>
              <a:t>1</a:t>
            </a:r>
            <a:r>
              <a:rPr lang="zh-CN" altLang="en-US" sz="700">
                <a:solidFill>
                  <a:schemeClr val="tx1">
                    <a:lumMod val="85000"/>
                    <a:lumOff val="15000"/>
                  </a:schemeClr>
                </a:solidFill>
                <a:latin typeface="+mj-lt"/>
              </a:rPr>
              <a:t>已使用</a:t>
            </a:r>
            <a:r>
              <a:rPr lang="en-US" altLang="zh-CN" sz="700">
                <a:solidFill>
                  <a:schemeClr val="tx1">
                    <a:lumMod val="85000"/>
                    <a:lumOff val="15000"/>
                  </a:schemeClr>
                </a:solidFill>
                <a:latin typeface="+mj-lt"/>
              </a:rPr>
              <a:t>】 </a:t>
            </a:r>
            <a:r>
              <a:rPr lang="zh-CN" altLang="en-US" sz="700">
                <a:solidFill>
                  <a:schemeClr val="tx1">
                    <a:lumMod val="85000"/>
                    <a:lumOff val="15000"/>
                  </a:schemeClr>
                </a:solidFill>
                <a:latin typeface="+mj-lt"/>
              </a:rPr>
              <a:t>状态字段，这个状态字段用于写入中奖信息到 </a:t>
            </a:r>
            <a:r>
              <a:rPr lang="en" altLang="zh-CN" sz="700">
                <a:solidFill>
                  <a:schemeClr val="tx1">
                    <a:lumMod val="85000"/>
                    <a:lumOff val="15000"/>
                  </a:schemeClr>
                </a:solidFill>
                <a:latin typeface="+mj-lt"/>
              </a:rPr>
              <a:t>user_strategy_export_000~003 </a:t>
            </a:r>
            <a:r>
              <a:rPr lang="zh-CN" altLang="en-US" sz="700">
                <a:solidFill>
                  <a:schemeClr val="tx1">
                    <a:lumMod val="85000"/>
                    <a:lumOff val="15000"/>
                  </a:schemeClr>
                </a:solidFill>
                <a:latin typeface="+mj-lt"/>
              </a:rPr>
              <a:t>表中时候，两个表可以做一个幂等性的事务。同时还需要加入 </a:t>
            </a:r>
            <a:r>
              <a:rPr lang="en" altLang="zh-CN" sz="700">
                <a:solidFill>
                  <a:schemeClr val="tx1">
                    <a:lumMod val="85000"/>
                    <a:lumOff val="15000"/>
                  </a:schemeClr>
                </a:solidFill>
                <a:latin typeface="+mj-lt"/>
              </a:rPr>
              <a:t>strategy_id </a:t>
            </a:r>
            <a:r>
              <a:rPr lang="zh-CN" altLang="en-US" sz="700">
                <a:solidFill>
                  <a:schemeClr val="tx1">
                    <a:lumMod val="85000"/>
                    <a:lumOff val="15000"/>
                  </a:schemeClr>
                </a:solidFill>
                <a:latin typeface="+mj-lt"/>
              </a:rPr>
              <a:t>策略</a:t>
            </a:r>
            <a:r>
              <a:rPr lang="en" altLang="zh-CN" sz="700">
                <a:solidFill>
                  <a:schemeClr val="tx1">
                    <a:lumMod val="85000"/>
                    <a:lumOff val="15000"/>
                  </a:schemeClr>
                </a:solidFill>
                <a:latin typeface="+mj-lt"/>
              </a:rPr>
              <a:t>ID</a:t>
            </a:r>
            <a:r>
              <a:rPr lang="zh-CN" altLang="en-US" sz="700">
                <a:solidFill>
                  <a:schemeClr val="tx1">
                    <a:lumMod val="85000"/>
                    <a:lumOff val="15000"/>
                  </a:schemeClr>
                </a:solidFill>
                <a:latin typeface="+mj-lt"/>
              </a:rPr>
              <a:t>字段，用于处理领取了活动单但执行抽奖失败时，可以继续获取到此抽奖单继续执行抽奖，而不需要重新领取活动。其实领取活动就像是一种活动镜像信息，可以在控制幂等反复使用</a:t>
            </a:r>
            <a:br>
              <a:rPr lang="en-US" altLang="zh-CN" sz="700">
                <a:solidFill>
                  <a:schemeClr val="tx1">
                    <a:lumMod val="85000"/>
                    <a:lumOff val="15000"/>
                  </a:schemeClr>
                </a:solidFill>
                <a:latin typeface="+mj-lt"/>
              </a:rPr>
            </a:br>
            <a:r>
              <a:rPr lang="zh-CN" altLang="en-US" sz="700">
                <a:solidFill>
                  <a:schemeClr val="tx1">
                    <a:lumMod val="85000"/>
                    <a:lumOff val="15000"/>
                  </a:schemeClr>
                </a:solidFill>
                <a:latin typeface="+mj-lt"/>
              </a:rPr>
              <a:t> </a:t>
            </a:r>
            <a:endParaRPr lang="en-US" altLang="zh-CN" sz="700">
              <a:solidFill>
                <a:schemeClr val="tx1">
                  <a:lumMod val="85000"/>
                  <a:lumOff val="15000"/>
                </a:schemeClr>
              </a:solidFill>
              <a:latin typeface="+mj-lt"/>
            </a:endParaRPr>
          </a:p>
          <a:p>
            <a:pPr marL="171450" indent="-171450">
              <a:buFont typeface="Arial" panose="020B0604020202020204" pitchFamily="34" charset="0"/>
              <a:buChar char="•"/>
            </a:pPr>
            <a:r>
              <a:rPr lang="zh-CN" altLang="en-US" sz="700">
                <a:solidFill>
                  <a:schemeClr val="tx1">
                    <a:lumMod val="85000"/>
                    <a:lumOff val="15000"/>
                  </a:schemeClr>
                </a:solidFill>
                <a:latin typeface="+mj-lt"/>
              </a:rPr>
              <a:t>在 </a:t>
            </a:r>
            <a:r>
              <a:rPr lang="en" altLang="zh-CN" sz="700">
                <a:solidFill>
                  <a:schemeClr val="tx1">
                    <a:lumMod val="85000"/>
                    <a:lumOff val="15000"/>
                  </a:schemeClr>
                </a:solidFill>
                <a:latin typeface="+mj-lt"/>
              </a:rPr>
              <a:t>lottery-application </a:t>
            </a:r>
            <a:r>
              <a:rPr lang="zh-CN" altLang="en-US" sz="700">
                <a:solidFill>
                  <a:schemeClr val="tx1">
                    <a:lumMod val="85000"/>
                    <a:lumOff val="15000"/>
                  </a:schemeClr>
                </a:solidFill>
                <a:latin typeface="+mj-lt"/>
              </a:rPr>
              <a:t>模块下新增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包用于流程编排，其实它也是 </a:t>
            </a:r>
            <a:r>
              <a:rPr lang="en" altLang="zh-CN" sz="700">
                <a:solidFill>
                  <a:schemeClr val="tx1">
                    <a:lumMod val="85000"/>
                    <a:lumOff val="15000"/>
                  </a:schemeClr>
                </a:solidFill>
                <a:latin typeface="+mj-lt"/>
              </a:rPr>
              <a:t>service </a:t>
            </a:r>
            <a:r>
              <a:rPr lang="zh-CN" altLang="en-US" sz="700">
                <a:solidFill>
                  <a:schemeClr val="tx1">
                    <a:lumMod val="85000"/>
                    <a:lumOff val="15000"/>
                  </a:schemeClr>
                </a:solidFill>
                <a:latin typeface="+mj-lt"/>
              </a:rPr>
              <a:t>服务包是对领域功能的封装，很薄的一层。那么定义成 </a:t>
            </a:r>
            <a:r>
              <a:rPr lang="en" altLang="zh-CN" sz="700">
                <a:solidFill>
                  <a:schemeClr val="tx1">
                    <a:lumMod val="85000"/>
                    <a:lumOff val="15000"/>
                  </a:schemeClr>
                </a:solidFill>
                <a:latin typeface="+mj-lt"/>
              </a:rPr>
              <a:t>process </a:t>
            </a:r>
            <a:r>
              <a:rPr lang="zh-CN" altLang="en-US" sz="700">
                <a:solidFill>
                  <a:schemeClr val="tx1">
                    <a:lumMod val="85000"/>
                    <a:lumOff val="15000"/>
                  </a:schemeClr>
                </a:solidFill>
                <a:latin typeface="+mj-lt"/>
              </a:rPr>
              <a:t>是想大家对流程编排有个概念，一般这一层的处理可以使用可视化的流程编排工具通过拖拽的方式，处理这部分代码的逻辑。</a:t>
            </a:r>
          </a:p>
        </p:txBody>
      </p:sp>
    </p:spTree>
    <p:extLst>
      <p:ext uri="{BB962C8B-B14F-4D97-AF65-F5344CB8AC3E}">
        <p14:creationId xmlns:p14="http://schemas.microsoft.com/office/powerpoint/2010/main" val="239956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536A103-4C13-0349-9D1C-197C42F55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40313" cy="3600450"/>
          </a:xfrm>
          <a:prstGeom prst="rect">
            <a:avLst/>
          </a:prstGeom>
        </p:spPr>
      </p:pic>
    </p:spTree>
    <p:extLst>
      <p:ext uri="{BB962C8B-B14F-4D97-AF65-F5344CB8AC3E}">
        <p14:creationId xmlns:p14="http://schemas.microsoft.com/office/powerpoint/2010/main" val="397476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4CCF9E5-8E53-8146-BFA0-EBD1C6ECE0F6}"/>
              </a:ext>
            </a:extLst>
          </p:cNvPr>
          <p:cNvSpPr/>
          <p:nvPr/>
        </p:nvSpPr>
        <p:spPr>
          <a:xfrm>
            <a:off x="1763905" y="55606"/>
            <a:ext cx="1658274" cy="339810"/>
          </a:xfrm>
          <a:prstGeom prst="roundRect">
            <a:avLst>
              <a:gd name="adj" fmla="val 7576"/>
            </a:avLst>
          </a:prstGeom>
          <a:pattFill prst="wdDnDiag">
            <a:fgClr>
              <a:srgbClr val="FFC000"/>
            </a:fgClr>
            <a:bgClr>
              <a:schemeClr val="bg1"/>
            </a:bgClr>
          </a:patt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lottery-application</a:t>
            </a:r>
            <a:endParaRPr kumimoji="1" lang="zh-CN" altLang="en-US">
              <a:solidFill>
                <a:schemeClr val="tx1"/>
              </a:solidFill>
            </a:endParaRPr>
          </a:p>
        </p:txBody>
      </p:sp>
      <p:sp>
        <p:nvSpPr>
          <p:cNvPr id="3" name="圆角矩形 2">
            <a:extLst>
              <a:ext uri="{FF2B5EF4-FFF2-40B4-BE49-F238E27FC236}">
                <a16:creationId xmlns:a16="http://schemas.microsoft.com/office/drawing/2014/main" id="{9896FA02-77BA-0C45-8A48-531FD9BA6829}"/>
              </a:ext>
            </a:extLst>
          </p:cNvPr>
          <p:cNvSpPr/>
          <p:nvPr/>
        </p:nvSpPr>
        <p:spPr>
          <a:xfrm>
            <a:off x="1763903" y="668812"/>
            <a:ext cx="1034880" cy="339810"/>
          </a:xfrm>
          <a:prstGeom prst="roundRect">
            <a:avLst>
              <a:gd name="adj" fmla="val 7576"/>
            </a:avLst>
          </a:prstGeom>
          <a:pattFill prst="wdDnDiag">
            <a:fgClr>
              <a:srgbClr val="00B050"/>
            </a:fgClr>
            <a:bgClr>
              <a:schemeClr val="bg1"/>
            </a:bgClr>
          </a:patt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lottery-common</a:t>
            </a:r>
            <a:endParaRPr kumimoji="1" lang="zh-CN" altLang="en-US">
              <a:solidFill>
                <a:schemeClr val="tx1"/>
              </a:solidFill>
            </a:endParaRPr>
          </a:p>
        </p:txBody>
      </p:sp>
      <p:sp>
        <p:nvSpPr>
          <p:cNvPr id="4" name="圆角矩形 3">
            <a:extLst>
              <a:ext uri="{FF2B5EF4-FFF2-40B4-BE49-F238E27FC236}">
                <a16:creationId xmlns:a16="http://schemas.microsoft.com/office/drawing/2014/main" id="{454B62B0-1EC7-4B41-B458-EC148EA6A3E8}"/>
              </a:ext>
            </a:extLst>
          </p:cNvPr>
          <p:cNvSpPr/>
          <p:nvPr/>
        </p:nvSpPr>
        <p:spPr>
          <a:xfrm>
            <a:off x="1763904" y="1282018"/>
            <a:ext cx="1424118" cy="339810"/>
          </a:xfrm>
          <a:prstGeom prst="roundRect">
            <a:avLst>
              <a:gd name="adj" fmla="val 7576"/>
            </a:avLst>
          </a:prstGeom>
          <a:pattFill prst="wdDnDiag">
            <a:fgClr>
              <a:srgbClr val="00B0F0"/>
            </a:fgClr>
            <a:bgClr>
              <a:schemeClr val="bg1"/>
            </a:bgClr>
          </a:patt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lottery-domain</a:t>
            </a:r>
            <a:endParaRPr kumimoji="1" lang="zh-CN" altLang="en-US">
              <a:solidFill>
                <a:schemeClr val="tx1"/>
              </a:solidFill>
            </a:endParaRPr>
          </a:p>
        </p:txBody>
      </p:sp>
      <p:sp>
        <p:nvSpPr>
          <p:cNvPr id="5" name="圆角矩形 4">
            <a:extLst>
              <a:ext uri="{FF2B5EF4-FFF2-40B4-BE49-F238E27FC236}">
                <a16:creationId xmlns:a16="http://schemas.microsoft.com/office/drawing/2014/main" id="{43CF05AC-6FB7-7745-A1D2-F9CE8158CAED}"/>
              </a:ext>
            </a:extLst>
          </p:cNvPr>
          <p:cNvSpPr/>
          <p:nvPr/>
        </p:nvSpPr>
        <p:spPr>
          <a:xfrm>
            <a:off x="1763904" y="1895224"/>
            <a:ext cx="1424118" cy="339810"/>
          </a:xfrm>
          <a:prstGeom prst="roundRect">
            <a:avLst>
              <a:gd name="adj" fmla="val 7576"/>
            </a:avLst>
          </a:prstGeom>
          <a:pattFill prst="wdDnDiag">
            <a:fgClr>
              <a:srgbClr val="FF40FF"/>
            </a:fgClr>
            <a:bgClr>
              <a:schemeClr val="bg1"/>
            </a:bgClr>
          </a:pattFill>
          <a:ln>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lottery-infrastructure</a:t>
            </a:r>
            <a:endParaRPr kumimoji="1" lang="zh-CN" altLang="en-US">
              <a:solidFill>
                <a:schemeClr val="tx1"/>
              </a:solidFill>
            </a:endParaRPr>
          </a:p>
        </p:txBody>
      </p:sp>
      <p:sp>
        <p:nvSpPr>
          <p:cNvPr id="6" name="圆角矩形 5">
            <a:extLst>
              <a:ext uri="{FF2B5EF4-FFF2-40B4-BE49-F238E27FC236}">
                <a16:creationId xmlns:a16="http://schemas.microsoft.com/office/drawing/2014/main" id="{A0CEF5B2-E96C-8743-A0E7-6392E2482CE1}"/>
              </a:ext>
            </a:extLst>
          </p:cNvPr>
          <p:cNvSpPr/>
          <p:nvPr/>
        </p:nvSpPr>
        <p:spPr>
          <a:xfrm>
            <a:off x="1763903" y="2508430"/>
            <a:ext cx="1658274" cy="339810"/>
          </a:xfrm>
          <a:prstGeom prst="roundRect">
            <a:avLst>
              <a:gd name="adj" fmla="val 7576"/>
            </a:avLst>
          </a:prstGeom>
          <a:pattFill prst="wdDnDiag">
            <a:fgClr>
              <a:schemeClr val="accent2"/>
            </a:fgClr>
            <a:bgClr>
              <a:schemeClr val="bg1"/>
            </a:bgClr>
          </a:patt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lottery-interfaces</a:t>
            </a:r>
            <a:endParaRPr kumimoji="1" lang="zh-CN" altLang="en-US">
              <a:solidFill>
                <a:schemeClr val="tx1"/>
              </a:solidFill>
            </a:endParaRPr>
          </a:p>
        </p:txBody>
      </p:sp>
      <p:sp>
        <p:nvSpPr>
          <p:cNvPr id="7" name="圆角矩形 6">
            <a:extLst>
              <a:ext uri="{FF2B5EF4-FFF2-40B4-BE49-F238E27FC236}">
                <a16:creationId xmlns:a16="http://schemas.microsoft.com/office/drawing/2014/main" id="{FE7718EC-54D3-924E-984D-55D2E74D503A}"/>
              </a:ext>
            </a:extLst>
          </p:cNvPr>
          <p:cNvSpPr/>
          <p:nvPr/>
        </p:nvSpPr>
        <p:spPr>
          <a:xfrm>
            <a:off x="1763903" y="3121636"/>
            <a:ext cx="830996" cy="339810"/>
          </a:xfrm>
          <a:prstGeom prst="roundRect">
            <a:avLst>
              <a:gd name="adj" fmla="val 7576"/>
            </a:avLst>
          </a:prstGeom>
          <a:pattFill prst="wdDnDiag">
            <a:fgClr>
              <a:srgbClr val="73FEFF"/>
            </a:fgClr>
            <a:bgClr>
              <a:schemeClr val="bg1"/>
            </a:bgClr>
          </a:pattFill>
          <a:ln>
            <a:solidFill>
              <a:srgbClr val="73F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zh-CN">
                <a:solidFill>
                  <a:schemeClr val="tx1"/>
                </a:solidFill>
              </a:rPr>
              <a:t>lottery-rpc</a:t>
            </a:r>
            <a:endParaRPr kumimoji="1" lang="zh-CN" altLang="en-US">
              <a:solidFill>
                <a:schemeClr val="tx1"/>
              </a:solidFill>
            </a:endParaRPr>
          </a:p>
        </p:txBody>
      </p:sp>
      <p:cxnSp>
        <p:nvCxnSpPr>
          <p:cNvPr id="8" name="直线箭头连接符 7">
            <a:extLst>
              <a:ext uri="{FF2B5EF4-FFF2-40B4-BE49-F238E27FC236}">
                <a16:creationId xmlns:a16="http://schemas.microsoft.com/office/drawing/2014/main" id="{F54D22C5-1DC8-0F49-AB48-957D8D92B942}"/>
              </a:ext>
            </a:extLst>
          </p:cNvPr>
          <p:cNvCxnSpPr>
            <a:cxnSpLocks/>
          </p:cNvCxnSpPr>
          <p:nvPr/>
        </p:nvCxnSpPr>
        <p:spPr>
          <a:xfrm>
            <a:off x="3027385" y="395416"/>
            <a:ext cx="0" cy="886602"/>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1F56F8F2-70A3-1045-B21C-C5978B16A522}"/>
              </a:ext>
            </a:extLst>
          </p:cNvPr>
          <p:cNvCxnSpPr>
            <a:cxnSpLocks/>
            <a:stCxn id="4" idx="2"/>
            <a:endCxn id="5" idx="0"/>
          </p:cNvCxnSpPr>
          <p:nvPr/>
        </p:nvCxnSpPr>
        <p:spPr>
          <a:xfrm>
            <a:off x="2475963" y="1621828"/>
            <a:ext cx="0" cy="273396"/>
          </a:xfrm>
          <a:prstGeom prst="straightConnector1">
            <a:avLst/>
          </a:prstGeom>
          <a:ln w="12700">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95984002-B384-8745-9C39-A20C19FC0433}"/>
              </a:ext>
            </a:extLst>
          </p:cNvPr>
          <p:cNvCxnSpPr>
            <a:cxnSpLocks/>
          </p:cNvCxnSpPr>
          <p:nvPr/>
        </p:nvCxnSpPr>
        <p:spPr>
          <a:xfrm flipV="1">
            <a:off x="3311591" y="395416"/>
            <a:ext cx="0" cy="2113014"/>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DE21880B-F15D-4E48-BF74-F2D711515B25}"/>
              </a:ext>
            </a:extLst>
          </p:cNvPr>
          <p:cNvCxnSpPr>
            <a:cxnSpLocks/>
            <a:endCxn id="7" idx="0"/>
          </p:cNvCxnSpPr>
          <p:nvPr/>
        </p:nvCxnSpPr>
        <p:spPr>
          <a:xfrm>
            <a:off x="2179401" y="2848241"/>
            <a:ext cx="0" cy="273396"/>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左大括号 23">
            <a:extLst>
              <a:ext uri="{FF2B5EF4-FFF2-40B4-BE49-F238E27FC236}">
                <a16:creationId xmlns:a16="http://schemas.microsoft.com/office/drawing/2014/main" id="{C2394447-3246-A045-A00B-CAC4D0A27467}"/>
              </a:ext>
            </a:extLst>
          </p:cNvPr>
          <p:cNvSpPr/>
          <p:nvPr/>
        </p:nvSpPr>
        <p:spPr>
          <a:xfrm>
            <a:off x="691477" y="55606"/>
            <a:ext cx="93659" cy="27926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46BDEAC0-7133-EC48-83F1-8E38DCCF8B80}"/>
              </a:ext>
            </a:extLst>
          </p:cNvPr>
          <p:cNvSpPr txBox="1"/>
          <p:nvPr/>
        </p:nvSpPr>
        <p:spPr>
          <a:xfrm>
            <a:off x="-3090" y="1332499"/>
            <a:ext cx="914400" cy="238848"/>
          </a:xfrm>
          <a:prstGeom prst="rect">
            <a:avLst/>
          </a:prstGeom>
          <a:noFill/>
        </p:spPr>
        <p:txBody>
          <a:bodyPr wrap="square" rtlCol="0">
            <a:spAutoFit/>
          </a:bodyPr>
          <a:lstStyle/>
          <a:p>
            <a:r>
              <a:rPr kumimoji="1" lang="en-US" altLang="zh-CN"/>
              <a:t>DDD</a:t>
            </a:r>
            <a:r>
              <a:rPr kumimoji="1" lang="zh-CN" altLang="en-US"/>
              <a:t> 分层</a:t>
            </a:r>
          </a:p>
        </p:txBody>
      </p:sp>
      <p:sp>
        <p:nvSpPr>
          <p:cNvPr id="26" name="左大括号 25">
            <a:extLst>
              <a:ext uri="{FF2B5EF4-FFF2-40B4-BE49-F238E27FC236}">
                <a16:creationId xmlns:a16="http://schemas.microsoft.com/office/drawing/2014/main" id="{6EAF6FE9-91C6-A84D-8B39-8BFCE66EC1A9}"/>
              </a:ext>
            </a:extLst>
          </p:cNvPr>
          <p:cNvSpPr/>
          <p:nvPr/>
        </p:nvSpPr>
        <p:spPr>
          <a:xfrm>
            <a:off x="691477" y="3121639"/>
            <a:ext cx="93659" cy="339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27" name="文本框 26">
            <a:extLst>
              <a:ext uri="{FF2B5EF4-FFF2-40B4-BE49-F238E27FC236}">
                <a16:creationId xmlns:a16="http://schemas.microsoft.com/office/drawing/2014/main" id="{A19918C0-52CB-E74E-A306-1405636C7404}"/>
              </a:ext>
            </a:extLst>
          </p:cNvPr>
          <p:cNvSpPr txBox="1"/>
          <p:nvPr/>
        </p:nvSpPr>
        <p:spPr>
          <a:xfrm>
            <a:off x="-3090" y="3172689"/>
            <a:ext cx="914400" cy="238848"/>
          </a:xfrm>
          <a:prstGeom prst="rect">
            <a:avLst/>
          </a:prstGeom>
          <a:noFill/>
        </p:spPr>
        <p:txBody>
          <a:bodyPr wrap="square" rtlCol="0">
            <a:spAutoFit/>
          </a:bodyPr>
          <a:lstStyle/>
          <a:p>
            <a:r>
              <a:rPr kumimoji="1" lang="en-US" altLang="zh-CN"/>
              <a:t>RPC</a:t>
            </a:r>
            <a:r>
              <a:rPr kumimoji="1" lang="zh-CN" altLang="en-US"/>
              <a:t> 接口</a:t>
            </a:r>
          </a:p>
        </p:txBody>
      </p:sp>
      <p:sp>
        <p:nvSpPr>
          <p:cNvPr id="28" name="圆角矩形 27">
            <a:extLst>
              <a:ext uri="{FF2B5EF4-FFF2-40B4-BE49-F238E27FC236}">
                <a16:creationId xmlns:a16="http://schemas.microsoft.com/office/drawing/2014/main" id="{DE43EFD5-A6CC-DC4D-B3F8-8B4172FD32D2}"/>
              </a:ext>
            </a:extLst>
          </p:cNvPr>
          <p:cNvSpPr/>
          <p:nvPr/>
        </p:nvSpPr>
        <p:spPr>
          <a:xfrm>
            <a:off x="864972" y="5560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应用层</a:t>
            </a:r>
          </a:p>
        </p:txBody>
      </p:sp>
      <p:sp>
        <p:nvSpPr>
          <p:cNvPr id="29" name="圆角矩形 28">
            <a:extLst>
              <a:ext uri="{FF2B5EF4-FFF2-40B4-BE49-F238E27FC236}">
                <a16:creationId xmlns:a16="http://schemas.microsoft.com/office/drawing/2014/main" id="{00475EDC-3E36-0E4B-8DEC-A22245776966}"/>
              </a:ext>
            </a:extLst>
          </p:cNvPr>
          <p:cNvSpPr/>
          <p:nvPr/>
        </p:nvSpPr>
        <p:spPr>
          <a:xfrm>
            <a:off x="861257" y="668812"/>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通用包</a:t>
            </a:r>
          </a:p>
        </p:txBody>
      </p:sp>
      <p:sp>
        <p:nvSpPr>
          <p:cNvPr id="30" name="圆角矩形 29">
            <a:extLst>
              <a:ext uri="{FF2B5EF4-FFF2-40B4-BE49-F238E27FC236}">
                <a16:creationId xmlns:a16="http://schemas.microsoft.com/office/drawing/2014/main" id="{BD3BA56F-9BAC-C14B-B50A-07529D977A70}"/>
              </a:ext>
            </a:extLst>
          </p:cNvPr>
          <p:cNvSpPr/>
          <p:nvPr/>
        </p:nvSpPr>
        <p:spPr>
          <a:xfrm>
            <a:off x="866337" y="1282018"/>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领域层</a:t>
            </a:r>
          </a:p>
        </p:txBody>
      </p:sp>
      <p:sp>
        <p:nvSpPr>
          <p:cNvPr id="31" name="圆角矩形 30">
            <a:extLst>
              <a:ext uri="{FF2B5EF4-FFF2-40B4-BE49-F238E27FC236}">
                <a16:creationId xmlns:a16="http://schemas.microsoft.com/office/drawing/2014/main" id="{47DA6322-19C0-C245-8212-9C4DB4E959B4}"/>
              </a:ext>
            </a:extLst>
          </p:cNvPr>
          <p:cNvSpPr/>
          <p:nvPr/>
        </p:nvSpPr>
        <p:spPr>
          <a:xfrm>
            <a:off x="875631" y="1895224"/>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基础层</a:t>
            </a:r>
          </a:p>
        </p:txBody>
      </p:sp>
      <p:sp>
        <p:nvSpPr>
          <p:cNvPr id="32" name="圆角矩形 31">
            <a:extLst>
              <a:ext uri="{FF2B5EF4-FFF2-40B4-BE49-F238E27FC236}">
                <a16:creationId xmlns:a16="http://schemas.microsoft.com/office/drawing/2014/main" id="{AE630034-9F8B-0945-8B54-5B8C3D9F812F}"/>
              </a:ext>
            </a:extLst>
          </p:cNvPr>
          <p:cNvSpPr/>
          <p:nvPr/>
        </p:nvSpPr>
        <p:spPr>
          <a:xfrm>
            <a:off x="875631" y="2508430"/>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接口层</a:t>
            </a:r>
          </a:p>
        </p:txBody>
      </p:sp>
      <p:sp>
        <p:nvSpPr>
          <p:cNvPr id="33" name="圆角矩形 32">
            <a:extLst>
              <a:ext uri="{FF2B5EF4-FFF2-40B4-BE49-F238E27FC236}">
                <a16:creationId xmlns:a16="http://schemas.microsoft.com/office/drawing/2014/main" id="{583C8AD1-8338-7A4A-BDD4-D7CF2B0DAA0A}"/>
              </a:ext>
            </a:extLst>
          </p:cNvPr>
          <p:cNvSpPr/>
          <p:nvPr/>
        </p:nvSpPr>
        <p:spPr>
          <a:xfrm>
            <a:off x="875631" y="3121636"/>
            <a:ext cx="788346" cy="339810"/>
          </a:xfrm>
          <a:prstGeom prst="roundRect">
            <a:avLst>
              <a:gd name="adj" fmla="val 7576"/>
            </a:avLst>
          </a:prstGeom>
          <a:noFill/>
          <a:ln w="95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tx1"/>
                </a:solidFill>
              </a:rPr>
              <a:t>接口定义</a:t>
            </a:r>
          </a:p>
        </p:txBody>
      </p:sp>
      <p:sp>
        <p:nvSpPr>
          <p:cNvPr id="35" name="文本框 34">
            <a:extLst>
              <a:ext uri="{FF2B5EF4-FFF2-40B4-BE49-F238E27FC236}">
                <a16:creationId xmlns:a16="http://schemas.microsoft.com/office/drawing/2014/main" id="{872382E2-B17A-AE4E-A27A-688F56C541B7}"/>
              </a:ext>
            </a:extLst>
          </p:cNvPr>
          <p:cNvSpPr txBox="1"/>
          <p:nvPr/>
        </p:nvSpPr>
        <p:spPr>
          <a:xfrm>
            <a:off x="3519704" y="56862"/>
            <a:ext cx="1450164" cy="338554"/>
          </a:xfrm>
          <a:prstGeom prst="rect">
            <a:avLst/>
          </a:prstGeom>
          <a:noFill/>
        </p:spPr>
        <p:txBody>
          <a:bodyPr wrap="square" rtlCol="0">
            <a:spAutoFit/>
          </a:bodyPr>
          <a:lstStyle/>
          <a:p>
            <a:r>
              <a:rPr kumimoji="1" lang="zh-CN" altLang="en-US" sz="800"/>
              <a:t>逻辑包装、编排、任务，领域事件的发布和订阅</a:t>
            </a:r>
          </a:p>
        </p:txBody>
      </p:sp>
      <p:sp>
        <p:nvSpPr>
          <p:cNvPr id="36" name="文本框 35">
            <a:extLst>
              <a:ext uri="{FF2B5EF4-FFF2-40B4-BE49-F238E27FC236}">
                <a16:creationId xmlns:a16="http://schemas.microsoft.com/office/drawing/2014/main" id="{010D942B-DA8C-7C4D-9F69-828C8A418F99}"/>
              </a:ext>
            </a:extLst>
          </p:cNvPr>
          <p:cNvSpPr txBox="1"/>
          <p:nvPr/>
        </p:nvSpPr>
        <p:spPr>
          <a:xfrm>
            <a:off x="3517338" y="670069"/>
            <a:ext cx="1441870" cy="338554"/>
          </a:xfrm>
          <a:prstGeom prst="rect">
            <a:avLst/>
          </a:prstGeom>
          <a:noFill/>
        </p:spPr>
        <p:txBody>
          <a:bodyPr wrap="square" rtlCol="0">
            <a:spAutoFit/>
          </a:bodyPr>
          <a:lstStyle/>
          <a:p>
            <a:r>
              <a:rPr kumimoji="1" lang="zh-CN" altLang="en-US" sz="800"/>
              <a:t>定义通用返回对象、常量、枚举、异常</a:t>
            </a:r>
          </a:p>
        </p:txBody>
      </p:sp>
      <p:sp>
        <p:nvSpPr>
          <p:cNvPr id="37" name="文本框 36">
            <a:extLst>
              <a:ext uri="{FF2B5EF4-FFF2-40B4-BE49-F238E27FC236}">
                <a16:creationId xmlns:a16="http://schemas.microsoft.com/office/drawing/2014/main" id="{3F81A7D7-A387-2A41-8AEF-E3B13F14325F}"/>
              </a:ext>
            </a:extLst>
          </p:cNvPr>
          <p:cNvSpPr txBox="1"/>
          <p:nvPr/>
        </p:nvSpPr>
        <p:spPr>
          <a:xfrm>
            <a:off x="3517336" y="1282018"/>
            <a:ext cx="1441870" cy="338554"/>
          </a:xfrm>
          <a:prstGeom prst="rect">
            <a:avLst/>
          </a:prstGeom>
          <a:noFill/>
        </p:spPr>
        <p:txBody>
          <a:bodyPr wrap="square" rtlCol="0">
            <a:spAutoFit/>
          </a:bodyPr>
          <a:lstStyle/>
          <a:p>
            <a:r>
              <a:rPr kumimoji="1" lang="zh-CN" altLang="en-US" sz="800"/>
              <a:t>封装具体的业务领域功能实现，它们是聚合、充血的</a:t>
            </a:r>
          </a:p>
        </p:txBody>
      </p:sp>
      <p:sp>
        <p:nvSpPr>
          <p:cNvPr id="38" name="文本框 37">
            <a:extLst>
              <a:ext uri="{FF2B5EF4-FFF2-40B4-BE49-F238E27FC236}">
                <a16:creationId xmlns:a16="http://schemas.microsoft.com/office/drawing/2014/main" id="{154AB288-EC70-5147-9493-E3DAC4D9D5C5}"/>
              </a:ext>
            </a:extLst>
          </p:cNvPr>
          <p:cNvSpPr txBox="1"/>
          <p:nvPr/>
        </p:nvSpPr>
        <p:spPr>
          <a:xfrm>
            <a:off x="3519936" y="1891656"/>
            <a:ext cx="1441870" cy="338554"/>
          </a:xfrm>
          <a:prstGeom prst="rect">
            <a:avLst/>
          </a:prstGeom>
          <a:noFill/>
        </p:spPr>
        <p:txBody>
          <a:bodyPr wrap="square" rtlCol="0">
            <a:spAutoFit/>
          </a:bodyPr>
          <a:lstStyle/>
          <a:p>
            <a:r>
              <a:rPr kumimoji="1" lang="zh-CN" altLang="en-US" sz="800"/>
              <a:t>提供基础的功能服务，包括：数据库、</a:t>
            </a:r>
            <a:r>
              <a:rPr kumimoji="1" lang="en-US" altLang="zh-CN" sz="800"/>
              <a:t>Redis</a:t>
            </a:r>
            <a:r>
              <a:rPr kumimoji="1" lang="zh-CN" altLang="en-US" sz="800"/>
              <a:t>、</a:t>
            </a:r>
            <a:r>
              <a:rPr kumimoji="1" lang="en-US" altLang="zh-CN" sz="800"/>
              <a:t>ES</a:t>
            </a:r>
            <a:r>
              <a:rPr kumimoji="1" lang="zh-CN" altLang="en-US" sz="800"/>
              <a:t>等</a:t>
            </a:r>
          </a:p>
        </p:txBody>
      </p:sp>
      <p:sp>
        <p:nvSpPr>
          <p:cNvPr id="39" name="文本框 38">
            <a:extLst>
              <a:ext uri="{FF2B5EF4-FFF2-40B4-BE49-F238E27FC236}">
                <a16:creationId xmlns:a16="http://schemas.microsoft.com/office/drawing/2014/main" id="{8AB22260-78B5-CD40-AEC2-AB62C3B4710C}"/>
              </a:ext>
            </a:extLst>
          </p:cNvPr>
          <p:cNvSpPr txBox="1"/>
          <p:nvPr/>
        </p:nvSpPr>
        <p:spPr>
          <a:xfrm>
            <a:off x="3517336" y="2501294"/>
            <a:ext cx="1441870" cy="338554"/>
          </a:xfrm>
          <a:prstGeom prst="rect">
            <a:avLst/>
          </a:prstGeom>
          <a:noFill/>
        </p:spPr>
        <p:txBody>
          <a:bodyPr wrap="square" rtlCol="0">
            <a:spAutoFit/>
          </a:bodyPr>
          <a:lstStyle/>
          <a:p>
            <a:r>
              <a:rPr kumimoji="1" lang="zh-CN" altLang="en-US" sz="800"/>
              <a:t>实现</a:t>
            </a:r>
            <a:r>
              <a:rPr kumimoji="1" lang="en-US" altLang="zh-CN" sz="800"/>
              <a:t>RPC</a:t>
            </a:r>
            <a:r>
              <a:rPr kumimoji="1" lang="zh-CN" altLang="en-US" sz="800"/>
              <a:t>接口定义，引入应用层服务，封装具体的接口</a:t>
            </a:r>
          </a:p>
        </p:txBody>
      </p:sp>
      <p:sp>
        <p:nvSpPr>
          <p:cNvPr id="40" name="文本框 39">
            <a:extLst>
              <a:ext uri="{FF2B5EF4-FFF2-40B4-BE49-F238E27FC236}">
                <a16:creationId xmlns:a16="http://schemas.microsoft.com/office/drawing/2014/main" id="{44A6EAE8-21C7-D64C-A027-2C0643FDA406}"/>
              </a:ext>
            </a:extLst>
          </p:cNvPr>
          <p:cNvSpPr txBox="1"/>
          <p:nvPr/>
        </p:nvSpPr>
        <p:spPr>
          <a:xfrm>
            <a:off x="3517336" y="3122892"/>
            <a:ext cx="1441870" cy="338554"/>
          </a:xfrm>
          <a:prstGeom prst="rect">
            <a:avLst/>
          </a:prstGeom>
          <a:noFill/>
        </p:spPr>
        <p:txBody>
          <a:bodyPr wrap="square" rtlCol="0">
            <a:spAutoFit/>
          </a:bodyPr>
          <a:lstStyle/>
          <a:p>
            <a:r>
              <a:rPr kumimoji="1" lang="zh-CN" altLang="en-US" sz="800"/>
              <a:t>描述 </a:t>
            </a:r>
            <a:r>
              <a:rPr kumimoji="1" lang="en-US" altLang="zh-CN" sz="800"/>
              <a:t>RPC</a:t>
            </a:r>
            <a:r>
              <a:rPr kumimoji="1" lang="zh-CN" altLang="en-US" sz="800"/>
              <a:t> 接口文件，用于打包后外部引入</a:t>
            </a:r>
            <a:r>
              <a:rPr kumimoji="1" lang="en-US" altLang="zh-CN" sz="800"/>
              <a:t>POM</a:t>
            </a:r>
            <a:r>
              <a:rPr kumimoji="1" lang="zh-CN" altLang="en-US" sz="800"/>
              <a:t>配置</a:t>
            </a:r>
          </a:p>
        </p:txBody>
      </p:sp>
    </p:spTree>
    <p:extLst>
      <p:ext uri="{BB962C8B-B14F-4D97-AF65-F5344CB8AC3E}">
        <p14:creationId xmlns:p14="http://schemas.microsoft.com/office/powerpoint/2010/main" val="36070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13</a:t>
            </a:r>
            <a:r>
              <a:rPr lang="zh-CN" altLang="en-US" sz="2000"/>
              <a:t>节：规则引擎量化人群参与活动</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461665"/>
          </a:xfrm>
          <a:prstGeom prst="rect">
            <a:avLst/>
          </a:prstGeom>
        </p:spPr>
        <p:txBody>
          <a:bodyPr wrap="square">
            <a:spAutoFit/>
          </a:bodyPr>
          <a:lstStyle/>
          <a:p>
            <a:r>
              <a:rPr lang="zh-CN" altLang="en-US" sz="800"/>
              <a:t>使用组合模式搭建用于量化人群的规则引擎，用于用户参与活动之前，通过规则引擎过滤性别、年龄、首单消费、消费金额、忠实用户等各类身份来量化出具体可参与的抽奖活动。通过这样的方式控制运营成本和精细化运营。</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738664"/>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增加规则引擎开发需要的相关的配置类表：</a:t>
            </a:r>
            <a:r>
              <a:rPr lang="en" altLang="zh-CN" sz="700">
                <a:solidFill>
                  <a:schemeClr val="tx1">
                    <a:lumMod val="75000"/>
                    <a:lumOff val="25000"/>
                  </a:schemeClr>
                </a:solidFill>
                <a:latin typeface="+mj-ea"/>
                <a:ea typeface="+mj-ea"/>
              </a:rPr>
              <a:t>rule_tree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rule_tree_node_line </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运用组合模式搭建规则引擎领域服务，包括：</a:t>
            </a:r>
            <a:r>
              <a:rPr lang="en" altLang="zh-CN" sz="700">
                <a:solidFill>
                  <a:schemeClr val="tx1">
                    <a:lumMod val="75000"/>
                    <a:lumOff val="25000"/>
                  </a:schemeClr>
                </a:solidFill>
                <a:latin typeface="+mj-ea"/>
                <a:ea typeface="+mj-ea"/>
              </a:rPr>
              <a:t>logic </a:t>
            </a:r>
            <a:r>
              <a:rPr lang="zh-CN" altLang="en-US" sz="700">
                <a:solidFill>
                  <a:schemeClr val="tx1">
                    <a:lumMod val="75000"/>
                    <a:lumOff val="25000"/>
                  </a:schemeClr>
                </a:solidFill>
                <a:latin typeface="+mj-ea"/>
                <a:ea typeface="+mj-ea"/>
              </a:rPr>
              <a:t>逻辑过滤器、</a:t>
            </a:r>
            <a:r>
              <a:rPr lang="en" altLang="zh-CN" sz="700">
                <a:solidFill>
                  <a:schemeClr val="tx1">
                    <a:lumMod val="75000"/>
                    <a:lumOff val="25000"/>
                  </a:schemeClr>
                </a:solidFill>
                <a:latin typeface="+mj-ea"/>
                <a:ea typeface="+mj-ea"/>
              </a:rPr>
              <a:t>engine </a:t>
            </a:r>
            <a:r>
              <a:rPr lang="zh-CN" altLang="en-US" sz="700">
                <a:solidFill>
                  <a:schemeClr val="tx1">
                    <a:lumMod val="75000"/>
                    <a:lumOff val="25000"/>
                  </a:schemeClr>
                </a:solidFill>
                <a:latin typeface="+mj-ea"/>
                <a:ea typeface="+mj-ea"/>
              </a:rPr>
              <a:t>引擎执行器 </a:t>
            </a: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修改 </a:t>
            </a:r>
            <a:r>
              <a:rPr lang="en" altLang="zh-CN" sz="700">
                <a:solidFill>
                  <a:schemeClr val="tx1">
                    <a:lumMod val="75000"/>
                    <a:lumOff val="25000"/>
                  </a:schemeClr>
                </a:solidFill>
                <a:latin typeface="+mj-ea"/>
                <a:ea typeface="+mj-ea"/>
              </a:rPr>
              <a:t>lottery-infrastructure </a:t>
            </a:r>
            <a:r>
              <a:rPr lang="zh-CN" altLang="en-US" sz="700">
                <a:solidFill>
                  <a:schemeClr val="tx1">
                    <a:lumMod val="75000"/>
                    <a:lumOff val="25000"/>
                  </a:schemeClr>
                </a:solidFill>
                <a:latin typeface="+mj-ea"/>
                <a:ea typeface="+mj-ea"/>
              </a:rPr>
              <a:t>基础层中仓储实现类更为合适的的注解为 </a:t>
            </a:r>
            <a:r>
              <a:rPr lang="en-US" altLang="zh-C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Repository </a:t>
            </a:r>
            <a:r>
              <a:rPr lang="zh-CN" altLang="en-US" sz="700">
                <a:solidFill>
                  <a:schemeClr val="tx1">
                    <a:lumMod val="75000"/>
                    <a:lumOff val="25000"/>
                  </a:schemeClr>
                </a:solidFill>
                <a:latin typeface="+mj-ea"/>
                <a:ea typeface="+mj-ea"/>
              </a:rPr>
              <a:t>包括： </a:t>
            </a:r>
            <a:r>
              <a:rPr lang="en" altLang="zh-CN" sz="700">
                <a:solidFill>
                  <a:schemeClr val="tx1">
                    <a:lumMod val="75000"/>
                    <a:lumOff val="25000"/>
                  </a:schemeClr>
                </a:solidFill>
                <a:latin typeface="+mj-ea"/>
                <a:ea typeface="+mj-ea"/>
              </a:rPr>
              <a:t>ActivityRepository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RuleRepository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StrategyRepository</a:t>
            </a:r>
            <a:r>
              <a:rPr lang="zh-CN" altLang="en" sz="700">
                <a:solidFill>
                  <a:schemeClr val="tx1">
                    <a:lumMod val="75000"/>
                    <a:lumOff val="25000"/>
                  </a:schemeClr>
                </a:solidFill>
                <a:latin typeface="+mj-ea"/>
                <a:ea typeface="+mj-ea"/>
              </a:rPr>
              <a:t>、</a:t>
            </a:r>
            <a:r>
              <a:rPr lang="en" altLang="zh-CN" sz="700">
                <a:solidFill>
                  <a:schemeClr val="tx1">
                    <a:lumMod val="75000"/>
                    <a:lumOff val="25000"/>
                  </a:schemeClr>
                </a:solidFill>
                <a:latin typeface="+mj-ea"/>
                <a:ea typeface="+mj-ea"/>
              </a:rPr>
              <a:t>UserTakeActivityRepository</a:t>
            </a:r>
            <a:endParaRPr lang="zh-CN" altLang="en-US" sz="6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44232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365513-965D-BE41-BDF0-78AA946B7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791"/>
            <a:ext cx="5040313" cy="2696867"/>
          </a:xfrm>
          <a:prstGeom prst="rect">
            <a:avLst/>
          </a:prstGeom>
        </p:spPr>
      </p:pic>
    </p:spTree>
    <p:extLst>
      <p:ext uri="{BB962C8B-B14F-4D97-AF65-F5344CB8AC3E}">
        <p14:creationId xmlns:p14="http://schemas.microsoft.com/office/powerpoint/2010/main" val="1697473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7F02E2-7740-AA40-B817-285227A97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4792"/>
            <a:ext cx="5040313" cy="2530865"/>
          </a:xfrm>
          <a:prstGeom prst="rect">
            <a:avLst/>
          </a:prstGeom>
        </p:spPr>
      </p:pic>
    </p:spTree>
    <p:extLst>
      <p:ext uri="{BB962C8B-B14F-4D97-AF65-F5344CB8AC3E}">
        <p14:creationId xmlns:p14="http://schemas.microsoft.com/office/powerpoint/2010/main" val="184672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14</a:t>
            </a:r>
            <a:r>
              <a:rPr lang="zh-CN" altLang="en-US" sz="2000"/>
              <a:t>节：门面接口封装和对象转换</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61959"/>
          </a:xfrm>
          <a:prstGeom prst="rect">
            <a:avLst/>
          </a:prstGeom>
        </p:spPr>
        <p:txBody>
          <a:bodyPr wrap="square">
            <a:spAutoFit/>
          </a:bodyPr>
          <a:lstStyle/>
          <a:p>
            <a:r>
              <a:rPr lang="zh-CN" altLang="en-US" sz="800"/>
              <a:t>在 </a:t>
            </a:r>
            <a:r>
              <a:rPr lang="en" altLang="zh-CN" sz="800"/>
              <a:t>lottery-interfaces </a:t>
            </a:r>
            <a:r>
              <a:rPr lang="zh-CN" altLang="en-US" sz="800"/>
              <a:t>接口层创建 </a:t>
            </a:r>
            <a:r>
              <a:rPr lang="en" altLang="zh-CN" i="1"/>
              <a:t>facade </a:t>
            </a:r>
            <a:r>
              <a:rPr lang="zh-CN" altLang="en-US" i="1"/>
              <a:t>门面模式</a:t>
            </a:r>
            <a:r>
              <a:rPr lang="en-US" altLang="zh-CN" i="1"/>
              <a:t> </a:t>
            </a:r>
            <a:r>
              <a:rPr lang="zh-CN" altLang="en-US" sz="800"/>
              <a:t>包装抽奖接口，并在 </a:t>
            </a:r>
            <a:r>
              <a:rPr lang="en" altLang="zh-CN" i="1"/>
              <a:t>assembler </a:t>
            </a:r>
            <a:r>
              <a:rPr lang="zh-CN" altLang="en-US" i="1"/>
              <a:t>包</a:t>
            </a:r>
            <a:r>
              <a:rPr lang="en-US" altLang="zh-CN" i="1"/>
              <a:t> </a:t>
            </a:r>
            <a:r>
              <a:rPr lang="zh-CN" altLang="en-US" sz="800"/>
              <a:t>使用 </a:t>
            </a:r>
            <a:r>
              <a:rPr lang="en" altLang="zh-CN" sz="800"/>
              <a:t>MapStruct </a:t>
            </a:r>
            <a:r>
              <a:rPr lang="zh-CN" altLang="en-US" sz="800"/>
              <a:t>做对象转换操作处理。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846386"/>
          </a:xfrm>
          <a:prstGeom prst="rect">
            <a:avLst/>
          </a:prstGeom>
        </p:spPr>
        <p:txBody>
          <a:bodyPr wrap="square">
            <a:spAutoFit/>
          </a:bodyPr>
          <a:lstStyle/>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补充 </a:t>
            </a:r>
            <a:r>
              <a:rPr lang="en" altLang="zh-CN" sz="700">
                <a:solidFill>
                  <a:schemeClr val="tx1">
                    <a:lumMod val="75000"/>
                    <a:lumOff val="25000"/>
                  </a:schemeClr>
                </a:solidFill>
                <a:latin typeface="+mj-ea"/>
                <a:ea typeface="+mj-ea"/>
              </a:rPr>
              <a:t>lottery-application </a:t>
            </a:r>
            <a:r>
              <a:rPr lang="zh-CN" altLang="en-US" sz="700">
                <a:solidFill>
                  <a:schemeClr val="tx1">
                    <a:lumMod val="75000"/>
                    <a:lumOff val="25000"/>
                  </a:schemeClr>
                </a:solidFill>
                <a:latin typeface="+mj-ea"/>
                <a:ea typeface="+mj-ea"/>
              </a:rPr>
              <a:t>应用层对规则引擎的调用，添加接口方法 </a:t>
            </a:r>
            <a:r>
              <a:rPr lang="en" altLang="zh-CN" sz="700">
                <a:solidFill>
                  <a:schemeClr val="tx1">
                    <a:lumMod val="75000"/>
                    <a:lumOff val="25000"/>
                  </a:schemeClr>
                </a:solidFill>
                <a:latin typeface="+mj-ea"/>
                <a:ea typeface="+mj-ea"/>
              </a:rPr>
              <a:t>IActivityProcess#doRuleQuantificationCrowd</a:t>
            </a:r>
            <a:br>
              <a:rPr lang="en" altLang="zh-CN" sz="700">
                <a:solidFill>
                  <a:schemeClr val="tx1">
                    <a:lumMod val="75000"/>
                    <a:lumOff val="25000"/>
                  </a:schemeClr>
                </a:solidFill>
                <a:latin typeface="+mj-ea"/>
                <a:ea typeface="+mj-ea"/>
              </a:rPr>
            </a:b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删掉 </a:t>
            </a:r>
            <a:r>
              <a:rPr lang="en" altLang="zh-CN" sz="700">
                <a:solidFill>
                  <a:schemeClr val="tx1">
                    <a:lumMod val="75000"/>
                    <a:lumOff val="25000"/>
                  </a:schemeClr>
                </a:solidFill>
                <a:latin typeface="+mj-ea"/>
                <a:ea typeface="+mj-ea"/>
              </a:rPr>
              <a:t>lottery-rpc </a:t>
            </a:r>
            <a:r>
              <a:rPr lang="zh-CN" altLang="en-US" sz="700">
                <a:solidFill>
                  <a:schemeClr val="tx1">
                    <a:lumMod val="75000"/>
                    <a:lumOff val="25000"/>
                  </a:schemeClr>
                </a:solidFill>
                <a:latin typeface="+mj-ea"/>
                <a:ea typeface="+mj-ea"/>
              </a:rPr>
              <a:t>测试内容，新增加抽奖活动展台接口 </a:t>
            </a:r>
            <a:r>
              <a:rPr lang="en" altLang="zh-CN" sz="700">
                <a:solidFill>
                  <a:schemeClr val="tx1">
                    <a:lumMod val="75000"/>
                    <a:lumOff val="25000"/>
                  </a:schemeClr>
                </a:solidFill>
                <a:latin typeface="+mj-ea"/>
                <a:ea typeface="+mj-ea"/>
              </a:rPr>
              <a:t>ILotteryActivityBooth</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并添加两个抽奖的接口方法，普通抽奖和量化人群抽奖。</a:t>
            </a:r>
            <a:br>
              <a:rPr lang="en-US" altLang="zh-CN" sz="700">
                <a:solidFill>
                  <a:schemeClr val="tx1">
                    <a:lumMod val="75000"/>
                    <a:lumOff val="25000"/>
                  </a:schemeClr>
                </a:solidFill>
                <a:latin typeface="+mj-ea"/>
                <a:ea typeface="+mj-ea"/>
              </a:rPr>
            </a:br>
            <a:endParaRPr lang="en-US"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开发 </a:t>
            </a:r>
            <a:r>
              <a:rPr lang="en" altLang="zh-CN" sz="700">
                <a:solidFill>
                  <a:schemeClr val="tx1">
                    <a:lumMod val="75000"/>
                    <a:lumOff val="25000"/>
                  </a:schemeClr>
                </a:solidFill>
                <a:latin typeface="+mj-ea"/>
                <a:ea typeface="+mj-ea"/>
              </a:rPr>
              <a:t>lottery-interfaces </a:t>
            </a:r>
            <a:r>
              <a:rPr lang="zh-CN" altLang="en-US" sz="700">
                <a:solidFill>
                  <a:schemeClr val="tx1">
                    <a:lumMod val="75000"/>
                    <a:lumOff val="25000"/>
                  </a:schemeClr>
                </a:solidFill>
                <a:latin typeface="+mj-ea"/>
                <a:ea typeface="+mj-ea"/>
              </a:rPr>
              <a:t>接口层，对抽奖活动的封装，并对外提供抽奖服务。</a:t>
            </a:r>
            <a:endParaRPr lang="zh-CN" altLang="en-US" sz="50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643722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6550F1-F530-264A-B414-CCD958EAB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695"/>
            <a:ext cx="5040313" cy="2697060"/>
          </a:xfrm>
          <a:prstGeom prst="rect">
            <a:avLst/>
          </a:prstGeom>
        </p:spPr>
      </p:pic>
    </p:spTree>
    <p:extLst>
      <p:ext uri="{BB962C8B-B14F-4D97-AF65-F5344CB8AC3E}">
        <p14:creationId xmlns:p14="http://schemas.microsoft.com/office/powerpoint/2010/main" val="263516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B53120-B5E9-584A-BFA5-A6D8AD753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666"/>
            <a:ext cx="5040313" cy="2009117"/>
          </a:xfrm>
          <a:prstGeom prst="rect">
            <a:avLst/>
          </a:prstGeom>
        </p:spPr>
      </p:pic>
    </p:spTree>
    <p:extLst>
      <p:ext uri="{BB962C8B-B14F-4D97-AF65-F5344CB8AC3E}">
        <p14:creationId xmlns:p14="http://schemas.microsoft.com/office/powerpoint/2010/main" val="235758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15</a:t>
            </a:r>
            <a:r>
              <a:rPr lang="zh-CN" altLang="en-US" sz="2000"/>
              <a:t>节：搭建</a:t>
            </a:r>
            <a:r>
              <a:rPr lang="en" altLang="zh-CN" sz="2000"/>
              <a:t>MQ</a:t>
            </a:r>
            <a:r>
              <a:rPr lang="zh-CN" altLang="en-US" sz="2000"/>
              <a:t>消息组件</a:t>
            </a:r>
            <a:r>
              <a:rPr lang="en" altLang="zh-CN" sz="2000"/>
              <a:t>Kafka</a:t>
            </a:r>
            <a:r>
              <a:rPr lang="zh-CN" altLang="en-US" sz="2000"/>
              <a:t>服务环境</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a:t>搭建</a:t>
            </a:r>
            <a:r>
              <a:rPr lang="en" altLang="zh-CN" sz="800"/>
              <a:t>MQ</a:t>
            </a:r>
            <a:r>
              <a:rPr lang="zh-CN" altLang="en-US" sz="800"/>
              <a:t>消息组件</a:t>
            </a:r>
            <a:r>
              <a:rPr lang="en" altLang="zh-CN" sz="800"/>
              <a:t>Kafka</a:t>
            </a:r>
            <a:r>
              <a:rPr lang="zh-CN" altLang="en-US" sz="800"/>
              <a:t>服务环境，并整合到</a:t>
            </a:r>
            <a:r>
              <a:rPr lang="en" altLang="zh-CN" sz="800"/>
              <a:t>SpringBoot</a:t>
            </a:r>
            <a:r>
              <a:rPr lang="zh-CN" altLang="en-US" sz="800"/>
              <a:t>中，完成消息的生产和消费处理</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18017" y="-31657"/>
            <a:ext cx="1404277" cy="1404277"/>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385075"/>
            <a:ext cx="4720168" cy="523220"/>
          </a:xfrm>
          <a:prstGeom prst="rect">
            <a:avLst/>
          </a:prstGeom>
        </p:spPr>
        <p:txBody>
          <a:bodyPr wrap="square">
            <a:spAutoFit/>
          </a:bodyPr>
          <a:lstStyle/>
          <a:p>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a:solidFill>
                  <a:schemeClr val="tx1">
                    <a:lumMod val="75000"/>
                    <a:lumOff val="25000"/>
                  </a:schemeClr>
                </a:solidFill>
                <a:latin typeface="+mj-ea"/>
                <a:ea typeface="+mj-ea"/>
              </a:rPr>
              <a:t>搭建 </a:t>
            </a:r>
            <a:r>
              <a:rPr lang="en" altLang="zh-CN" sz="700">
                <a:solidFill>
                  <a:schemeClr val="tx1">
                    <a:lumMod val="75000"/>
                    <a:lumOff val="25000"/>
                  </a:schemeClr>
                </a:solidFill>
                <a:latin typeface="+mj-ea"/>
                <a:ea typeface="+mj-ea"/>
              </a:rPr>
              <a:t>Kafka </a:t>
            </a:r>
            <a:r>
              <a:rPr lang="zh-CN" altLang="en-US" sz="700">
                <a:solidFill>
                  <a:schemeClr val="tx1">
                    <a:lumMod val="75000"/>
                    <a:lumOff val="25000"/>
                  </a:schemeClr>
                </a:solidFill>
                <a:latin typeface="+mj-ea"/>
                <a:ea typeface="+mj-ea"/>
              </a:rPr>
              <a:t>环境，配置消息主题 *注意：</a:t>
            </a:r>
            <a:r>
              <a:rPr lang="en" altLang="zh-CN" sz="700">
                <a:solidFill>
                  <a:schemeClr val="tx1">
                    <a:lumMod val="75000"/>
                    <a:lumOff val="25000"/>
                  </a:schemeClr>
                </a:solidFill>
                <a:latin typeface="+mj-ea"/>
                <a:ea typeface="+mj-ea"/>
              </a:rPr>
              <a:t>MQ </a:t>
            </a:r>
            <a:r>
              <a:rPr lang="zh-CN" altLang="en-US" sz="700">
                <a:solidFill>
                  <a:schemeClr val="tx1">
                    <a:lumMod val="75000"/>
                    <a:lumOff val="25000"/>
                  </a:schemeClr>
                </a:solidFill>
                <a:latin typeface="+mj-ea"/>
                <a:ea typeface="+mj-ea"/>
              </a:rPr>
              <a:t>消息的使用不非得局限于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也可以使用 </a:t>
            </a:r>
            <a:r>
              <a:rPr lang="en" altLang="zh-CN" sz="700">
                <a:solidFill>
                  <a:schemeClr val="tx1">
                    <a:lumMod val="75000"/>
                    <a:lumOff val="25000"/>
                  </a:schemeClr>
                </a:solidFill>
                <a:latin typeface="+mj-ea"/>
                <a:ea typeface="+mj-ea"/>
              </a:rPr>
              <a:t>RocketMq*</a:t>
            </a:r>
          </a:p>
          <a:p>
            <a:pPr marL="171450" indent="-171450">
              <a:buFont typeface="Arial" panose="020B0604020202020204" pitchFamily="34" charset="0"/>
              <a:buChar char="•"/>
            </a:pPr>
            <a:endParaRPr lang="en" altLang="zh-CN" sz="700">
              <a:solidFill>
                <a:schemeClr val="tx1">
                  <a:lumMod val="75000"/>
                  <a:lumOff val="25000"/>
                </a:schemeClr>
              </a:solidFill>
              <a:latin typeface="+mj-ea"/>
              <a:ea typeface="+mj-ea"/>
            </a:endParaRPr>
          </a:p>
          <a:p>
            <a:pPr marL="171450" indent="-171450">
              <a:buFont typeface="Arial" panose="020B0604020202020204" pitchFamily="34" charset="0"/>
              <a:buChar char="•"/>
            </a:pPr>
            <a:r>
              <a:rPr lang="en" altLang="zh-CN" sz="700">
                <a:solidFill>
                  <a:schemeClr val="tx1">
                    <a:lumMod val="75000"/>
                    <a:lumOff val="25000"/>
                  </a:schemeClr>
                </a:solidFill>
                <a:latin typeface="+mj-ea"/>
                <a:ea typeface="+mj-ea"/>
              </a:rPr>
              <a:t>SpringBoot </a:t>
            </a:r>
            <a:r>
              <a:rPr lang="zh-CN" altLang="en-US" sz="700">
                <a:solidFill>
                  <a:schemeClr val="tx1">
                    <a:lumMod val="75000"/>
                    <a:lumOff val="25000"/>
                  </a:schemeClr>
                </a:solidFill>
                <a:latin typeface="+mj-ea"/>
                <a:ea typeface="+mj-ea"/>
              </a:rPr>
              <a:t>整合 </a:t>
            </a:r>
            <a:r>
              <a:rPr lang="en" altLang="zh-CN" sz="700">
                <a:solidFill>
                  <a:schemeClr val="tx1">
                    <a:lumMod val="75000"/>
                    <a:lumOff val="25000"/>
                  </a:schemeClr>
                </a:solidFill>
                <a:latin typeface="+mj-ea"/>
                <a:ea typeface="+mj-ea"/>
              </a:rPr>
              <a:t>Kafka</a:t>
            </a:r>
            <a:r>
              <a:rPr lang="zh-CN" altLang="en" sz="700">
                <a:solidFill>
                  <a:schemeClr val="tx1">
                    <a:lumMod val="75000"/>
                    <a:lumOff val="25000"/>
                  </a:schemeClr>
                </a:solidFill>
                <a:latin typeface="+mj-ea"/>
                <a:ea typeface="+mj-ea"/>
              </a:rPr>
              <a:t>，</a:t>
            </a:r>
            <a:r>
              <a:rPr lang="zh-CN" altLang="en-US" sz="700">
                <a:solidFill>
                  <a:schemeClr val="tx1">
                    <a:lumMod val="75000"/>
                    <a:lumOff val="25000"/>
                  </a:schemeClr>
                </a:solidFill>
                <a:latin typeface="+mj-ea"/>
                <a:ea typeface="+mj-ea"/>
              </a:rPr>
              <a:t>验证消息的生产和消费</a:t>
            </a:r>
          </a:p>
        </p:txBody>
      </p:sp>
    </p:spTree>
    <p:extLst>
      <p:ext uri="{BB962C8B-B14F-4D97-AF65-F5344CB8AC3E}">
        <p14:creationId xmlns:p14="http://schemas.microsoft.com/office/powerpoint/2010/main" val="2721565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16</a:t>
            </a:r>
            <a:r>
              <a:rPr lang="zh-CN" altLang="en-US" sz="2000" dirty="0"/>
              <a:t>节：使用</a:t>
            </a:r>
            <a:r>
              <a:rPr lang="en" altLang="zh-CN" sz="2000" dirty="0"/>
              <a:t>MQ</a:t>
            </a:r>
            <a:r>
              <a:rPr lang="zh-CN" altLang="en-US" sz="2000" dirty="0"/>
              <a:t>解耦抽奖发货流程</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338554"/>
          </a:xfrm>
          <a:prstGeom prst="rect">
            <a:avLst/>
          </a:prstGeom>
        </p:spPr>
        <p:txBody>
          <a:bodyPr wrap="square">
            <a:spAutoFit/>
          </a:bodyPr>
          <a:lstStyle/>
          <a:p>
            <a:pPr algn="ctr"/>
            <a:r>
              <a:rPr lang="zh-CN" altLang="en-US" sz="800" dirty="0"/>
              <a:t>使用</a:t>
            </a:r>
            <a:r>
              <a:rPr lang="en" altLang="zh-CN" sz="800" dirty="0"/>
              <a:t>MQ</a:t>
            </a:r>
            <a:r>
              <a:rPr lang="zh-CN" altLang="en-US" sz="800" dirty="0"/>
              <a:t>消息的特性，把用户抽奖到发货到流程进行解耦。这个过程中包括了消息的发送、库表中状态的更新、消息的接收消费、发奖状态的处理等。</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8779"/>
            <a:ext cx="4720168" cy="1169551"/>
          </a:xfrm>
          <a:prstGeom prst="rect">
            <a:avLst/>
          </a:prstGeom>
        </p:spPr>
        <p:txBody>
          <a:bodyPr wrap="square">
            <a:spAutoFit/>
          </a:bodyPr>
          <a:lstStyle/>
          <a:p>
            <a:endParaRPr lang="en" altLang="zh-CN" sz="700" dirty="0">
              <a:solidFill>
                <a:schemeClr val="tx1">
                  <a:lumMod val="75000"/>
                  <a:lumOff val="25000"/>
                </a:schemeClr>
              </a:solidFill>
              <a:latin typeface="+mj-ea"/>
              <a:ea typeface="+mj-ea"/>
            </a:endParaRPr>
          </a:p>
          <a:p>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在数据库表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user_strategy_export</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添加字段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mq_state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这个字段用于发送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成功更新库表状态，如果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消息发送失败则需要通过定时任务补偿 </a:t>
            </a:r>
            <a:r>
              <a:rPr lang="en" altLang="zh-CN" sz="700" dirty="0">
                <a:solidFill>
                  <a:schemeClr val="tx1">
                    <a:lumMod val="75000"/>
                    <a:lumOff val="25000"/>
                  </a:schemeClr>
                </a:solidFill>
                <a:latin typeface="+mj-ea"/>
                <a:ea typeface="+mj-ea"/>
              </a:rPr>
              <a:t>MQ </a:t>
            </a:r>
            <a:r>
              <a:rPr lang="zh-CN" altLang="en-US" sz="700" dirty="0">
                <a:solidFill>
                  <a:schemeClr val="tx1">
                    <a:lumMod val="75000"/>
                    <a:lumOff val="25000"/>
                  </a:schemeClr>
                </a:solidFill>
                <a:latin typeface="+mj-ea"/>
                <a:ea typeface="+mj-ea"/>
              </a:rPr>
              <a:t>消息。</a:t>
            </a:r>
            <a:r>
              <a:rPr lang="en" altLang="zh-CN" sz="700" dirty="0">
                <a:solidFill>
                  <a:schemeClr val="tx1">
                    <a:lumMod val="75000"/>
                    <a:lumOff val="25000"/>
                  </a:schemeClr>
                </a:solidFill>
                <a:latin typeface="+mj-ea"/>
                <a:ea typeface="+mj-ea"/>
              </a:rPr>
              <a:t>PS</a:t>
            </a:r>
            <a:r>
              <a:rPr lang="zh-CN" altLang="en" sz="700" dirty="0">
                <a:solidFill>
                  <a:schemeClr val="tx1">
                    <a:lumMod val="75000"/>
                    <a:lumOff val="25000"/>
                  </a:schemeClr>
                </a:solidFill>
                <a:latin typeface="+mj-ea"/>
                <a:ea typeface="+mj-ea"/>
              </a:rPr>
              <a:t>：</a:t>
            </a:r>
            <a:r>
              <a:rPr lang="zh-CN" altLang="en-US" sz="700" dirty="0">
                <a:solidFill>
                  <a:schemeClr val="tx1">
                    <a:lumMod val="75000"/>
                    <a:lumOff val="25000"/>
                  </a:schemeClr>
                </a:solidFill>
                <a:latin typeface="+mj-ea"/>
                <a:ea typeface="+mj-ea"/>
              </a:rPr>
              <a:t>你可以使用本章节分支下的 </a:t>
            </a:r>
            <a:r>
              <a:rPr lang="en" altLang="zh-CN" sz="700" dirty="0" err="1">
                <a:solidFill>
                  <a:schemeClr val="tx1">
                    <a:lumMod val="75000"/>
                    <a:lumOff val="25000"/>
                  </a:schemeClr>
                </a:solidFill>
                <a:latin typeface="+mj-ea"/>
                <a:ea typeface="+mj-ea"/>
              </a:rPr>
              <a:t>sql</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更新自己的库表。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启动 </a:t>
            </a:r>
            <a:r>
              <a:rPr lang="en" altLang="zh-CN" sz="700" dirty="0" err="1">
                <a:solidFill>
                  <a:schemeClr val="tx1">
                    <a:lumMod val="75000"/>
                    <a:lumOff val="25000"/>
                  </a:schemeClr>
                </a:solidFill>
                <a:latin typeface="+mj-ea"/>
                <a:ea typeface="+mj-ea"/>
              </a:rPr>
              <a:t>kafka</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新增 </a:t>
            </a:r>
            <a:r>
              <a:rPr lang="en" altLang="zh-CN" sz="700" dirty="0">
                <a:solidFill>
                  <a:schemeClr val="tx1">
                    <a:lumMod val="75000"/>
                    <a:lumOff val="25000"/>
                  </a:schemeClr>
                </a:solidFill>
                <a:latin typeface="+mj-ea"/>
                <a:ea typeface="+mj-ea"/>
              </a:rPr>
              <a:t>topic</a:t>
            </a:r>
            <a:r>
              <a:rPr lang="zh-CN" altLang="e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lottery_invoice</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用于发货单消息，当抽奖完成后则发送一个发货单，再异步处理发货流程，这个部分就是</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的解耦流程使用。</a:t>
            </a:r>
            <a:br>
              <a:rPr lang="en-US" altLang="zh-CN" sz="700" dirty="0">
                <a:solidFill>
                  <a:schemeClr val="tx1">
                    <a:lumMod val="75000"/>
                    <a:lumOff val="25000"/>
                  </a:schemeClr>
                </a:solidFill>
                <a:latin typeface="+mj-ea"/>
                <a:ea typeface="+mj-ea"/>
              </a:rPr>
            </a:b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在 </a:t>
            </a:r>
            <a:r>
              <a:rPr lang="en-US"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ActivityProcessImpl#doDrawProcess</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活动抽奖流程编排中补全用户抽奖后，发送</a:t>
            </a:r>
            <a:r>
              <a:rPr lang="en" altLang="zh-CN" sz="700" dirty="0">
                <a:solidFill>
                  <a:schemeClr val="tx1">
                    <a:lumMod val="75000"/>
                    <a:lumOff val="25000"/>
                  </a:schemeClr>
                </a:solidFill>
                <a:latin typeface="+mj-ea"/>
                <a:ea typeface="+mj-ea"/>
              </a:rPr>
              <a:t>MQ</a:t>
            </a:r>
            <a:r>
              <a:rPr lang="zh-CN" altLang="en-US" sz="700" dirty="0">
                <a:solidFill>
                  <a:schemeClr val="tx1">
                    <a:lumMod val="75000"/>
                    <a:lumOff val="25000"/>
                  </a:schemeClr>
                </a:solidFill>
                <a:latin typeface="+mj-ea"/>
                <a:ea typeface="+mj-ea"/>
              </a:rPr>
              <a:t>触达异步奖品发送的流程。</a:t>
            </a: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2775202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6B7C0A-2591-2243-BC35-E9236D85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03" y="0"/>
            <a:ext cx="4184307" cy="3600450"/>
          </a:xfrm>
          <a:prstGeom prst="rect">
            <a:avLst/>
          </a:prstGeom>
        </p:spPr>
      </p:pic>
    </p:spTree>
    <p:extLst>
      <p:ext uri="{BB962C8B-B14F-4D97-AF65-F5344CB8AC3E}">
        <p14:creationId xmlns:p14="http://schemas.microsoft.com/office/powerpoint/2010/main" val="414732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dirty="0"/>
              <a:t>第</a:t>
            </a:r>
            <a:r>
              <a:rPr lang="en-US" altLang="zh-CN" sz="2000" dirty="0"/>
              <a:t>17</a:t>
            </a:r>
            <a:r>
              <a:rPr lang="zh-CN" altLang="en-US" sz="2000" dirty="0"/>
              <a:t>节：引入</a:t>
            </a:r>
            <a:r>
              <a:rPr lang="en" altLang="zh-CN" sz="2000" dirty="0" err="1"/>
              <a:t>xxl</a:t>
            </a:r>
            <a:r>
              <a:rPr lang="en" altLang="zh-CN" sz="2000" dirty="0"/>
              <a:t>-job</a:t>
            </a:r>
            <a:r>
              <a:rPr lang="zh-CN" altLang="en-US" sz="2000" dirty="0"/>
              <a:t>处理活动状态扫描</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215444"/>
          </a:xfrm>
          <a:prstGeom prst="rect">
            <a:avLst/>
          </a:prstGeom>
        </p:spPr>
        <p:txBody>
          <a:bodyPr wrap="square">
            <a:spAutoFit/>
          </a:bodyPr>
          <a:lstStyle/>
          <a:p>
            <a:pPr algn="ctr"/>
            <a:r>
              <a:rPr lang="zh-CN" altLang="en-US" sz="800" dirty="0"/>
              <a:t>引入</a:t>
            </a:r>
            <a:r>
              <a:rPr lang="en" altLang="zh-CN" sz="800" dirty="0"/>
              <a:t>XXL-JOB</a:t>
            </a:r>
            <a:r>
              <a:rPr lang="zh-CN" altLang="en" sz="800" dirty="0"/>
              <a:t>，</a:t>
            </a:r>
            <a:r>
              <a:rPr lang="zh-CN" altLang="en-US" sz="800" dirty="0"/>
              <a:t>分布式任务调度平台，处理一些需要使用分布式任务解决的业务场景。</a:t>
            </a:r>
          </a:p>
        </p:txBody>
      </p:sp>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矩形 1">
            <a:extLst>
              <a:ext uri="{FF2B5EF4-FFF2-40B4-BE49-F238E27FC236}">
                <a16:creationId xmlns:a16="http://schemas.microsoft.com/office/drawing/2014/main" id="{9DBC7427-2BE1-C246-A1BD-FCD4832FA2DE}"/>
              </a:ext>
            </a:extLst>
          </p:cNvPr>
          <p:cNvSpPr/>
          <p:nvPr/>
        </p:nvSpPr>
        <p:spPr>
          <a:xfrm>
            <a:off x="200175" y="2138779"/>
            <a:ext cx="4720168" cy="1061829"/>
          </a:xfrm>
          <a:prstGeom prst="rect">
            <a:avLst/>
          </a:prstGeom>
        </p:spPr>
        <p:txBody>
          <a:bodyPr wrap="square">
            <a:spAutoFit/>
          </a:bodyPr>
          <a:lstStyle/>
          <a:p>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搭建 </a:t>
            </a:r>
            <a:r>
              <a:rPr lang="en" altLang="zh-CN" sz="700" dirty="0">
                <a:solidFill>
                  <a:schemeClr val="tx1">
                    <a:lumMod val="75000"/>
                    <a:lumOff val="25000"/>
                  </a:schemeClr>
                </a:solidFill>
                <a:latin typeface="+mj-ea"/>
                <a:ea typeface="+mj-ea"/>
              </a:rPr>
              <a:t>XXL-JOB </a:t>
            </a:r>
            <a:r>
              <a:rPr lang="zh-CN" altLang="en-US" sz="700" dirty="0">
                <a:solidFill>
                  <a:schemeClr val="tx1">
                    <a:lumMod val="75000"/>
                    <a:lumOff val="25000"/>
                  </a:schemeClr>
                </a:solidFill>
                <a:latin typeface="+mj-ea"/>
                <a:ea typeface="+mj-ea"/>
              </a:rPr>
              <a:t>分布式任务调度环境，这里需要在官网：</a:t>
            </a:r>
            <a:r>
              <a:rPr lang="en" altLang="zh-CN" sz="700" dirty="0">
                <a:solidFill>
                  <a:schemeClr val="tx1">
                    <a:lumMod val="75000"/>
                    <a:lumOff val="25000"/>
                  </a:schemeClr>
                </a:solidFill>
                <a:latin typeface="+mj-ea"/>
                <a:ea typeface="+mj-ea"/>
              </a:rPr>
              <a:t>https://</a:t>
            </a:r>
            <a:r>
              <a:rPr lang="en" altLang="zh-CN" sz="700" dirty="0" err="1">
                <a:solidFill>
                  <a:schemeClr val="tx1">
                    <a:lumMod val="75000"/>
                    <a:lumOff val="25000"/>
                  </a:schemeClr>
                </a:solidFill>
                <a:latin typeface="+mj-ea"/>
                <a:ea typeface="+mj-ea"/>
              </a:rPr>
              <a:t>github.com</a:t>
            </a:r>
            <a:r>
              <a:rPr lang="en"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xuxueli</a:t>
            </a:r>
            <a:r>
              <a:rPr lang="en" altLang="zh-CN" sz="700" dirty="0">
                <a:solidFill>
                  <a:schemeClr val="tx1">
                    <a:lumMod val="75000"/>
                    <a:lumOff val="25000"/>
                  </a:schemeClr>
                </a:solidFill>
                <a:latin typeface="+mj-ea"/>
                <a:ea typeface="+mj-ea"/>
              </a:rPr>
              <a:t>/</a:t>
            </a:r>
            <a:r>
              <a:rPr lang="en" altLang="zh-CN" sz="700" dirty="0" err="1">
                <a:solidFill>
                  <a:schemeClr val="tx1">
                    <a:lumMod val="75000"/>
                    <a:lumOff val="25000"/>
                  </a:schemeClr>
                </a:solidFill>
                <a:latin typeface="+mj-ea"/>
                <a:ea typeface="+mj-ea"/>
              </a:rPr>
              <a:t>xxl</a:t>
            </a:r>
            <a:r>
              <a:rPr lang="en" altLang="zh-CN" sz="700" dirty="0">
                <a:solidFill>
                  <a:schemeClr val="tx1">
                    <a:lumMod val="75000"/>
                    <a:lumOff val="25000"/>
                  </a:schemeClr>
                </a:solidFill>
                <a:latin typeface="+mj-ea"/>
                <a:ea typeface="+mj-ea"/>
              </a:rPr>
              <a:t>-job/ </a:t>
            </a:r>
            <a:r>
              <a:rPr lang="zh-CN" altLang="en-US" sz="700" dirty="0">
                <a:solidFill>
                  <a:schemeClr val="tx1">
                    <a:lumMod val="75000"/>
                    <a:lumOff val="25000"/>
                  </a:schemeClr>
                </a:solidFill>
                <a:latin typeface="+mj-ea"/>
                <a:ea typeface="+mj-ea"/>
              </a:rPr>
              <a:t>下载运行包，按照 </a:t>
            </a:r>
            <a:r>
              <a:rPr lang="en" altLang="zh-CN" sz="700" dirty="0">
                <a:solidFill>
                  <a:schemeClr val="tx1">
                    <a:lumMod val="75000"/>
                    <a:lumOff val="25000"/>
                  </a:schemeClr>
                </a:solidFill>
                <a:latin typeface="+mj-ea"/>
                <a:ea typeface="+mj-ea"/>
              </a:rPr>
              <a:t>Java </a:t>
            </a:r>
            <a:r>
              <a:rPr lang="en" altLang="zh-CN" sz="700" dirty="0" err="1">
                <a:solidFill>
                  <a:schemeClr val="tx1">
                    <a:lumMod val="75000"/>
                    <a:lumOff val="25000"/>
                  </a:schemeClr>
                </a:solidFill>
                <a:latin typeface="+mj-ea"/>
                <a:ea typeface="+mj-ea"/>
              </a:rPr>
              <a:t>SpringBoot</a:t>
            </a:r>
            <a:r>
              <a:rPr lang="en" altLang="zh-CN" sz="700" dirty="0">
                <a:solidFill>
                  <a:schemeClr val="tx1">
                    <a:lumMod val="75000"/>
                    <a:lumOff val="25000"/>
                  </a:schemeClr>
                </a:solidFill>
                <a:latin typeface="+mj-ea"/>
                <a:ea typeface="+mj-ea"/>
              </a:rPr>
              <a:t> </a:t>
            </a:r>
            <a:r>
              <a:rPr lang="zh-CN" altLang="en-US" sz="700" dirty="0">
                <a:solidFill>
                  <a:schemeClr val="tx1">
                    <a:lumMod val="75000"/>
                    <a:lumOff val="25000"/>
                  </a:schemeClr>
                </a:solidFill>
                <a:latin typeface="+mj-ea"/>
                <a:ea typeface="+mj-ea"/>
              </a:rPr>
              <a:t>修改一些基本配置，项目启动即可。</a:t>
            </a: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配置 </a:t>
            </a:r>
            <a:r>
              <a:rPr lang="en" altLang="zh-CN" sz="700" dirty="0">
                <a:solidFill>
                  <a:schemeClr val="tx1">
                    <a:lumMod val="75000"/>
                    <a:lumOff val="25000"/>
                  </a:schemeClr>
                </a:solidFill>
                <a:latin typeface="+mj-ea"/>
                <a:ea typeface="+mj-ea"/>
              </a:rPr>
              <a:t>XXL-JOB </a:t>
            </a:r>
            <a:r>
              <a:rPr lang="zh-CN" altLang="en-US" sz="700" dirty="0">
                <a:solidFill>
                  <a:schemeClr val="tx1">
                    <a:lumMod val="75000"/>
                    <a:lumOff val="25000"/>
                  </a:schemeClr>
                </a:solidFill>
                <a:latin typeface="+mj-ea"/>
                <a:ea typeface="+mj-ea"/>
              </a:rPr>
              <a:t>的基础使用环境，导入库表、配置文件、验证官网管理，测试任务启动运行</a:t>
            </a: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endParaRPr lang="en-US" altLang="zh-CN" sz="700" dirty="0">
              <a:solidFill>
                <a:schemeClr val="tx1">
                  <a:lumMod val="75000"/>
                  <a:lumOff val="25000"/>
                </a:schemeClr>
              </a:solidFill>
              <a:latin typeface="+mj-ea"/>
              <a:ea typeface="+mj-ea"/>
            </a:endParaRPr>
          </a:p>
          <a:p>
            <a:pPr marL="171450" indent="-171450">
              <a:buFont typeface="Arial" panose="020B0604020202020204" pitchFamily="34" charset="0"/>
              <a:buChar char="•"/>
            </a:pPr>
            <a:r>
              <a:rPr lang="zh-CN" altLang="en-US" sz="700" dirty="0">
                <a:solidFill>
                  <a:schemeClr val="tx1">
                    <a:lumMod val="75000"/>
                    <a:lumOff val="25000"/>
                  </a:schemeClr>
                </a:solidFill>
                <a:latin typeface="+mj-ea"/>
                <a:ea typeface="+mj-ea"/>
              </a:rPr>
              <a:t>解决第一个分布式任务场景问题，扫描抽奖活动状态，把审核通过的活动扫描为活动中，把已过期活动中的状态扫描为关闭。后续章节我们还会使用分布式任务调度系统解决其他场景问题。</a:t>
            </a:r>
            <a:br>
              <a:rPr lang="zh-CN" altLang="en-US" sz="700" dirty="0">
                <a:solidFill>
                  <a:schemeClr val="tx1">
                    <a:lumMod val="75000"/>
                    <a:lumOff val="25000"/>
                  </a:schemeClr>
                </a:solidFill>
                <a:latin typeface="+mj-ea"/>
                <a:ea typeface="+mj-ea"/>
              </a:rPr>
            </a:br>
            <a:endParaRPr lang="zh-CN" altLang="en-US" sz="700" dirty="0">
              <a:solidFill>
                <a:schemeClr val="tx1">
                  <a:lumMod val="75000"/>
                  <a:lumOff val="25000"/>
                </a:schemeClr>
              </a:solidFill>
              <a:latin typeface="+mj-ea"/>
              <a:ea typeface="+mj-ea"/>
            </a:endParaRPr>
          </a:p>
        </p:txBody>
      </p:sp>
      <p:pic>
        <p:nvPicPr>
          <p:cNvPr id="7" name="图片 6">
            <a:extLst>
              <a:ext uri="{FF2B5EF4-FFF2-40B4-BE49-F238E27FC236}">
                <a16:creationId xmlns:a16="http://schemas.microsoft.com/office/drawing/2014/main" id="{D246B188-6766-F241-A4A9-B4C529E2D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3796" y="263539"/>
            <a:ext cx="732719" cy="732719"/>
          </a:xfrm>
          <a:prstGeom prst="rect">
            <a:avLst/>
          </a:prstGeom>
        </p:spPr>
      </p:pic>
    </p:spTree>
    <p:extLst>
      <p:ext uri="{BB962C8B-B14F-4D97-AF65-F5344CB8AC3E}">
        <p14:creationId xmlns:p14="http://schemas.microsoft.com/office/powerpoint/2010/main" val="404922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03</a:t>
            </a:r>
            <a:r>
              <a:rPr lang="zh-CN" altLang="en-US" sz="2000"/>
              <a:t>节：跑通广播模式</a:t>
            </a:r>
            <a:r>
              <a:rPr lang="en" altLang="zh-CN" sz="2000"/>
              <a:t>RPC</a:t>
            </a:r>
            <a:r>
              <a:rPr lang="zh-CN" altLang="en-US" sz="2000"/>
              <a:t>过程调用</a:t>
            </a:r>
          </a:p>
        </p:txBody>
      </p:sp>
      <p:sp>
        <p:nvSpPr>
          <p:cNvPr id="4" name="矩形 3">
            <a:extLst>
              <a:ext uri="{FF2B5EF4-FFF2-40B4-BE49-F238E27FC236}">
                <a16:creationId xmlns:a16="http://schemas.microsoft.com/office/drawing/2014/main" id="{31CE80CA-2BA5-E542-9559-C9580D28C4F6}"/>
              </a:ext>
            </a:extLst>
          </p:cNvPr>
          <p:cNvSpPr/>
          <p:nvPr/>
        </p:nvSpPr>
        <p:spPr>
          <a:xfrm>
            <a:off x="200173" y="2079738"/>
            <a:ext cx="4639962" cy="415498"/>
          </a:xfrm>
          <a:prstGeom prst="rect">
            <a:avLst/>
          </a:prstGeom>
        </p:spPr>
        <p:txBody>
          <a:bodyPr wrap="square">
            <a:spAutoFit/>
          </a:bodyPr>
          <a:lstStyle/>
          <a:p>
            <a:r>
              <a:rPr lang="zh-CN" altLang="en-US" sz="700">
                <a:latin typeface="+mj-ea"/>
                <a:ea typeface="+mj-ea"/>
              </a:rPr>
              <a:t>当基础的工程模块创建完成以后，还需要给整个工程注入灵魂，就是让它可以跑通。这个过程包括一个简单的 </a:t>
            </a:r>
            <a:r>
              <a:rPr lang="en" altLang="zh-CN" sz="700">
                <a:latin typeface="+mj-ea"/>
                <a:ea typeface="+mj-ea"/>
              </a:rPr>
              <a:t>RPC </a:t>
            </a:r>
            <a:r>
              <a:rPr lang="zh-CN" altLang="en-US" sz="700">
                <a:latin typeface="+mj-ea"/>
                <a:ea typeface="+mj-ea"/>
              </a:rPr>
              <a:t>接口功能实现和测试调用，那么这里为了让功能体现出一个完整度，还会创建出一个库表在 </a:t>
            </a:r>
            <a:r>
              <a:rPr lang="en" altLang="zh-CN" sz="700">
                <a:latin typeface="+mj-ea"/>
                <a:ea typeface="+mj-ea"/>
              </a:rPr>
              <a:t>RPC </a:t>
            </a:r>
            <a:r>
              <a:rPr lang="zh-CN" altLang="en-US" sz="700">
                <a:latin typeface="+mj-ea"/>
                <a:ea typeface="+mj-ea"/>
              </a:rPr>
              <a:t>调用的时候查询出库表中的数据并🔙返回结果。那么在这个分支上我们就先来完成这样一个内容的实现。</a:t>
            </a:r>
            <a:endParaRPr lang="zh-CN" altLang="en-US" sz="600">
              <a:latin typeface="+mj-ea"/>
              <a:ea typeface="+mj-ea"/>
            </a:endParaRP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
        <p:nvSpPr>
          <p:cNvPr id="2" name="文本框 1">
            <a:extLst>
              <a:ext uri="{FF2B5EF4-FFF2-40B4-BE49-F238E27FC236}">
                <a16:creationId xmlns:a16="http://schemas.microsoft.com/office/drawing/2014/main" id="{6C65CC2B-1752-CF45-8DA5-826F41FAEE6E}"/>
              </a:ext>
            </a:extLst>
          </p:cNvPr>
          <p:cNvSpPr txBox="1"/>
          <p:nvPr/>
        </p:nvSpPr>
        <p:spPr>
          <a:xfrm>
            <a:off x="200173" y="2741577"/>
            <a:ext cx="3556020" cy="238848"/>
          </a:xfrm>
          <a:prstGeom prst="rect">
            <a:avLst/>
          </a:prstGeom>
          <a:noFill/>
        </p:spPr>
        <p:txBody>
          <a:bodyPr wrap="square" rtlCol="0">
            <a:spAutoFit/>
          </a:bodyPr>
          <a:lstStyle/>
          <a:p>
            <a:r>
              <a:rPr kumimoji="1" lang="zh-CN" altLang="en-US" b="1"/>
              <a:t>目标</a:t>
            </a:r>
            <a:r>
              <a:rPr kumimoji="1" lang="zh-CN" altLang="en-US"/>
              <a:t>：在</a:t>
            </a:r>
            <a:r>
              <a:rPr kumimoji="1" lang="en-US" altLang="zh-CN"/>
              <a:t>A</a:t>
            </a:r>
            <a:r>
              <a:rPr kumimoji="1" lang="zh-CN" altLang="en-US"/>
              <a:t>应用上提供服务，在</a:t>
            </a:r>
            <a:r>
              <a:rPr kumimoji="1" lang="en-US" altLang="zh-CN"/>
              <a:t>B</a:t>
            </a:r>
            <a:r>
              <a:rPr kumimoji="1" lang="zh-CN" altLang="en-US"/>
              <a:t>应用上调用</a:t>
            </a:r>
            <a:r>
              <a:rPr kumimoji="1" lang="en-US" altLang="zh-CN"/>
              <a:t>A</a:t>
            </a:r>
            <a:r>
              <a:rPr kumimoji="1" lang="zh-CN" altLang="en-US"/>
              <a:t>应用的服务</a:t>
            </a:r>
          </a:p>
        </p:txBody>
      </p:sp>
    </p:spTree>
    <p:extLst>
      <p:ext uri="{BB962C8B-B14F-4D97-AF65-F5344CB8AC3E}">
        <p14:creationId xmlns:p14="http://schemas.microsoft.com/office/powerpoint/2010/main" val="4194340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5C08C9F6-28A5-3D4A-AAD0-263BED48EE14}"/>
              </a:ext>
            </a:extLst>
          </p:cNvPr>
          <p:cNvSpPr/>
          <p:nvPr/>
        </p:nvSpPr>
        <p:spPr>
          <a:xfrm>
            <a:off x="54610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sp>
        <p:nvSpPr>
          <p:cNvPr id="3" name="圆角矩形 2">
            <a:extLst>
              <a:ext uri="{FF2B5EF4-FFF2-40B4-BE49-F238E27FC236}">
                <a16:creationId xmlns:a16="http://schemas.microsoft.com/office/drawing/2014/main" id="{80F5D179-109F-F844-AD93-FBD7D22D1FAC}"/>
              </a:ext>
            </a:extLst>
          </p:cNvPr>
          <p:cNvSpPr/>
          <p:nvPr/>
        </p:nvSpPr>
        <p:spPr>
          <a:xfrm>
            <a:off x="546100" y="1714501"/>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5" name="圆角矩形 4">
            <a:extLst>
              <a:ext uri="{FF2B5EF4-FFF2-40B4-BE49-F238E27FC236}">
                <a16:creationId xmlns:a16="http://schemas.microsoft.com/office/drawing/2014/main" id="{27A741C2-1DFB-A148-846A-431D6FE51E08}"/>
              </a:ext>
            </a:extLst>
          </p:cNvPr>
          <p:cNvSpPr/>
          <p:nvPr/>
        </p:nvSpPr>
        <p:spPr>
          <a:xfrm>
            <a:off x="12890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6" name="圆角矩形 5">
            <a:extLst>
              <a:ext uri="{FF2B5EF4-FFF2-40B4-BE49-F238E27FC236}">
                <a16:creationId xmlns:a16="http://schemas.microsoft.com/office/drawing/2014/main" id="{223A3ADF-B97E-B14C-8AF7-03F121F3F6CB}"/>
              </a:ext>
            </a:extLst>
          </p:cNvPr>
          <p:cNvSpPr/>
          <p:nvPr/>
        </p:nvSpPr>
        <p:spPr>
          <a:xfrm>
            <a:off x="194310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7" name="圆角矩形 6">
            <a:extLst>
              <a:ext uri="{FF2B5EF4-FFF2-40B4-BE49-F238E27FC236}">
                <a16:creationId xmlns:a16="http://schemas.microsoft.com/office/drawing/2014/main" id="{69CDB5B7-C10A-964F-93BA-1E7D44FA6C91}"/>
              </a:ext>
            </a:extLst>
          </p:cNvPr>
          <p:cNvSpPr/>
          <p:nvPr/>
        </p:nvSpPr>
        <p:spPr>
          <a:xfrm>
            <a:off x="25971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sp>
        <p:nvSpPr>
          <p:cNvPr id="8" name="圆角矩形 7">
            <a:extLst>
              <a:ext uri="{FF2B5EF4-FFF2-40B4-BE49-F238E27FC236}">
                <a16:creationId xmlns:a16="http://schemas.microsoft.com/office/drawing/2014/main" id="{8302D39C-944F-504B-9F6D-A04560D64306}"/>
              </a:ext>
            </a:extLst>
          </p:cNvPr>
          <p:cNvSpPr/>
          <p:nvPr/>
        </p:nvSpPr>
        <p:spPr>
          <a:xfrm>
            <a:off x="325120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cxnSp>
        <p:nvCxnSpPr>
          <p:cNvPr id="10" name="直线箭头连接符 9">
            <a:extLst>
              <a:ext uri="{FF2B5EF4-FFF2-40B4-BE49-F238E27FC236}">
                <a16:creationId xmlns:a16="http://schemas.microsoft.com/office/drawing/2014/main" id="{D84572F5-4693-EC4D-A8A7-A790491CBFE8}"/>
              </a:ext>
            </a:extLst>
          </p:cNvPr>
          <p:cNvCxnSpPr>
            <a:stCxn id="2" idx="2"/>
            <a:endCxn id="3" idx="0"/>
          </p:cNvCxnSpPr>
          <p:nvPr/>
        </p:nvCxnSpPr>
        <p:spPr>
          <a:xfrm>
            <a:off x="793750" y="958850"/>
            <a:ext cx="0" cy="755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66D857-5B2F-C54A-AF0E-EBBDB213F86F}"/>
              </a:ext>
            </a:extLst>
          </p:cNvPr>
          <p:cNvSpPr/>
          <p:nvPr/>
        </p:nvSpPr>
        <p:spPr>
          <a:xfrm>
            <a:off x="128905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sp>
        <p:nvSpPr>
          <p:cNvPr id="12" name="圆角矩形 11">
            <a:extLst>
              <a:ext uri="{FF2B5EF4-FFF2-40B4-BE49-F238E27FC236}">
                <a16:creationId xmlns:a16="http://schemas.microsoft.com/office/drawing/2014/main" id="{C26CEBEF-0815-E640-B0ED-DBB70DF980BD}"/>
              </a:ext>
            </a:extLst>
          </p:cNvPr>
          <p:cNvSpPr/>
          <p:nvPr/>
        </p:nvSpPr>
        <p:spPr>
          <a:xfrm>
            <a:off x="1943100" y="463550"/>
            <a:ext cx="495300" cy="4953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活</a:t>
            </a:r>
          </a:p>
        </p:txBody>
      </p:sp>
      <p:cxnSp>
        <p:nvCxnSpPr>
          <p:cNvPr id="14" name="曲线连接符 13">
            <a:extLst>
              <a:ext uri="{FF2B5EF4-FFF2-40B4-BE49-F238E27FC236}">
                <a16:creationId xmlns:a16="http://schemas.microsoft.com/office/drawing/2014/main" id="{9F2D4D43-DAFE-7B4D-B6AC-22255F2DACC9}"/>
              </a:ext>
            </a:extLst>
          </p:cNvPr>
          <p:cNvCxnSpPr>
            <a:stCxn id="11" idx="2"/>
            <a:endCxn id="3" idx="0"/>
          </p:cNvCxnSpPr>
          <p:nvPr/>
        </p:nvCxnSpPr>
        <p:spPr>
          <a:xfrm rot="5400000">
            <a:off x="787400" y="965200"/>
            <a:ext cx="755651" cy="7429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5947F6E2-E3B8-9543-B3C1-FE96B2CC695C}"/>
              </a:ext>
            </a:extLst>
          </p:cNvPr>
          <p:cNvCxnSpPr>
            <a:stCxn id="12" idx="2"/>
            <a:endCxn id="3" idx="0"/>
          </p:cNvCxnSpPr>
          <p:nvPr/>
        </p:nvCxnSpPr>
        <p:spPr>
          <a:xfrm rot="5400000">
            <a:off x="1114425" y="638175"/>
            <a:ext cx="755651" cy="13970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CB681570-C114-8349-B80B-6F9735AB011B}"/>
              </a:ext>
            </a:extLst>
          </p:cNvPr>
          <p:cNvSpPr/>
          <p:nvPr/>
        </p:nvSpPr>
        <p:spPr>
          <a:xfrm>
            <a:off x="3905250" y="1714501"/>
            <a:ext cx="495300" cy="4953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dirty="0">
                <a:solidFill>
                  <a:schemeClr val="bg1"/>
                </a:solidFill>
              </a:rPr>
              <a:t>工</a:t>
            </a:r>
          </a:p>
        </p:txBody>
      </p:sp>
      <p:cxnSp>
        <p:nvCxnSpPr>
          <p:cNvPr id="19" name="直线箭头连接符 18">
            <a:extLst>
              <a:ext uri="{FF2B5EF4-FFF2-40B4-BE49-F238E27FC236}">
                <a16:creationId xmlns:a16="http://schemas.microsoft.com/office/drawing/2014/main" id="{06F66D98-A0B9-7949-AAD4-F8465255F26E}"/>
              </a:ext>
            </a:extLst>
          </p:cNvPr>
          <p:cNvCxnSpPr>
            <a:stCxn id="2" idx="2"/>
            <a:endCxn id="6" idx="0"/>
          </p:cNvCxnSpPr>
          <p:nvPr/>
        </p:nvCxnSpPr>
        <p:spPr>
          <a:xfrm>
            <a:off x="793750" y="958850"/>
            <a:ext cx="13970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468AC25B-D65B-A54B-9D34-4B0B85499676}"/>
              </a:ext>
            </a:extLst>
          </p:cNvPr>
          <p:cNvCxnSpPr>
            <a:stCxn id="11" idx="2"/>
            <a:endCxn id="5" idx="0"/>
          </p:cNvCxnSpPr>
          <p:nvPr/>
        </p:nvCxnSpPr>
        <p:spPr>
          <a:xfrm>
            <a:off x="1536700" y="958850"/>
            <a:ext cx="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A21B82C1-54AD-2249-890B-7B3268B3647D}"/>
              </a:ext>
            </a:extLst>
          </p:cNvPr>
          <p:cNvCxnSpPr>
            <a:stCxn id="11" idx="2"/>
            <a:endCxn id="7" idx="0"/>
          </p:cNvCxnSpPr>
          <p:nvPr/>
        </p:nvCxnSpPr>
        <p:spPr>
          <a:xfrm>
            <a:off x="1536700" y="958850"/>
            <a:ext cx="13081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C070923C-8991-AF44-937B-E5A99F2FAB42}"/>
              </a:ext>
            </a:extLst>
          </p:cNvPr>
          <p:cNvCxnSpPr>
            <a:stCxn id="12" idx="2"/>
            <a:endCxn id="8" idx="0"/>
          </p:cNvCxnSpPr>
          <p:nvPr/>
        </p:nvCxnSpPr>
        <p:spPr>
          <a:xfrm>
            <a:off x="2190750" y="958850"/>
            <a:ext cx="13081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895CED0B-0D81-6345-A23B-867EE7999BFD}"/>
              </a:ext>
            </a:extLst>
          </p:cNvPr>
          <p:cNvCxnSpPr>
            <a:stCxn id="11" idx="2"/>
            <a:endCxn id="17" idx="0"/>
          </p:cNvCxnSpPr>
          <p:nvPr/>
        </p:nvCxnSpPr>
        <p:spPr>
          <a:xfrm>
            <a:off x="1536700" y="958850"/>
            <a:ext cx="2616200" cy="755651"/>
          </a:xfrm>
          <a:prstGeom prst="straightConnector1">
            <a:avLst/>
          </a:prstGeom>
          <a:ln w="19050">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a:extLst>
              <a:ext uri="{FF2B5EF4-FFF2-40B4-BE49-F238E27FC236}">
                <a16:creationId xmlns:a16="http://schemas.microsoft.com/office/drawing/2014/main" id="{EB3A3DC1-2E79-7247-89A7-BEB5ACA59B9D}"/>
              </a:ext>
            </a:extLst>
          </p:cNvPr>
          <p:cNvSpPr/>
          <p:nvPr/>
        </p:nvSpPr>
        <p:spPr>
          <a:xfrm>
            <a:off x="1162050" y="1587500"/>
            <a:ext cx="3333750" cy="1314450"/>
          </a:xfrm>
          <a:prstGeom prst="roundRect">
            <a:avLst>
              <a:gd name="adj" fmla="val 6039"/>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9" name="文本框 28">
            <a:extLst>
              <a:ext uri="{FF2B5EF4-FFF2-40B4-BE49-F238E27FC236}">
                <a16:creationId xmlns:a16="http://schemas.microsoft.com/office/drawing/2014/main" id="{FD7B5976-2AF6-5343-8BE1-6FC2B9F58B8F}"/>
              </a:ext>
            </a:extLst>
          </p:cNvPr>
          <p:cNvSpPr txBox="1"/>
          <p:nvPr/>
        </p:nvSpPr>
        <p:spPr>
          <a:xfrm>
            <a:off x="1162050" y="2471837"/>
            <a:ext cx="3333750" cy="307777"/>
          </a:xfrm>
          <a:prstGeom prst="rect">
            <a:avLst/>
          </a:prstGeom>
          <a:noFill/>
        </p:spPr>
        <p:txBody>
          <a:bodyPr wrap="square" rtlCol="0">
            <a:spAutoFit/>
          </a:bodyPr>
          <a:lstStyle/>
          <a:p>
            <a:pPr algn="ctr"/>
            <a:r>
              <a:rPr kumimoji="1" lang="zh-CN" altLang="en-US" sz="1400" dirty="0"/>
              <a:t>分布式任务调度</a:t>
            </a:r>
          </a:p>
        </p:txBody>
      </p:sp>
    </p:spTree>
    <p:extLst>
      <p:ext uri="{BB962C8B-B14F-4D97-AF65-F5344CB8AC3E}">
        <p14:creationId xmlns:p14="http://schemas.microsoft.com/office/powerpoint/2010/main" val="343346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327BE60-E500-E447-8F07-9A7DCC58DB98}"/>
              </a:ext>
            </a:extLst>
          </p:cNvPr>
          <p:cNvSpPr/>
          <p:nvPr/>
        </p:nvSpPr>
        <p:spPr>
          <a:xfrm>
            <a:off x="82731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3" name="圆角矩形 2">
            <a:extLst>
              <a:ext uri="{FF2B5EF4-FFF2-40B4-BE49-F238E27FC236}">
                <a16:creationId xmlns:a16="http://schemas.microsoft.com/office/drawing/2014/main" id="{65226B2B-D12D-B44F-9137-8EE486FD4013}"/>
              </a:ext>
            </a:extLst>
          </p:cNvPr>
          <p:cNvSpPr/>
          <p:nvPr/>
        </p:nvSpPr>
        <p:spPr>
          <a:xfrm>
            <a:off x="173860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4" name="圆角矩形 3">
            <a:extLst>
              <a:ext uri="{FF2B5EF4-FFF2-40B4-BE49-F238E27FC236}">
                <a16:creationId xmlns:a16="http://schemas.microsoft.com/office/drawing/2014/main" id="{9D658C72-AC17-904D-96EB-A27FFEE74187}"/>
              </a:ext>
            </a:extLst>
          </p:cNvPr>
          <p:cNvSpPr/>
          <p:nvPr/>
        </p:nvSpPr>
        <p:spPr>
          <a:xfrm>
            <a:off x="264989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RPC</a:t>
            </a:r>
          </a:p>
        </p:txBody>
      </p:sp>
      <p:sp>
        <p:nvSpPr>
          <p:cNvPr id="5" name="圆角矩形 4">
            <a:extLst>
              <a:ext uri="{FF2B5EF4-FFF2-40B4-BE49-F238E27FC236}">
                <a16:creationId xmlns:a16="http://schemas.microsoft.com/office/drawing/2014/main" id="{90F16359-F748-AA48-A22A-B88AFAE2E35D}"/>
              </a:ext>
            </a:extLst>
          </p:cNvPr>
          <p:cNvSpPr/>
          <p:nvPr/>
        </p:nvSpPr>
        <p:spPr>
          <a:xfrm>
            <a:off x="3561185" y="1810144"/>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t>
            </a:r>
          </a:p>
        </p:txBody>
      </p:sp>
      <p:sp>
        <p:nvSpPr>
          <p:cNvPr id="6" name="圆角矩形 5">
            <a:extLst>
              <a:ext uri="{FF2B5EF4-FFF2-40B4-BE49-F238E27FC236}">
                <a16:creationId xmlns:a16="http://schemas.microsoft.com/office/drawing/2014/main" id="{5B80EC4A-5385-1C4A-B6EC-F3E2F15B28BA}"/>
              </a:ext>
            </a:extLst>
          </p:cNvPr>
          <p:cNvSpPr/>
          <p:nvPr/>
        </p:nvSpPr>
        <p:spPr>
          <a:xfrm>
            <a:off x="82731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7" name="圆角矩形 6">
            <a:extLst>
              <a:ext uri="{FF2B5EF4-FFF2-40B4-BE49-F238E27FC236}">
                <a16:creationId xmlns:a16="http://schemas.microsoft.com/office/drawing/2014/main" id="{AB0304F7-9A01-A644-BAE0-26EC988BD90D}"/>
              </a:ext>
            </a:extLst>
          </p:cNvPr>
          <p:cNvSpPr/>
          <p:nvPr/>
        </p:nvSpPr>
        <p:spPr>
          <a:xfrm>
            <a:off x="173860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8" name="圆角矩形 7">
            <a:extLst>
              <a:ext uri="{FF2B5EF4-FFF2-40B4-BE49-F238E27FC236}">
                <a16:creationId xmlns:a16="http://schemas.microsoft.com/office/drawing/2014/main" id="{DEBA8D28-E67A-9549-BCDA-A725CFACAE67}"/>
              </a:ext>
            </a:extLst>
          </p:cNvPr>
          <p:cNvSpPr/>
          <p:nvPr/>
        </p:nvSpPr>
        <p:spPr>
          <a:xfrm>
            <a:off x="264989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sp>
        <p:nvSpPr>
          <p:cNvPr id="9" name="圆角矩形 8">
            <a:extLst>
              <a:ext uri="{FF2B5EF4-FFF2-40B4-BE49-F238E27FC236}">
                <a16:creationId xmlns:a16="http://schemas.microsoft.com/office/drawing/2014/main" id="{D38BC0B3-1BF4-1842-BDE4-A571DA769BAD}"/>
              </a:ext>
            </a:extLst>
          </p:cNvPr>
          <p:cNvSpPr/>
          <p:nvPr/>
        </p:nvSpPr>
        <p:spPr>
          <a:xfrm>
            <a:off x="3561185" y="2621907"/>
            <a:ext cx="485192" cy="485192"/>
          </a:xfrm>
          <a:prstGeom prst="roundRect">
            <a:avLst>
              <a:gd name="adj" fmla="val 11111"/>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A</a:t>
            </a:r>
          </a:p>
          <a:p>
            <a:pPr algn="ctr"/>
            <a:r>
              <a:rPr kumimoji="1" lang="zh-CN" altLang="en-US">
                <a:solidFill>
                  <a:schemeClr val="bg1"/>
                </a:solidFill>
              </a:rPr>
              <a:t>应用</a:t>
            </a:r>
            <a:endParaRPr kumimoji="1" lang="en-US" altLang="zh-CN">
              <a:solidFill>
                <a:schemeClr val="bg1"/>
              </a:solidFill>
            </a:endParaRPr>
          </a:p>
        </p:txBody>
      </p:sp>
      <p:cxnSp>
        <p:nvCxnSpPr>
          <p:cNvPr id="10" name="直线箭头连接符 9">
            <a:extLst>
              <a:ext uri="{FF2B5EF4-FFF2-40B4-BE49-F238E27FC236}">
                <a16:creationId xmlns:a16="http://schemas.microsoft.com/office/drawing/2014/main" id="{367CFE5C-C191-744B-81CC-C67F432396C9}"/>
              </a:ext>
            </a:extLst>
          </p:cNvPr>
          <p:cNvCxnSpPr>
            <a:cxnSpLocks/>
            <a:stCxn id="2" idx="2"/>
            <a:endCxn id="6" idx="0"/>
          </p:cNvCxnSpPr>
          <p:nvPr/>
        </p:nvCxnSpPr>
        <p:spPr>
          <a:xfrm>
            <a:off x="106991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160C8F24-BA5E-4F43-9A6D-00C8853E71DF}"/>
              </a:ext>
            </a:extLst>
          </p:cNvPr>
          <p:cNvCxnSpPr>
            <a:cxnSpLocks/>
            <a:stCxn id="3" idx="2"/>
            <a:endCxn id="7" idx="0"/>
          </p:cNvCxnSpPr>
          <p:nvPr/>
        </p:nvCxnSpPr>
        <p:spPr>
          <a:xfrm>
            <a:off x="198120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380DF7D-2D53-804B-8E14-C277CA9583B3}"/>
              </a:ext>
            </a:extLst>
          </p:cNvPr>
          <p:cNvCxnSpPr>
            <a:cxnSpLocks/>
            <a:stCxn id="4" idx="2"/>
            <a:endCxn id="8" idx="0"/>
          </p:cNvCxnSpPr>
          <p:nvPr/>
        </p:nvCxnSpPr>
        <p:spPr>
          <a:xfrm>
            <a:off x="289249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364E93D9-4040-C340-AF52-BE70B720C62C}"/>
              </a:ext>
            </a:extLst>
          </p:cNvPr>
          <p:cNvCxnSpPr>
            <a:cxnSpLocks/>
            <a:stCxn id="5" idx="2"/>
            <a:endCxn id="9" idx="0"/>
          </p:cNvCxnSpPr>
          <p:nvPr/>
        </p:nvCxnSpPr>
        <p:spPr>
          <a:xfrm>
            <a:off x="3803781" y="2295336"/>
            <a:ext cx="0" cy="326571"/>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6CD837A1-1A53-3C4D-8D6C-5E892D686344}"/>
              </a:ext>
            </a:extLst>
          </p:cNvPr>
          <p:cNvSpPr/>
          <p:nvPr/>
        </p:nvSpPr>
        <p:spPr>
          <a:xfrm>
            <a:off x="756153" y="1428407"/>
            <a:ext cx="3781263" cy="238848"/>
          </a:xfrm>
          <a:prstGeom prst="rect">
            <a:avLst/>
          </a:prstGeom>
        </p:spPr>
        <p:txBody>
          <a:bodyPr wrap="square">
            <a:spAutoFit/>
          </a:bodyPr>
          <a:lstStyle/>
          <a:p>
            <a:r>
              <a:rPr lang="zh-CN" altLang="en-US"/>
              <a:t>dubbo://172.20.10.5:20880/cn.itedus.lottery.rpc.IActivityBooth</a:t>
            </a:r>
          </a:p>
        </p:txBody>
      </p:sp>
      <p:sp>
        <p:nvSpPr>
          <p:cNvPr id="25" name="椭圆 24">
            <a:extLst>
              <a:ext uri="{FF2B5EF4-FFF2-40B4-BE49-F238E27FC236}">
                <a16:creationId xmlns:a16="http://schemas.microsoft.com/office/drawing/2014/main" id="{12F0D774-66AC-B745-95C4-CC8FD980421A}"/>
              </a:ext>
            </a:extLst>
          </p:cNvPr>
          <p:cNvSpPr/>
          <p:nvPr/>
        </p:nvSpPr>
        <p:spPr>
          <a:xfrm>
            <a:off x="824205" y="327923"/>
            <a:ext cx="488302" cy="48830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solidFill>
                  <a:schemeClr val="bg1"/>
                </a:solidFill>
              </a:rPr>
              <a:t>X</a:t>
            </a:r>
            <a:endParaRPr kumimoji="1" lang="zh-CN" altLang="en-US">
              <a:solidFill>
                <a:schemeClr val="bg1"/>
              </a:solidFill>
            </a:endParaRPr>
          </a:p>
        </p:txBody>
      </p:sp>
      <p:sp>
        <p:nvSpPr>
          <p:cNvPr id="26" name="椭圆 25">
            <a:extLst>
              <a:ext uri="{FF2B5EF4-FFF2-40B4-BE49-F238E27FC236}">
                <a16:creationId xmlns:a16="http://schemas.microsoft.com/office/drawing/2014/main" id="{CE2EA547-C9DB-AD4C-B8A0-D8E21FDA66E4}"/>
              </a:ext>
            </a:extLst>
          </p:cNvPr>
          <p:cNvSpPr/>
          <p:nvPr/>
        </p:nvSpPr>
        <p:spPr>
          <a:xfrm>
            <a:off x="1738605" y="327923"/>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7" name="椭圆 26">
            <a:extLst>
              <a:ext uri="{FF2B5EF4-FFF2-40B4-BE49-F238E27FC236}">
                <a16:creationId xmlns:a16="http://schemas.microsoft.com/office/drawing/2014/main" id="{61800558-D285-5E40-8E3A-CD384358BDF1}"/>
              </a:ext>
            </a:extLst>
          </p:cNvPr>
          <p:cNvSpPr/>
          <p:nvPr/>
        </p:nvSpPr>
        <p:spPr>
          <a:xfrm>
            <a:off x="264678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
        <p:nvSpPr>
          <p:cNvPr id="28" name="椭圆 27">
            <a:extLst>
              <a:ext uri="{FF2B5EF4-FFF2-40B4-BE49-F238E27FC236}">
                <a16:creationId xmlns:a16="http://schemas.microsoft.com/office/drawing/2014/main" id="{3B8D62BE-2563-AD4D-B195-CCEFA0AE9192}"/>
              </a:ext>
            </a:extLst>
          </p:cNvPr>
          <p:cNvSpPr/>
          <p:nvPr/>
        </p:nvSpPr>
        <p:spPr>
          <a:xfrm>
            <a:off x="3554965" y="323050"/>
            <a:ext cx="488302" cy="488302"/>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9" name="直线箭头连接符 28">
            <a:extLst>
              <a:ext uri="{FF2B5EF4-FFF2-40B4-BE49-F238E27FC236}">
                <a16:creationId xmlns:a16="http://schemas.microsoft.com/office/drawing/2014/main" id="{0B33632B-E45E-124B-AA7F-F8583EEDC021}"/>
              </a:ext>
            </a:extLst>
          </p:cNvPr>
          <p:cNvCxnSpPr>
            <a:cxnSpLocks/>
            <a:stCxn id="25" idx="4"/>
            <a:endCxn id="2" idx="0"/>
          </p:cNvCxnSpPr>
          <p:nvPr/>
        </p:nvCxnSpPr>
        <p:spPr>
          <a:xfrm>
            <a:off x="1068356" y="816225"/>
            <a:ext cx="1555" cy="9939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a:extLst>
              <a:ext uri="{FF2B5EF4-FFF2-40B4-BE49-F238E27FC236}">
                <a16:creationId xmlns:a16="http://schemas.microsoft.com/office/drawing/2014/main" id="{23EFAD44-96CE-0B4E-AC82-92136265D092}"/>
              </a:ext>
            </a:extLst>
          </p:cNvPr>
          <p:cNvCxnSpPr>
            <a:cxnSpLocks/>
            <a:stCxn id="25" idx="4"/>
            <a:endCxn id="3" idx="0"/>
          </p:cNvCxnSpPr>
          <p:nvPr/>
        </p:nvCxnSpPr>
        <p:spPr>
          <a:xfrm rot="16200000" flipH="1">
            <a:off x="1027819" y="856761"/>
            <a:ext cx="993919" cy="91284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4">
            <a:extLst>
              <a:ext uri="{FF2B5EF4-FFF2-40B4-BE49-F238E27FC236}">
                <a16:creationId xmlns:a16="http://schemas.microsoft.com/office/drawing/2014/main" id="{A0D9A73D-29F5-4240-AFB1-A017BB8F9B54}"/>
              </a:ext>
            </a:extLst>
          </p:cNvPr>
          <p:cNvCxnSpPr>
            <a:cxnSpLocks/>
            <a:stCxn id="25" idx="4"/>
            <a:endCxn id="4" idx="0"/>
          </p:cNvCxnSpPr>
          <p:nvPr/>
        </p:nvCxnSpPr>
        <p:spPr>
          <a:xfrm rot="16200000" flipH="1">
            <a:off x="1483464" y="401116"/>
            <a:ext cx="993919" cy="182413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a:extLst>
              <a:ext uri="{FF2B5EF4-FFF2-40B4-BE49-F238E27FC236}">
                <a16:creationId xmlns:a16="http://schemas.microsoft.com/office/drawing/2014/main" id="{F1611836-7781-B247-BF86-CFF3EB9CC8AD}"/>
              </a:ext>
            </a:extLst>
          </p:cNvPr>
          <p:cNvCxnSpPr>
            <a:cxnSpLocks/>
            <a:stCxn id="25" idx="4"/>
            <a:endCxn id="5" idx="0"/>
          </p:cNvCxnSpPr>
          <p:nvPr/>
        </p:nvCxnSpPr>
        <p:spPr>
          <a:xfrm rot="16200000" flipH="1">
            <a:off x="1939109" y="-54529"/>
            <a:ext cx="993919" cy="2735425"/>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a:extLst>
              <a:ext uri="{FF2B5EF4-FFF2-40B4-BE49-F238E27FC236}">
                <a16:creationId xmlns:a16="http://schemas.microsoft.com/office/drawing/2014/main" id="{7682F27C-A0F8-A440-9050-B423C3178AC2}"/>
              </a:ext>
            </a:extLst>
          </p:cNvPr>
          <p:cNvCxnSpPr>
            <a:cxnSpLocks/>
            <a:stCxn id="25" idx="2"/>
            <a:endCxn id="6" idx="1"/>
          </p:cNvCxnSpPr>
          <p:nvPr/>
        </p:nvCxnSpPr>
        <p:spPr>
          <a:xfrm rot="10800000" flipH="1" flipV="1">
            <a:off x="824205" y="572073"/>
            <a:ext cx="3110" cy="2292429"/>
          </a:xfrm>
          <a:prstGeom prst="curvedConnector3">
            <a:avLst>
              <a:gd name="adj1" fmla="val -18551222"/>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D14E08BF-7FDB-3E4A-AD04-574923C086B3}"/>
              </a:ext>
            </a:extLst>
          </p:cNvPr>
          <p:cNvSpPr txBox="1"/>
          <p:nvPr/>
        </p:nvSpPr>
        <p:spPr>
          <a:xfrm>
            <a:off x="824204" y="3253277"/>
            <a:ext cx="3219063" cy="238848"/>
          </a:xfrm>
          <a:prstGeom prst="rect">
            <a:avLst/>
          </a:prstGeom>
          <a:noFill/>
        </p:spPr>
        <p:txBody>
          <a:bodyPr wrap="square" rtlCol="0">
            <a:spAutoFit/>
          </a:bodyPr>
          <a:lstStyle/>
          <a:p>
            <a:pPr algn="ctr"/>
            <a:r>
              <a:rPr kumimoji="1" lang="zh-CN" altLang="en-US"/>
              <a:t>分布式</a:t>
            </a:r>
          </a:p>
        </p:txBody>
      </p:sp>
      <p:cxnSp>
        <p:nvCxnSpPr>
          <p:cNvPr id="52" name="直线箭头连接符 51">
            <a:extLst>
              <a:ext uri="{FF2B5EF4-FFF2-40B4-BE49-F238E27FC236}">
                <a16:creationId xmlns:a16="http://schemas.microsoft.com/office/drawing/2014/main" id="{897184E1-5307-B342-86A8-CB706E8C5EBE}"/>
              </a:ext>
            </a:extLst>
          </p:cNvPr>
          <p:cNvCxnSpPr>
            <a:cxnSpLocks/>
          </p:cNvCxnSpPr>
          <p:nvPr/>
        </p:nvCxnSpPr>
        <p:spPr>
          <a:xfrm flipV="1">
            <a:off x="822650" y="3253277"/>
            <a:ext cx="3219063" cy="2"/>
          </a:xfrm>
          <a:prstGeom prst="straightConnector1">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4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014413"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 name="圆角矩形 1"/>
          <p:cNvSpPr/>
          <p:nvPr/>
        </p:nvSpPr>
        <p:spPr>
          <a:xfrm>
            <a:off x="1081087"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3" name="圆角矩形 2"/>
          <p:cNvSpPr/>
          <p:nvPr/>
        </p:nvSpPr>
        <p:spPr>
          <a:xfrm>
            <a:off x="1081087"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协议编码</a:t>
            </a:r>
          </a:p>
        </p:txBody>
      </p:sp>
      <p:sp>
        <p:nvSpPr>
          <p:cNvPr id="4" name="圆角矩形 3"/>
          <p:cNvSpPr/>
          <p:nvPr/>
        </p:nvSpPr>
        <p:spPr>
          <a:xfrm>
            <a:off x="1081087"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序列化</a:t>
            </a:r>
          </a:p>
        </p:txBody>
      </p:sp>
      <p:sp>
        <p:nvSpPr>
          <p:cNvPr id="5" name="圆角矩形 4"/>
          <p:cNvSpPr/>
          <p:nvPr/>
        </p:nvSpPr>
        <p:spPr>
          <a:xfrm>
            <a:off x="1081087"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sp>
        <p:nvSpPr>
          <p:cNvPr id="7" name="圆角矩形 6"/>
          <p:cNvSpPr/>
          <p:nvPr/>
        </p:nvSpPr>
        <p:spPr>
          <a:xfrm>
            <a:off x="2752726" y="1866905"/>
            <a:ext cx="900112" cy="1290638"/>
          </a:xfrm>
          <a:prstGeom prst="roundRect">
            <a:avLst>
              <a:gd name="adj" fmla="val 449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圆角矩形 7"/>
          <p:cNvSpPr/>
          <p:nvPr/>
        </p:nvSpPr>
        <p:spPr>
          <a:xfrm>
            <a:off x="2819400" y="1914527"/>
            <a:ext cx="771526" cy="271462"/>
          </a:xfrm>
          <a:prstGeom prst="roundRect">
            <a:avLst>
              <a:gd name="adj" fmla="val 1232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RPC </a:t>
            </a:r>
            <a:r>
              <a:rPr lang="zh-CN" altLang="en-US" sz="900">
                <a:solidFill>
                  <a:schemeClr val="bg1"/>
                </a:solidFill>
                <a:latin typeface="+mj-ea"/>
                <a:ea typeface="+mj-ea"/>
              </a:rPr>
              <a:t>协议</a:t>
            </a:r>
          </a:p>
        </p:txBody>
      </p:sp>
      <p:sp>
        <p:nvSpPr>
          <p:cNvPr id="9" name="圆角矩形 8"/>
          <p:cNvSpPr/>
          <p:nvPr/>
        </p:nvSpPr>
        <p:spPr>
          <a:xfrm>
            <a:off x="2819400" y="2247905"/>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协议解码</a:t>
            </a:r>
          </a:p>
        </p:txBody>
      </p:sp>
      <p:sp>
        <p:nvSpPr>
          <p:cNvPr id="10" name="圆角矩形 9"/>
          <p:cNvSpPr/>
          <p:nvPr/>
        </p:nvSpPr>
        <p:spPr>
          <a:xfrm>
            <a:off x="2819400" y="2543179"/>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a:solidFill>
                  <a:schemeClr val="bg1"/>
                </a:solidFill>
                <a:latin typeface="+mj-ea"/>
                <a:ea typeface="+mj-ea"/>
              </a:rPr>
              <a:t>反序列化</a:t>
            </a:r>
          </a:p>
        </p:txBody>
      </p:sp>
      <p:sp>
        <p:nvSpPr>
          <p:cNvPr id="11" name="圆角矩形 10"/>
          <p:cNvSpPr/>
          <p:nvPr/>
        </p:nvSpPr>
        <p:spPr>
          <a:xfrm>
            <a:off x="2819400" y="2838453"/>
            <a:ext cx="771526" cy="271462"/>
          </a:xfrm>
          <a:prstGeom prst="roundRect">
            <a:avLst>
              <a:gd name="adj" fmla="val 12328"/>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bg1"/>
                </a:solidFill>
                <a:latin typeface="+mj-ea"/>
                <a:ea typeface="+mj-ea"/>
              </a:rPr>
              <a:t>TCP/IP</a:t>
            </a:r>
            <a:endParaRPr lang="zh-CN" altLang="en-US" sz="900">
              <a:solidFill>
                <a:schemeClr val="bg1"/>
              </a:solidFill>
              <a:latin typeface="+mj-ea"/>
              <a:ea typeface="+mj-ea"/>
            </a:endParaRPr>
          </a:p>
        </p:txBody>
      </p:sp>
      <p:cxnSp>
        <p:nvCxnSpPr>
          <p:cNvPr id="13" name="直接箭头连接符 12"/>
          <p:cNvCxnSpPr/>
          <p:nvPr/>
        </p:nvCxnSpPr>
        <p:spPr>
          <a:xfrm>
            <a:off x="1852613" y="2926560"/>
            <a:ext cx="90011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914525" y="3017046"/>
            <a:ext cx="904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14413" y="3185392"/>
            <a:ext cx="900112" cy="238848"/>
          </a:xfrm>
          <a:prstGeom prst="rect">
            <a:avLst/>
          </a:prstGeom>
          <a:noFill/>
        </p:spPr>
        <p:txBody>
          <a:bodyPr wrap="square" rtlCol="0">
            <a:spAutoFit/>
          </a:bodyPr>
          <a:lstStyle/>
          <a:p>
            <a:pPr algn="ctr"/>
            <a:r>
              <a:rPr lang="zh-CN" altLang="en-US" sz="900"/>
              <a:t>客户端</a:t>
            </a:r>
          </a:p>
        </p:txBody>
      </p:sp>
      <p:sp>
        <p:nvSpPr>
          <p:cNvPr id="23" name="文本框 22"/>
          <p:cNvSpPr txBox="1"/>
          <p:nvPr/>
        </p:nvSpPr>
        <p:spPr>
          <a:xfrm>
            <a:off x="2752726" y="3181355"/>
            <a:ext cx="900112" cy="238848"/>
          </a:xfrm>
          <a:prstGeom prst="rect">
            <a:avLst/>
          </a:prstGeom>
          <a:noFill/>
        </p:spPr>
        <p:txBody>
          <a:bodyPr wrap="square" rtlCol="0">
            <a:spAutoFit/>
          </a:bodyPr>
          <a:lstStyle/>
          <a:p>
            <a:pPr algn="ctr"/>
            <a:r>
              <a:rPr lang="zh-CN" altLang="en-US" sz="900"/>
              <a:t>服务端</a:t>
            </a:r>
          </a:p>
        </p:txBody>
      </p:sp>
      <p:sp>
        <p:nvSpPr>
          <p:cNvPr id="24" name="文本框 23"/>
          <p:cNvSpPr txBox="1"/>
          <p:nvPr/>
        </p:nvSpPr>
        <p:spPr>
          <a:xfrm>
            <a:off x="2009507" y="2765168"/>
            <a:ext cx="646331" cy="184666"/>
          </a:xfrm>
          <a:prstGeom prst="rect">
            <a:avLst/>
          </a:prstGeom>
          <a:noFill/>
        </p:spPr>
        <p:txBody>
          <a:bodyPr wrap="none" rtlCol="0">
            <a:spAutoFit/>
          </a:bodyPr>
          <a:lstStyle/>
          <a:p>
            <a:r>
              <a:rPr lang="zh-CN" altLang="en-US" sz="600"/>
              <a:t>代理请求信息</a:t>
            </a:r>
          </a:p>
        </p:txBody>
      </p:sp>
      <p:sp>
        <p:nvSpPr>
          <p:cNvPr id="25" name="文本框 24"/>
          <p:cNvSpPr txBox="1"/>
          <p:nvPr/>
        </p:nvSpPr>
        <p:spPr>
          <a:xfrm>
            <a:off x="2009508" y="2991926"/>
            <a:ext cx="646331" cy="184666"/>
          </a:xfrm>
          <a:prstGeom prst="rect">
            <a:avLst/>
          </a:prstGeom>
          <a:noFill/>
        </p:spPr>
        <p:txBody>
          <a:bodyPr wrap="none" rtlCol="0">
            <a:spAutoFit/>
          </a:bodyPr>
          <a:lstStyle/>
          <a:p>
            <a:r>
              <a:rPr lang="zh-CN" altLang="en-US" sz="600"/>
              <a:t>反射调用结果</a:t>
            </a:r>
          </a:p>
        </p:txBody>
      </p:sp>
      <p:sp>
        <p:nvSpPr>
          <p:cNvPr id="26" name="圆角矩形 25"/>
          <p:cNvSpPr/>
          <p:nvPr/>
        </p:nvSpPr>
        <p:spPr>
          <a:xfrm>
            <a:off x="2752726" y="1537104"/>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线程池</a:t>
            </a:r>
          </a:p>
        </p:txBody>
      </p:sp>
      <p:sp>
        <p:nvSpPr>
          <p:cNvPr id="27" name="圆角矩形 26"/>
          <p:cNvSpPr/>
          <p:nvPr/>
        </p:nvSpPr>
        <p:spPr>
          <a:xfrm>
            <a:off x="2752726" y="1204922"/>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700" b="1">
                <a:solidFill>
                  <a:schemeClr val="bg1"/>
                </a:solidFill>
                <a:latin typeface="宋体" panose="02010600030101010101" pitchFamily="2" charset="-122"/>
                <a:ea typeface="宋体" panose="02010600030101010101" pitchFamily="2" charset="-122"/>
              </a:rPr>
              <a:t>MyServerHandler</a:t>
            </a:r>
            <a:endParaRPr lang="zh-CN" altLang="en-US" sz="800" b="1">
              <a:solidFill>
                <a:schemeClr val="bg1"/>
              </a:solidFill>
            </a:endParaRPr>
          </a:p>
        </p:txBody>
      </p:sp>
      <p:sp>
        <p:nvSpPr>
          <p:cNvPr id="28" name="圆角矩形 27"/>
          <p:cNvSpPr/>
          <p:nvPr/>
        </p:nvSpPr>
        <p:spPr>
          <a:xfrm>
            <a:off x="2752726"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服务注册</a:t>
            </a:r>
          </a:p>
        </p:txBody>
      </p:sp>
      <p:sp>
        <p:nvSpPr>
          <p:cNvPr id="29" name="圆角矩形 28"/>
          <p:cNvSpPr/>
          <p:nvPr/>
        </p:nvSpPr>
        <p:spPr>
          <a:xfrm>
            <a:off x="1014413" y="875121"/>
            <a:ext cx="900112" cy="271462"/>
          </a:xfrm>
          <a:prstGeom prst="roundRect">
            <a:avLst>
              <a:gd name="adj" fmla="val 1194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服务发现</a:t>
            </a:r>
          </a:p>
        </p:txBody>
      </p:sp>
      <p:sp>
        <p:nvSpPr>
          <p:cNvPr id="31" name="圆角矩形 30"/>
          <p:cNvSpPr/>
          <p:nvPr/>
        </p:nvSpPr>
        <p:spPr>
          <a:xfrm>
            <a:off x="1014413" y="1198966"/>
            <a:ext cx="900112" cy="609599"/>
          </a:xfrm>
          <a:prstGeom prst="roundRect">
            <a:avLst>
              <a:gd name="adj" fmla="val 4909"/>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API </a:t>
            </a:r>
            <a:r>
              <a:rPr lang="zh-CN" altLang="en-US">
                <a:solidFill>
                  <a:schemeClr val="bg1"/>
                </a:solidFill>
              </a:rPr>
              <a:t>使用</a:t>
            </a:r>
          </a:p>
        </p:txBody>
      </p:sp>
      <p:sp>
        <p:nvSpPr>
          <p:cNvPr id="32" name="圆角矩形 31"/>
          <p:cNvSpPr/>
          <p:nvPr/>
        </p:nvSpPr>
        <p:spPr>
          <a:xfrm>
            <a:off x="1013459" y="404823"/>
            <a:ext cx="2638425" cy="27146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rPr>
              <a:t>注册中心</a:t>
            </a:r>
          </a:p>
        </p:txBody>
      </p:sp>
      <p:cxnSp>
        <p:nvCxnSpPr>
          <p:cNvPr id="34" name="直接箭头连接符 33"/>
          <p:cNvCxnSpPr>
            <a:stCxn id="28" idx="0"/>
          </p:cNvCxnSpPr>
          <p:nvPr/>
        </p:nvCxnSpPr>
        <p:spPr>
          <a:xfrm flipV="1">
            <a:off x="3202782"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9" idx="0"/>
          </p:cNvCxnSpPr>
          <p:nvPr/>
        </p:nvCxnSpPr>
        <p:spPr>
          <a:xfrm>
            <a:off x="1464469" y="656640"/>
            <a:ext cx="0" cy="2184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D2CE9A0E-76D1-EA4E-8107-0A5011E15842}"/>
              </a:ext>
            </a:extLst>
          </p:cNvPr>
          <p:cNvCxnSpPr>
            <a:cxnSpLocks/>
            <a:stCxn id="29" idx="3"/>
            <a:endCxn id="28" idx="1"/>
          </p:cNvCxnSpPr>
          <p:nvPr/>
        </p:nvCxnSpPr>
        <p:spPr>
          <a:xfrm>
            <a:off x="1914525" y="1010852"/>
            <a:ext cx="83820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78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24CA60-5973-864A-9474-F8760851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368"/>
            <a:ext cx="5040313" cy="3239714"/>
          </a:xfrm>
          <a:prstGeom prst="rect">
            <a:avLst/>
          </a:prstGeom>
        </p:spPr>
      </p:pic>
    </p:spTree>
    <p:extLst>
      <p:ext uri="{BB962C8B-B14F-4D97-AF65-F5344CB8AC3E}">
        <p14:creationId xmlns:p14="http://schemas.microsoft.com/office/powerpoint/2010/main" val="12120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E47C42-3A0F-AE4F-9D52-DD7C0E71E04A}"/>
              </a:ext>
            </a:extLst>
          </p:cNvPr>
          <p:cNvSpPr/>
          <p:nvPr/>
        </p:nvSpPr>
        <p:spPr>
          <a:xfrm>
            <a:off x="1" y="1129755"/>
            <a:ext cx="5040312" cy="400110"/>
          </a:xfrm>
          <a:prstGeom prst="rect">
            <a:avLst/>
          </a:prstGeom>
        </p:spPr>
        <p:txBody>
          <a:bodyPr wrap="square">
            <a:spAutoFit/>
          </a:bodyPr>
          <a:lstStyle/>
          <a:p>
            <a:pPr algn="ctr"/>
            <a:r>
              <a:rPr lang="zh-CN" altLang="en-US" sz="2000"/>
              <a:t>第</a:t>
            </a:r>
            <a:r>
              <a:rPr lang="en-US" altLang="zh-CN" sz="2000"/>
              <a:t>04</a:t>
            </a:r>
            <a:r>
              <a:rPr lang="zh-CN" altLang="en-US" sz="2000"/>
              <a:t>节：抽奖活动策略库表设计</a:t>
            </a:r>
          </a:p>
        </p:txBody>
      </p:sp>
      <p:sp>
        <p:nvSpPr>
          <p:cNvPr id="4" name="矩形 3">
            <a:extLst>
              <a:ext uri="{FF2B5EF4-FFF2-40B4-BE49-F238E27FC236}">
                <a16:creationId xmlns:a16="http://schemas.microsoft.com/office/drawing/2014/main" id="{31CE80CA-2BA5-E542-9559-C9580D28C4F6}"/>
              </a:ext>
            </a:extLst>
          </p:cNvPr>
          <p:cNvSpPr/>
          <p:nvPr/>
        </p:nvSpPr>
        <p:spPr>
          <a:xfrm>
            <a:off x="200175" y="1800225"/>
            <a:ext cx="4639962" cy="1200329"/>
          </a:xfrm>
          <a:prstGeom prst="rect">
            <a:avLst/>
          </a:prstGeom>
        </p:spPr>
        <p:txBody>
          <a:bodyPr wrap="square">
            <a:spAutoFit/>
          </a:bodyPr>
          <a:lstStyle/>
          <a:p>
            <a:r>
              <a:rPr lang="en-US" altLang="zh-CN" sz="800">
                <a:latin typeface="+mj-ea"/>
                <a:ea typeface="+mj-ea"/>
              </a:rPr>
              <a:t>- </a:t>
            </a:r>
            <a:r>
              <a:rPr lang="zh-CN" altLang="en-US" sz="800">
                <a:latin typeface="+mj-ea"/>
                <a:ea typeface="+mj-ea"/>
              </a:rPr>
              <a:t>活动配置，</a:t>
            </a:r>
            <a:r>
              <a:rPr lang="en" altLang="zh-CN" sz="800">
                <a:latin typeface="+mj-ea"/>
                <a:ea typeface="+mj-ea"/>
              </a:rPr>
              <a:t>activity</a:t>
            </a:r>
            <a:r>
              <a:rPr lang="zh-CN" altLang="en" sz="800">
                <a:latin typeface="+mj-ea"/>
                <a:ea typeface="+mj-ea"/>
              </a:rPr>
              <a:t>：</a:t>
            </a:r>
            <a:r>
              <a:rPr lang="zh-CN" altLang="en-US" sz="800">
                <a:latin typeface="+mj-ea"/>
                <a:ea typeface="+mj-ea"/>
              </a:rPr>
              <a:t>提供活动的基本配置</a:t>
            </a:r>
            <a:br>
              <a:rPr lang="zh-CN" altLang="en-US" sz="800">
                <a:latin typeface="+mj-ea"/>
                <a:ea typeface="+mj-ea"/>
              </a:rPr>
            </a:br>
            <a:r>
              <a:rPr lang="en-US" altLang="zh-CN" sz="800">
                <a:latin typeface="+mj-ea"/>
                <a:ea typeface="+mj-ea"/>
              </a:rPr>
              <a:t>- </a:t>
            </a:r>
            <a:r>
              <a:rPr lang="zh-CN" altLang="en-US" sz="800">
                <a:latin typeface="+mj-ea"/>
                <a:ea typeface="+mj-ea"/>
              </a:rPr>
              <a:t>策略配置，</a:t>
            </a:r>
            <a:r>
              <a:rPr lang="en" altLang="zh-CN" sz="800">
                <a:latin typeface="+mj-ea"/>
                <a:ea typeface="+mj-ea"/>
              </a:rPr>
              <a:t>strategy</a:t>
            </a:r>
            <a:r>
              <a:rPr lang="zh-CN" altLang="en" sz="800">
                <a:latin typeface="+mj-ea"/>
                <a:ea typeface="+mj-ea"/>
              </a:rPr>
              <a:t>：</a:t>
            </a:r>
            <a:r>
              <a:rPr lang="zh-CN" altLang="en-US" sz="800">
                <a:latin typeface="+mj-ea"/>
                <a:ea typeface="+mj-ea"/>
              </a:rPr>
              <a:t>用于配置抽奖策略，概率、玩法、奖品</a:t>
            </a:r>
            <a:br>
              <a:rPr lang="zh-CN" altLang="en-US" sz="800">
                <a:latin typeface="+mj-ea"/>
                <a:ea typeface="+mj-ea"/>
              </a:rPr>
            </a:br>
            <a:r>
              <a:rPr lang="en-US" altLang="zh-CN" sz="800">
                <a:latin typeface="+mj-ea"/>
                <a:ea typeface="+mj-ea"/>
              </a:rPr>
              <a:t>- </a:t>
            </a:r>
            <a:r>
              <a:rPr lang="zh-CN" altLang="en-US" sz="800">
                <a:latin typeface="+mj-ea"/>
                <a:ea typeface="+mj-ea"/>
              </a:rPr>
              <a:t>策略明细，</a:t>
            </a:r>
            <a:r>
              <a:rPr lang="en" altLang="zh-CN" sz="800">
                <a:latin typeface="+mj-ea"/>
                <a:ea typeface="+mj-ea"/>
              </a:rPr>
              <a:t>strategy_detail</a:t>
            </a:r>
            <a:r>
              <a:rPr lang="zh-CN" altLang="en" sz="800">
                <a:latin typeface="+mj-ea"/>
                <a:ea typeface="+mj-ea"/>
              </a:rPr>
              <a:t>：</a:t>
            </a:r>
            <a:r>
              <a:rPr lang="zh-CN" altLang="en-US" sz="800">
                <a:latin typeface="+mj-ea"/>
                <a:ea typeface="+mj-ea"/>
              </a:rPr>
              <a:t>抽奖策略的具体明细配置</a:t>
            </a:r>
            <a:br>
              <a:rPr lang="zh-CN" altLang="en-US" sz="800">
                <a:latin typeface="+mj-ea"/>
                <a:ea typeface="+mj-ea"/>
              </a:rPr>
            </a:br>
            <a:r>
              <a:rPr lang="en-US" altLang="zh-CN" sz="800">
                <a:latin typeface="+mj-ea"/>
                <a:ea typeface="+mj-ea"/>
              </a:rPr>
              <a:t>- </a:t>
            </a:r>
            <a:r>
              <a:rPr lang="zh-CN" altLang="en-US" sz="800">
                <a:latin typeface="+mj-ea"/>
                <a:ea typeface="+mj-ea"/>
              </a:rPr>
              <a:t>奖品配置，</a:t>
            </a:r>
            <a:r>
              <a:rPr lang="en" altLang="zh-CN" sz="800">
                <a:latin typeface="+mj-ea"/>
                <a:ea typeface="+mj-ea"/>
              </a:rPr>
              <a:t>award</a:t>
            </a:r>
            <a:r>
              <a:rPr lang="zh-CN" altLang="en" sz="800">
                <a:latin typeface="+mj-ea"/>
                <a:ea typeface="+mj-ea"/>
              </a:rPr>
              <a:t>：</a:t>
            </a:r>
            <a:r>
              <a:rPr lang="zh-CN" altLang="en-US" sz="800">
                <a:latin typeface="+mj-ea"/>
                <a:ea typeface="+mj-ea"/>
              </a:rPr>
              <a:t>用于配置具体可以得到的奖品</a:t>
            </a:r>
            <a:br>
              <a:rPr lang="zh-CN" altLang="en-US" sz="800">
                <a:latin typeface="+mj-ea"/>
                <a:ea typeface="+mj-ea"/>
              </a:rPr>
            </a:br>
            <a:r>
              <a:rPr lang="en-US" altLang="zh-CN" sz="800">
                <a:latin typeface="+mj-ea"/>
                <a:ea typeface="+mj-ea"/>
              </a:rPr>
              <a:t>- </a:t>
            </a:r>
            <a:r>
              <a:rPr lang="zh-CN" altLang="en-US" sz="800">
                <a:latin typeface="+mj-ea"/>
                <a:ea typeface="+mj-ea"/>
              </a:rPr>
              <a:t>用户参与活动记录表，</a:t>
            </a:r>
            <a:r>
              <a:rPr lang="en" altLang="zh-CN" sz="800">
                <a:latin typeface="+mj-ea"/>
                <a:ea typeface="+mj-ea"/>
              </a:rPr>
              <a:t>user_take_activity</a:t>
            </a:r>
            <a:r>
              <a:rPr lang="zh-CN" altLang="en" sz="800">
                <a:latin typeface="+mj-ea"/>
                <a:ea typeface="+mj-ea"/>
              </a:rPr>
              <a:t>：</a:t>
            </a:r>
            <a:r>
              <a:rPr lang="zh-CN" altLang="en-US" sz="800">
                <a:latin typeface="+mj-ea"/>
                <a:ea typeface="+mj-ea"/>
              </a:rPr>
              <a:t>每个用户参与活动都会记录下他的参与信息，时间、次数</a:t>
            </a:r>
            <a:br>
              <a:rPr lang="zh-CN" altLang="en-US" sz="800">
                <a:latin typeface="+mj-ea"/>
                <a:ea typeface="+mj-ea"/>
              </a:rPr>
            </a:br>
            <a:r>
              <a:rPr lang="en-US" altLang="zh-CN" sz="800">
                <a:latin typeface="+mj-ea"/>
                <a:ea typeface="+mj-ea"/>
              </a:rPr>
              <a:t>- </a:t>
            </a:r>
            <a:r>
              <a:rPr lang="zh-CN" altLang="en-US" sz="800">
                <a:latin typeface="+mj-ea"/>
                <a:ea typeface="+mj-ea"/>
              </a:rPr>
              <a:t>用户活动参与次数表，</a:t>
            </a:r>
            <a:r>
              <a:rPr lang="en" altLang="zh-CN" sz="800">
                <a:latin typeface="+mj-ea"/>
                <a:ea typeface="+mj-ea"/>
              </a:rPr>
              <a:t>user_take_activity_count</a:t>
            </a:r>
            <a:r>
              <a:rPr lang="zh-CN" altLang="en" sz="800">
                <a:latin typeface="+mj-ea"/>
                <a:ea typeface="+mj-ea"/>
              </a:rPr>
              <a:t>：</a:t>
            </a:r>
            <a:r>
              <a:rPr lang="zh-CN" altLang="en-US" sz="800">
                <a:latin typeface="+mj-ea"/>
                <a:ea typeface="+mj-ea"/>
              </a:rPr>
              <a:t>用于记录当前参与了多少次</a:t>
            </a:r>
            <a:br>
              <a:rPr lang="zh-CN" altLang="en-US" sz="800">
                <a:latin typeface="+mj-ea"/>
                <a:ea typeface="+mj-ea"/>
              </a:rPr>
            </a:br>
            <a:r>
              <a:rPr lang="en-US" altLang="zh-CN" sz="800">
                <a:latin typeface="+mj-ea"/>
                <a:ea typeface="+mj-ea"/>
              </a:rPr>
              <a:t>- </a:t>
            </a:r>
            <a:r>
              <a:rPr lang="zh-CN" altLang="en-US" sz="800">
                <a:latin typeface="+mj-ea"/>
                <a:ea typeface="+mj-ea"/>
              </a:rPr>
              <a:t>用户策略计算结果表，</a:t>
            </a:r>
            <a:r>
              <a:rPr lang="en" altLang="zh-CN" sz="800">
                <a:latin typeface="+mj-ea"/>
                <a:ea typeface="+mj-ea"/>
              </a:rPr>
              <a:t>user_strategy_export_00</a:t>
            </a:r>
            <a:r>
              <a:rPr lang="en-US" altLang="zh-CN" sz="800">
                <a:latin typeface="+mj-ea"/>
                <a:ea typeface="+mj-ea"/>
              </a:rPr>
              <a:t>1</a:t>
            </a:r>
            <a:r>
              <a:rPr lang="en" altLang="zh-CN" sz="800">
                <a:latin typeface="+mj-ea"/>
                <a:ea typeface="+mj-ea"/>
              </a:rPr>
              <a:t>~00</a:t>
            </a:r>
            <a:r>
              <a:rPr lang="en-US" altLang="zh-CN" sz="800">
                <a:latin typeface="+mj-ea"/>
                <a:ea typeface="+mj-ea"/>
              </a:rPr>
              <a:t>4</a:t>
            </a:r>
            <a:r>
              <a:rPr lang="zh-CN" altLang="en" sz="800">
                <a:latin typeface="+mj-ea"/>
                <a:ea typeface="+mj-ea"/>
              </a:rPr>
              <a:t>：</a:t>
            </a:r>
            <a:r>
              <a:rPr lang="zh-CN" altLang="en-US" sz="800">
                <a:latin typeface="+mj-ea"/>
                <a:ea typeface="+mj-ea"/>
              </a:rPr>
              <a:t>最终策略结果的一个记录，也就是奖品中奖信息的内容</a:t>
            </a:r>
          </a:p>
        </p:txBody>
      </p:sp>
      <p:pic>
        <p:nvPicPr>
          <p:cNvPr id="8" name="图片 7">
            <a:extLst>
              <a:ext uri="{FF2B5EF4-FFF2-40B4-BE49-F238E27FC236}">
                <a16:creationId xmlns:a16="http://schemas.microsoft.com/office/drawing/2014/main" id="{4F173770-1585-0940-8F8D-C6860B6991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56482" y="166225"/>
            <a:ext cx="927348" cy="927348"/>
          </a:xfrm>
          <a:prstGeom prst="rect">
            <a:avLst/>
          </a:prstGeom>
        </p:spPr>
      </p:pic>
      <p:sp>
        <p:nvSpPr>
          <p:cNvPr id="11" name="矩形 10">
            <a:extLst>
              <a:ext uri="{FF2B5EF4-FFF2-40B4-BE49-F238E27FC236}">
                <a16:creationId xmlns:a16="http://schemas.microsoft.com/office/drawing/2014/main" id="{3BFD82CE-F64F-3D4E-A4C8-923660A6B63B}"/>
              </a:ext>
            </a:extLst>
          </p:cNvPr>
          <p:cNvSpPr/>
          <p:nvPr/>
        </p:nvSpPr>
        <p:spPr>
          <a:xfrm>
            <a:off x="0" y="56260"/>
            <a:ext cx="1011815" cy="338554"/>
          </a:xfrm>
          <a:prstGeom prst="rect">
            <a:avLst/>
          </a:prstGeom>
          <a:noFill/>
        </p:spPr>
        <p:txBody>
          <a:bodyPr wrap="none" lIns="91440" tIns="45720" rIns="91440" bIns="45720">
            <a:spAutoFit/>
          </a:bodyPr>
          <a:lstStyle/>
          <a:p>
            <a:pPr algn="ctr"/>
            <a:r>
              <a:rPr lang="zh-CN" altLang="en-US" sz="1600" b="1" cap="none" spc="0">
                <a:ln w="12700">
                  <a:solidFill>
                    <a:schemeClr val="accent5"/>
                  </a:solidFill>
                  <a:prstDash val="solid"/>
                </a:ln>
                <a:pattFill prst="ltDnDiag">
                  <a:fgClr>
                    <a:schemeClr val="accent5">
                      <a:lumMod val="60000"/>
                      <a:lumOff val="40000"/>
                    </a:schemeClr>
                  </a:fgClr>
                  <a:bgClr>
                    <a:schemeClr val="bg1"/>
                  </a:bgClr>
                </a:pattFill>
                <a:effectLst/>
              </a:rPr>
              <a:t>抽奖系统</a:t>
            </a:r>
          </a:p>
        </p:txBody>
      </p:sp>
    </p:spTree>
    <p:extLst>
      <p:ext uri="{BB962C8B-B14F-4D97-AF65-F5344CB8AC3E}">
        <p14:creationId xmlns:p14="http://schemas.microsoft.com/office/powerpoint/2010/main" val="30650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469D979-727A-6E46-85F2-FA753FC99E51}"/>
              </a:ext>
            </a:extLst>
          </p:cNvPr>
          <p:cNvSpPr/>
          <p:nvPr/>
        </p:nvSpPr>
        <p:spPr>
          <a:xfrm>
            <a:off x="862418" y="354565"/>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活动表</a:t>
            </a:r>
          </a:p>
        </p:txBody>
      </p:sp>
      <p:sp>
        <p:nvSpPr>
          <p:cNvPr id="3" name="圆角矩形 2">
            <a:extLst>
              <a:ext uri="{FF2B5EF4-FFF2-40B4-BE49-F238E27FC236}">
                <a16:creationId xmlns:a16="http://schemas.microsoft.com/office/drawing/2014/main" id="{5992C0F1-2573-154A-A815-D5B42898FA8D}"/>
              </a:ext>
            </a:extLst>
          </p:cNvPr>
          <p:cNvSpPr/>
          <p:nvPr/>
        </p:nvSpPr>
        <p:spPr>
          <a:xfrm>
            <a:off x="8624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抽奖策略表</a:t>
            </a:r>
          </a:p>
        </p:txBody>
      </p:sp>
      <p:cxnSp>
        <p:nvCxnSpPr>
          <p:cNvPr id="4" name="直线箭头连接符 3">
            <a:extLst>
              <a:ext uri="{FF2B5EF4-FFF2-40B4-BE49-F238E27FC236}">
                <a16:creationId xmlns:a16="http://schemas.microsoft.com/office/drawing/2014/main" id="{361A1A63-E8DA-C24A-B0F8-93D065B819A8}"/>
              </a:ext>
            </a:extLst>
          </p:cNvPr>
          <p:cNvCxnSpPr>
            <a:cxnSpLocks/>
          </p:cNvCxnSpPr>
          <p:nvPr/>
        </p:nvCxnSpPr>
        <p:spPr>
          <a:xfrm>
            <a:off x="122009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7" name="圆角矩形 6">
            <a:extLst>
              <a:ext uri="{FF2B5EF4-FFF2-40B4-BE49-F238E27FC236}">
                <a16:creationId xmlns:a16="http://schemas.microsoft.com/office/drawing/2014/main" id="{52321553-FA53-0A41-8468-903F3C342FB7}"/>
              </a:ext>
            </a:extLst>
          </p:cNvPr>
          <p:cNvSpPr/>
          <p:nvPr/>
        </p:nvSpPr>
        <p:spPr>
          <a:xfrm>
            <a:off x="22340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策略明细</a:t>
            </a:r>
          </a:p>
        </p:txBody>
      </p:sp>
      <p:cxnSp>
        <p:nvCxnSpPr>
          <p:cNvPr id="8" name="直线箭头连接符 7">
            <a:extLst>
              <a:ext uri="{FF2B5EF4-FFF2-40B4-BE49-F238E27FC236}">
                <a16:creationId xmlns:a16="http://schemas.microsoft.com/office/drawing/2014/main" id="{3F9D880C-5056-1C44-9B83-480D08088D64}"/>
              </a:ext>
            </a:extLst>
          </p:cNvPr>
          <p:cNvCxnSpPr>
            <a:cxnSpLocks/>
            <a:stCxn id="3" idx="3"/>
            <a:endCxn id="7" idx="1"/>
          </p:cNvCxnSpPr>
          <p:nvPr/>
        </p:nvCxnSpPr>
        <p:spPr>
          <a:xfrm>
            <a:off x="18141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1019C9AE-318C-7D40-80BD-ABF7BFABFC10}"/>
              </a:ext>
            </a:extLst>
          </p:cNvPr>
          <p:cNvSpPr/>
          <p:nvPr/>
        </p:nvSpPr>
        <p:spPr>
          <a:xfrm>
            <a:off x="3605618" y="1215508"/>
            <a:ext cx="951724" cy="391887"/>
          </a:xfrm>
          <a:prstGeom prst="roundRect">
            <a:avLst>
              <a:gd name="adj" fmla="val 8504"/>
            </a:avLst>
          </a:prstGeom>
          <a:solidFill>
            <a:srgbClr val="006666"/>
          </a:solid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chemeClr val="bg1"/>
                </a:solidFill>
              </a:rPr>
              <a:t>奖品配置</a:t>
            </a:r>
          </a:p>
        </p:txBody>
      </p:sp>
      <p:cxnSp>
        <p:nvCxnSpPr>
          <p:cNvPr id="12" name="直线箭头连接符 11">
            <a:extLst>
              <a:ext uri="{FF2B5EF4-FFF2-40B4-BE49-F238E27FC236}">
                <a16:creationId xmlns:a16="http://schemas.microsoft.com/office/drawing/2014/main" id="{63EC2E75-9B7D-D649-BC71-6E90BF2DA105}"/>
              </a:ext>
            </a:extLst>
          </p:cNvPr>
          <p:cNvCxnSpPr>
            <a:cxnSpLocks/>
            <a:stCxn id="7" idx="3"/>
            <a:endCxn id="11" idx="1"/>
          </p:cNvCxnSpPr>
          <p:nvPr/>
        </p:nvCxnSpPr>
        <p:spPr>
          <a:xfrm>
            <a:off x="3185742" y="1411452"/>
            <a:ext cx="419876" cy="0"/>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6DEE6FA0-D35E-C94A-BB23-84DE56C596CA}"/>
              </a:ext>
            </a:extLst>
          </p:cNvPr>
          <p:cNvCxnSpPr>
            <a:cxnSpLocks/>
          </p:cNvCxnSpPr>
          <p:nvPr/>
        </p:nvCxnSpPr>
        <p:spPr>
          <a:xfrm flipV="1">
            <a:off x="1394263" y="746452"/>
            <a:ext cx="0" cy="469056"/>
          </a:xfrm>
          <a:prstGeom prst="straightConnector1">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9892BEB-8351-BE4D-82F6-6C10E5F14E3E}"/>
              </a:ext>
            </a:extLst>
          </p:cNvPr>
          <p:cNvSpPr txBox="1"/>
          <p:nvPr/>
        </p:nvSpPr>
        <p:spPr>
          <a:xfrm>
            <a:off x="44444" y="861556"/>
            <a:ext cx="1175649" cy="238848"/>
          </a:xfrm>
          <a:prstGeom prst="rect">
            <a:avLst/>
          </a:prstGeom>
          <a:noFill/>
        </p:spPr>
        <p:txBody>
          <a:bodyPr wrap="square" rtlCol="0">
            <a:spAutoFit/>
          </a:bodyPr>
          <a:lstStyle/>
          <a:p>
            <a:r>
              <a:rPr kumimoji="1" lang="zh-CN" altLang="en-US">
                <a:solidFill>
                  <a:srgbClr val="C00000"/>
                </a:solidFill>
              </a:rPr>
              <a:t>活动</a:t>
            </a:r>
            <a:r>
              <a:rPr kumimoji="1" lang="en-US" altLang="zh-CN">
                <a:solidFill>
                  <a:srgbClr val="C00000"/>
                </a:solidFill>
              </a:rPr>
              <a:t>ID</a:t>
            </a:r>
            <a:r>
              <a:rPr kumimoji="1" lang="zh-CN" altLang="en-US">
                <a:solidFill>
                  <a:srgbClr val="C00000"/>
                </a:solidFill>
              </a:rPr>
              <a:t>写到策略表</a:t>
            </a:r>
          </a:p>
        </p:txBody>
      </p:sp>
      <p:sp>
        <p:nvSpPr>
          <p:cNvPr id="19" name="文本框 18">
            <a:extLst>
              <a:ext uri="{FF2B5EF4-FFF2-40B4-BE49-F238E27FC236}">
                <a16:creationId xmlns:a16="http://schemas.microsoft.com/office/drawing/2014/main" id="{24837AE8-E64D-DF40-BC54-CFE3AE5D2EC8}"/>
              </a:ext>
            </a:extLst>
          </p:cNvPr>
          <p:cNvSpPr txBox="1"/>
          <p:nvPr/>
        </p:nvSpPr>
        <p:spPr>
          <a:xfrm>
            <a:off x="1394262" y="861556"/>
            <a:ext cx="1175649" cy="238848"/>
          </a:xfrm>
          <a:prstGeom prst="rect">
            <a:avLst/>
          </a:prstGeom>
          <a:noFill/>
        </p:spPr>
        <p:txBody>
          <a:bodyPr wrap="square" rtlCol="0">
            <a:spAutoFit/>
          </a:bodyPr>
          <a:lstStyle/>
          <a:p>
            <a:r>
              <a:rPr kumimoji="1" lang="zh-CN" altLang="en-US">
                <a:solidFill>
                  <a:srgbClr val="00B050"/>
                </a:solidFill>
              </a:rPr>
              <a:t>策略</a:t>
            </a:r>
            <a:r>
              <a:rPr kumimoji="1" lang="en-US" altLang="zh-CN">
                <a:solidFill>
                  <a:srgbClr val="00B050"/>
                </a:solidFill>
              </a:rPr>
              <a:t>ID</a:t>
            </a:r>
            <a:r>
              <a:rPr kumimoji="1" lang="zh-CN" altLang="en-US">
                <a:solidFill>
                  <a:srgbClr val="00B050"/>
                </a:solidFill>
              </a:rPr>
              <a:t>写到活动表</a:t>
            </a:r>
          </a:p>
        </p:txBody>
      </p:sp>
      <p:pic>
        <p:nvPicPr>
          <p:cNvPr id="20" name="图片 19">
            <a:extLst>
              <a:ext uri="{FF2B5EF4-FFF2-40B4-BE49-F238E27FC236}">
                <a16:creationId xmlns:a16="http://schemas.microsoft.com/office/drawing/2014/main" id="{15E32607-C39B-4E44-A7CE-ECF84668104B}"/>
              </a:ext>
            </a:extLst>
          </p:cNvPr>
          <p:cNvPicPr>
            <a:picLocks noChangeAspect="1"/>
          </p:cNvPicPr>
          <p:nvPr/>
        </p:nvPicPr>
        <p:blipFill>
          <a:blip r:embed="rId2"/>
          <a:stretch>
            <a:fillRect/>
          </a:stretch>
        </p:blipFill>
        <p:spPr>
          <a:xfrm>
            <a:off x="2234018" y="1918443"/>
            <a:ext cx="2520157" cy="769950"/>
          </a:xfrm>
          <a:prstGeom prst="rect">
            <a:avLst/>
          </a:prstGeom>
        </p:spPr>
      </p:pic>
      <p:cxnSp>
        <p:nvCxnSpPr>
          <p:cNvPr id="21" name="直线箭头连接符 20">
            <a:extLst>
              <a:ext uri="{FF2B5EF4-FFF2-40B4-BE49-F238E27FC236}">
                <a16:creationId xmlns:a16="http://schemas.microsoft.com/office/drawing/2014/main" id="{6BC4A3F8-F9CD-DE4C-86B1-52C1174C9ECA}"/>
              </a:ext>
            </a:extLst>
          </p:cNvPr>
          <p:cNvCxnSpPr>
            <a:cxnSpLocks/>
            <a:stCxn id="7" idx="2"/>
          </p:cNvCxnSpPr>
          <p:nvPr/>
        </p:nvCxnSpPr>
        <p:spPr>
          <a:xfrm>
            <a:off x="2709880" y="1607395"/>
            <a:ext cx="0" cy="311048"/>
          </a:xfrm>
          <a:prstGeom prst="straightConnector1">
            <a:avLst/>
          </a:prstGeom>
          <a:ln>
            <a:solidFill>
              <a:srgbClr val="0066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7672190-C8C9-2A4D-AE34-6CF5B9098C81}"/>
              </a:ext>
            </a:extLst>
          </p:cNvPr>
          <p:cNvSpPr txBox="1"/>
          <p:nvPr/>
        </p:nvSpPr>
        <p:spPr>
          <a:xfrm>
            <a:off x="1814140" y="1213023"/>
            <a:ext cx="914400" cy="238848"/>
          </a:xfrm>
          <a:prstGeom prst="rect">
            <a:avLst/>
          </a:prstGeom>
          <a:noFill/>
        </p:spPr>
        <p:txBody>
          <a:bodyPr wrap="square" rtlCol="0">
            <a:spAutoFit/>
          </a:bodyPr>
          <a:lstStyle/>
          <a:p>
            <a:r>
              <a:rPr kumimoji="1" lang="en-US" altLang="zh-CN"/>
              <a:t>1vn</a:t>
            </a:r>
            <a:endParaRPr kumimoji="1" lang="zh-CN" altLang="en-US"/>
          </a:p>
        </p:txBody>
      </p:sp>
      <p:cxnSp>
        <p:nvCxnSpPr>
          <p:cNvPr id="25" name="直线箭头连接符 24">
            <a:extLst>
              <a:ext uri="{FF2B5EF4-FFF2-40B4-BE49-F238E27FC236}">
                <a16:creationId xmlns:a16="http://schemas.microsoft.com/office/drawing/2014/main" id="{649E4FFC-3362-114A-8490-FCCABF7A04A4}"/>
              </a:ext>
            </a:extLst>
          </p:cNvPr>
          <p:cNvCxnSpPr>
            <a:cxnSpLocks/>
            <a:stCxn id="29" idx="1"/>
            <a:endCxn id="7" idx="0"/>
          </p:cNvCxnSpPr>
          <p:nvPr/>
        </p:nvCxnSpPr>
        <p:spPr>
          <a:xfrm flipH="1">
            <a:off x="2709880" y="322533"/>
            <a:ext cx="610950" cy="89297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4D9DE015-794A-9C42-9631-59AB76159602}"/>
              </a:ext>
            </a:extLst>
          </p:cNvPr>
          <p:cNvSpPr txBox="1"/>
          <p:nvPr/>
        </p:nvSpPr>
        <p:spPr>
          <a:xfrm>
            <a:off x="3320830" y="203109"/>
            <a:ext cx="1269397" cy="238848"/>
          </a:xfrm>
          <a:prstGeom prst="rect">
            <a:avLst/>
          </a:prstGeom>
          <a:noFill/>
        </p:spPr>
        <p:txBody>
          <a:bodyPr wrap="square" rtlCol="0">
            <a:spAutoFit/>
          </a:bodyPr>
          <a:lstStyle/>
          <a:p>
            <a:r>
              <a:rPr kumimoji="1" lang="zh-CN" altLang="en-US"/>
              <a:t>可以让策略独立存在</a:t>
            </a:r>
          </a:p>
        </p:txBody>
      </p:sp>
      <p:sp>
        <p:nvSpPr>
          <p:cNvPr id="33" name="圆角矩形 32">
            <a:extLst>
              <a:ext uri="{FF2B5EF4-FFF2-40B4-BE49-F238E27FC236}">
                <a16:creationId xmlns:a16="http://schemas.microsoft.com/office/drawing/2014/main" id="{61882DC3-B49C-104B-A905-250A0986578A}"/>
              </a:ext>
            </a:extLst>
          </p:cNvPr>
          <p:cNvSpPr/>
          <p:nvPr/>
        </p:nvSpPr>
        <p:spPr>
          <a:xfrm>
            <a:off x="862416" y="1918443"/>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活动记录</a:t>
            </a:r>
          </a:p>
        </p:txBody>
      </p:sp>
      <p:sp>
        <p:nvSpPr>
          <p:cNvPr id="34" name="圆角矩形 33">
            <a:extLst>
              <a:ext uri="{FF2B5EF4-FFF2-40B4-BE49-F238E27FC236}">
                <a16:creationId xmlns:a16="http://schemas.microsoft.com/office/drawing/2014/main" id="{A9D6A653-E1BE-534F-9AA9-2598A7BDE008}"/>
              </a:ext>
            </a:extLst>
          </p:cNvPr>
          <p:cNvSpPr/>
          <p:nvPr/>
        </p:nvSpPr>
        <p:spPr>
          <a:xfrm>
            <a:off x="862416" y="2432189"/>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参与次数</a:t>
            </a:r>
          </a:p>
        </p:txBody>
      </p:sp>
      <p:sp>
        <p:nvSpPr>
          <p:cNvPr id="35" name="圆角矩形 34">
            <a:extLst>
              <a:ext uri="{FF2B5EF4-FFF2-40B4-BE49-F238E27FC236}">
                <a16:creationId xmlns:a16="http://schemas.microsoft.com/office/drawing/2014/main" id="{648D577A-186B-9D46-9D17-EB3E18A4BA4C}"/>
              </a:ext>
            </a:extLst>
          </p:cNvPr>
          <p:cNvSpPr/>
          <p:nvPr/>
        </p:nvSpPr>
        <p:spPr>
          <a:xfrm>
            <a:off x="862416" y="2932425"/>
            <a:ext cx="951724" cy="391887"/>
          </a:xfrm>
          <a:prstGeom prst="roundRect">
            <a:avLst>
              <a:gd name="adj" fmla="val 8504"/>
            </a:avLst>
          </a:prstGeom>
          <a:noFill/>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rgbClr val="006666"/>
                </a:solidFill>
              </a:rPr>
              <a:t>抽奖记录</a:t>
            </a:r>
          </a:p>
        </p:txBody>
      </p:sp>
      <p:sp>
        <p:nvSpPr>
          <p:cNvPr id="36" name="左大括号 35">
            <a:extLst>
              <a:ext uri="{FF2B5EF4-FFF2-40B4-BE49-F238E27FC236}">
                <a16:creationId xmlns:a16="http://schemas.microsoft.com/office/drawing/2014/main" id="{BD93A519-366C-CD4A-80B2-95584CC9F778}"/>
              </a:ext>
            </a:extLst>
          </p:cNvPr>
          <p:cNvSpPr/>
          <p:nvPr/>
        </p:nvSpPr>
        <p:spPr>
          <a:xfrm>
            <a:off x="702905" y="1918443"/>
            <a:ext cx="110156" cy="1405869"/>
          </a:xfrm>
          <a:prstGeom prst="leftBrace">
            <a:avLst/>
          </a:prstGeom>
          <a:ln>
            <a:solidFill>
              <a:srgbClr val="00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37" name="曲线连接符 36">
            <a:extLst>
              <a:ext uri="{FF2B5EF4-FFF2-40B4-BE49-F238E27FC236}">
                <a16:creationId xmlns:a16="http://schemas.microsoft.com/office/drawing/2014/main" id="{0BE858A6-CC46-DF4C-A9E8-5711A675331F}"/>
              </a:ext>
            </a:extLst>
          </p:cNvPr>
          <p:cNvCxnSpPr>
            <a:cxnSpLocks/>
            <a:stCxn id="2" idx="1"/>
            <a:endCxn id="36" idx="1"/>
          </p:cNvCxnSpPr>
          <p:nvPr/>
        </p:nvCxnSpPr>
        <p:spPr>
          <a:xfrm rot="10800000" flipV="1">
            <a:off x="702906" y="550508"/>
            <a:ext cx="159513" cy="2070869"/>
          </a:xfrm>
          <a:prstGeom prst="curvedConnector3">
            <a:avLst>
              <a:gd name="adj1" fmla="val 418794"/>
            </a:avLst>
          </a:prstGeom>
          <a:ln>
            <a:solidFill>
              <a:srgbClr val="006666"/>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D0FBD64-A71E-3B49-9D3B-2EF96251228F}"/>
              </a:ext>
            </a:extLst>
          </p:cNvPr>
          <p:cNvSpPr txBox="1"/>
          <p:nvPr/>
        </p:nvSpPr>
        <p:spPr>
          <a:xfrm>
            <a:off x="466677" y="1902920"/>
            <a:ext cx="331181" cy="914400"/>
          </a:xfrm>
          <a:prstGeom prst="rect">
            <a:avLst/>
          </a:prstGeom>
          <a:noFill/>
        </p:spPr>
        <p:txBody>
          <a:bodyPr vert="eaVert" wrap="square" rtlCol="0">
            <a:spAutoFit/>
          </a:bodyPr>
          <a:lstStyle/>
          <a:p>
            <a:r>
              <a:rPr kumimoji="1" lang="zh-CN" altLang="en-US">
                <a:solidFill>
                  <a:srgbClr val="006666"/>
                </a:solidFill>
              </a:rPr>
              <a:t>分库分表</a:t>
            </a:r>
          </a:p>
        </p:txBody>
      </p:sp>
    </p:spTree>
    <p:extLst>
      <p:ext uri="{BB962C8B-B14F-4D97-AF65-F5344CB8AC3E}">
        <p14:creationId xmlns:p14="http://schemas.microsoft.com/office/powerpoint/2010/main" val="216341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104184</TotalTime>
  <Words>2978</Words>
  <Application>Microsoft Macintosh PowerPoint</Application>
  <PresentationFormat>自定义</PresentationFormat>
  <Paragraphs>305</Paragraphs>
  <Slides>40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等线</vt:lpstr>
      <vt:lpstr>方正舒体</vt:lpstr>
      <vt:lpstr>黑体</vt:lpstr>
      <vt:lpstr>宋体</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Xiaoliu</dc:creator>
  <cp:lastModifiedBy>Microsoft Office User</cp:lastModifiedBy>
  <cp:revision>1399</cp:revision>
  <dcterms:created xsi:type="dcterms:W3CDTF">2019-12-17T12:03:56Z</dcterms:created>
  <dcterms:modified xsi:type="dcterms:W3CDTF">2021-11-06T07:46:21Z</dcterms:modified>
</cp:coreProperties>
</file>